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48" r:id="rId2"/>
  </p:sldMasterIdLst>
  <p:handoutMasterIdLst>
    <p:handoutMasterId r:id="rId14"/>
  </p:handoutMasterIdLst>
  <p:sldIdLst>
    <p:sldId id="265" r:id="rId3"/>
    <p:sldId id="257" r:id="rId4"/>
    <p:sldId id="260" r:id="rId5"/>
    <p:sldId id="261" r:id="rId6"/>
    <p:sldId id="262" r:id="rId7"/>
    <p:sldId id="263" r:id="rId8"/>
    <p:sldId id="264" r:id="rId9"/>
    <p:sldId id="267" r:id="rId10"/>
    <p:sldId id="268" r:id="rId11"/>
    <p:sldId id="266"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notesViewPr>
    <p:cSldViewPr snapToGrid="0">
      <p:cViewPr varScale="1">
        <p:scale>
          <a:sx n="125" d="100"/>
          <a:sy n="125" d="100"/>
        </p:scale>
        <p:origin x="4928"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7E563C-8FDB-41D7-AA5A-EC67A1901B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C52BC6-F54A-4499-AD6E-6CD0A1BE60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7382E7-612B-471C-9602-2E04DB86AC92}" type="datetimeFigureOut">
              <a:rPr lang="en-US" smtClean="0"/>
              <a:t>2/2/2020</a:t>
            </a:fld>
            <a:endParaRPr lang="en-US"/>
          </a:p>
        </p:txBody>
      </p:sp>
      <p:sp>
        <p:nvSpPr>
          <p:cNvPr id="4" name="Footer Placeholder 3">
            <a:extLst>
              <a:ext uri="{FF2B5EF4-FFF2-40B4-BE49-F238E27FC236}">
                <a16:creationId xmlns:a16="http://schemas.microsoft.com/office/drawing/2014/main" id="{C698C5F4-72FE-45FA-BBBF-B733F7C574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0C23C7-7057-4346-9603-71FC8DB6F9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DA4C83-B07C-4F4A-9FBD-3F46EACBA4E9}" type="slidenum">
              <a:rPr lang="en-US" smtClean="0"/>
              <a:t>‹#›</a:t>
            </a:fld>
            <a:endParaRPr lang="en-US"/>
          </a:p>
        </p:txBody>
      </p:sp>
    </p:spTree>
    <p:extLst>
      <p:ext uri="{BB962C8B-B14F-4D97-AF65-F5344CB8AC3E}">
        <p14:creationId xmlns:p14="http://schemas.microsoft.com/office/powerpoint/2010/main" val="315834043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021526" y="1122363"/>
            <a:ext cx="10364476" cy="2387600"/>
          </a:xfrm>
          <a:prstGeom prst="rect">
            <a:avLst/>
          </a:prstGeom>
        </p:spPr>
        <p:txBody>
          <a:bodyPr anchor="b">
            <a:normAutofit/>
          </a:bodyPr>
          <a:lstStyle>
            <a:lvl1pPr algn="ctr">
              <a:defRPr sz="4400"/>
            </a:lvl1pPr>
          </a:lstStyle>
          <a:p>
            <a:r>
              <a:rPr lang="it-IT" dirty="0"/>
              <a:t>Fare clic per modificare lo stile del titolo</a:t>
            </a:r>
            <a:endParaRPr lang="en-US" dirty="0"/>
          </a:p>
        </p:txBody>
      </p:sp>
      <p:sp>
        <p:nvSpPr>
          <p:cNvPr id="3" name="Sottotitolo 2"/>
          <p:cNvSpPr>
            <a:spLocks noGrp="1"/>
          </p:cNvSpPr>
          <p:nvPr>
            <p:ph type="subTitle" idx="1"/>
          </p:nvPr>
        </p:nvSpPr>
        <p:spPr>
          <a:xfrm>
            <a:off x="1021526" y="3602038"/>
            <a:ext cx="10364476" cy="1655762"/>
          </a:xfrm>
          <a:prstGeom prst="rect">
            <a:avLst/>
          </a:prstGeo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Tree>
    <p:extLst>
      <p:ext uri="{BB962C8B-B14F-4D97-AF65-F5344CB8AC3E}">
        <p14:creationId xmlns:p14="http://schemas.microsoft.com/office/powerpoint/2010/main" val="66095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2">
            <a:lumMod val="75000"/>
            <a:alpha val="41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021526" y="1122363"/>
            <a:ext cx="10364476" cy="2387600"/>
          </a:xfrm>
        </p:spPr>
        <p:txBody>
          <a:bodyPr anchor="b">
            <a:normAutofit/>
          </a:bodyPr>
          <a:lstStyle>
            <a:lvl1pPr algn="ctr">
              <a:defRPr sz="4400"/>
            </a:lvl1pPr>
          </a:lstStyle>
          <a:p>
            <a:r>
              <a:rPr lang="it-IT" dirty="0"/>
              <a:t>Fare clic per modificare lo stile del titolo</a:t>
            </a:r>
            <a:endParaRPr lang="en-US" dirty="0"/>
          </a:p>
        </p:txBody>
      </p:sp>
      <p:sp>
        <p:nvSpPr>
          <p:cNvPr id="3" name="Sottotitolo 2"/>
          <p:cNvSpPr>
            <a:spLocks noGrp="1"/>
          </p:cNvSpPr>
          <p:nvPr>
            <p:ph type="subTitle" idx="1"/>
          </p:nvPr>
        </p:nvSpPr>
        <p:spPr>
          <a:xfrm>
            <a:off x="1021526" y="3602038"/>
            <a:ext cx="10364476"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Tree>
    <p:extLst>
      <p:ext uri="{BB962C8B-B14F-4D97-AF65-F5344CB8AC3E}">
        <p14:creationId xmlns:p14="http://schemas.microsoft.com/office/powerpoint/2010/main" val="105272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bg>
      <p:bgPr>
        <a:gradFill>
          <a:gsLst>
            <a:gs pos="0">
              <a:schemeClr val="bg1"/>
            </a:gs>
            <a:gs pos="21000">
              <a:schemeClr val="accent3">
                <a:lumMod val="0"/>
                <a:lumOff val="100000"/>
              </a:schemeClr>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127451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bg>
      <p:bgPr>
        <a:gradFill>
          <a:gsLst>
            <a:gs pos="0">
              <a:schemeClr val="bg1"/>
            </a:gs>
            <a:gs pos="21000">
              <a:schemeClr val="accent3">
                <a:lumMod val="0"/>
                <a:lumOff val="100000"/>
              </a:schemeClr>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4036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90000"/>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A8F0DB8-605A-4A91-8B56-682B73A2F510}"/>
              </a:ext>
            </a:extLst>
          </p:cNvPr>
          <p:cNvSpPr/>
          <p:nvPr userDrawn="1"/>
        </p:nvSpPr>
        <p:spPr>
          <a:xfrm>
            <a:off x="0" y="5952836"/>
            <a:ext cx="12192000" cy="90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4F3A89-C3C8-498A-B4A6-83D4EDE047E8}"/>
              </a:ext>
            </a:extLst>
          </p:cNvPr>
          <p:cNvSpPr/>
          <p:nvPr userDrawn="1"/>
        </p:nvSpPr>
        <p:spPr>
          <a:xfrm>
            <a:off x="0" y="0"/>
            <a:ext cx="12192000" cy="90516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F384926-288C-4AB9-90C8-C7F60A233C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199" y="145760"/>
            <a:ext cx="3036967" cy="640049"/>
          </a:xfrm>
          <a:prstGeom prst="rect">
            <a:avLst/>
          </a:prstGeom>
        </p:spPr>
      </p:pic>
      <p:pic>
        <p:nvPicPr>
          <p:cNvPr id="10" name="Picture 9">
            <a:extLst>
              <a:ext uri="{FF2B5EF4-FFF2-40B4-BE49-F238E27FC236}">
                <a16:creationId xmlns:a16="http://schemas.microsoft.com/office/drawing/2014/main" id="{8785E403-AB5B-449C-A956-C9C5DD90BC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25768" y="104380"/>
            <a:ext cx="528032" cy="690666"/>
          </a:xfrm>
          <a:prstGeom prst="rect">
            <a:avLst/>
          </a:prstGeom>
        </p:spPr>
      </p:pic>
      <p:sp>
        <p:nvSpPr>
          <p:cNvPr id="11" name="Rectangle 10">
            <a:extLst>
              <a:ext uri="{FF2B5EF4-FFF2-40B4-BE49-F238E27FC236}">
                <a16:creationId xmlns:a16="http://schemas.microsoft.com/office/drawing/2014/main" id="{C5D5ECBC-FB98-4700-A67A-717F16B458B4}"/>
              </a:ext>
            </a:extLst>
          </p:cNvPr>
          <p:cNvSpPr/>
          <p:nvPr userDrawn="1"/>
        </p:nvSpPr>
        <p:spPr>
          <a:xfrm>
            <a:off x="4178337" y="63448"/>
            <a:ext cx="6096000" cy="735586"/>
          </a:xfrm>
          <a:prstGeom prst="rect">
            <a:avLst/>
          </a:prstGeom>
          <a:noFill/>
        </p:spPr>
        <p:txBody>
          <a:bodyPr>
            <a:spAutoFit/>
          </a:bodyPr>
          <a:lstStyle/>
          <a:p>
            <a:pPr marL="0" marR="0" algn="ctr">
              <a:lnSpc>
                <a:spcPct val="107000"/>
              </a:lnSpc>
              <a:spcBef>
                <a:spcPts val="0"/>
              </a:spcBef>
              <a:spcAft>
                <a:spcPts val="800"/>
              </a:spcAft>
            </a:pPr>
            <a:r>
              <a:rPr lang="en-US" sz="1800" b="1" dirty="0">
                <a:effectLst/>
                <a:latin typeface="Segoe UI" panose="020B0502040204020203" pitchFamily="34" charset="0"/>
                <a:ea typeface="Arial" panose="020B0604020202020204" pitchFamily="34" charset="0"/>
                <a:cs typeface="Times New Roman" panose="02020603050405020304" pitchFamily="18" charset="0"/>
              </a:rPr>
              <a:t>Children’s Voices for a new Human Space (CVS)</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p>
            <a:pPr marL="0" marR="0" algn="ctr">
              <a:lnSpc>
                <a:spcPct val="107000"/>
              </a:lnSpc>
              <a:spcBef>
                <a:spcPts val="0"/>
              </a:spcBef>
              <a:spcAft>
                <a:spcPts val="800"/>
              </a:spcAft>
            </a:pPr>
            <a:r>
              <a:rPr lang="en-US" sz="1600" dirty="0">
                <a:effectLst/>
                <a:latin typeface="Arial" panose="020B0604020202020204" pitchFamily="34" charset="0"/>
                <a:ea typeface="Arial" panose="020B0604020202020204" pitchFamily="34" charset="0"/>
                <a:cs typeface="Times New Roman" panose="02020603050405020304" pitchFamily="18" charset="0"/>
              </a:rPr>
              <a:t>ERASMUS + Project 2018-1-IT02-KA201-048371</a:t>
            </a:r>
          </a:p>
        </p:txBody>
      </p:sp>
      <p:pic>
        <p:nvPicPr>
          <p:cNvPr id="13" name="Picture 12">
            <a:extLst>
              <a:ext uri="{FF2B5EF4-FFF2-40B4-BE49-F238E27FC236}">
                <a16:creationId xmlns:a16="http://schemas.microsoft.com/office/drawing/2014/main" id="{3B07B594-1F69-4249-8C67-739BAED4BE5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8199" y="6142183"/>
            <a:ext cx="10546122" cy="579294"/>
          </a:xfrm>
          <a:prstGeom prst="rect">
            <a:avLst/>
          </a:prstGeom>
        </p:spPr>
      </p:pic>
    </p:spTree>
    <p:extLst>
      <p:ext uri="{BB962C8B-B14F-4D97-AF65-F5344CB8AC3E}">
        <p14:creationId xmlns:p14="http://schemas.microsoft.com/office/powerpoint/2010/main" val="1895327509"/>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21000">
              <a:schemeClr val="accent3">
                <a:lumMod val="0"/>
                <a:lumOff val="100000"/>
              </a:schemeClr>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890647"/>
            <a:ext cx="10515600" cy="1325563"/>
          </a:xfrm>
          <a:prstGeom prst="rect">
            <a:avLst/>
          </a:prstGeom>
          <a:effectLst>
            <a:softEdge rad="0"/>
          </a:effectLst>
          <a:scene3d>
            <a:camera prst="orthographicFront"/>
            <a:lightRig rig="threePt" dir="t"/>
          </a:scene3d>
          <a:sp3d>
            <a:bevelT w="25400" prst="relaxedInset"/>
          </a:sp3d>
        </p:spPr>
        <p:txBody>
          <a:bodyPr vert="horz" lIns="91440" tIns="45720" rIns="91440" bIns="45720" rtlCol="0" anchor="ctr">
            <a:normAutofit/>
          </a:bodyPr>
          <a:lstStyle/>
          <a:p>
            <a:r>
              <a:rPr lang="it-IT" dirty="0"/>
              <a:t>Fare clic per modificare lo stile del titolo</a:t>
            </a:r>
            <a:endParaRPr lang="en-US" dirty="0"/>
          </a:p>
        </p:txBody>
      </p:sp>
      <p:sp>
        <p:nvSpPr>
          <p:cNvPr id="3" name="Segnaposto testo 2"/>
          <p:cNvSpPr>
            <a:spLocks noGrp="1"/>
          </p:cNvSpPr>
          <p:nvPr>
            <p:ph type="body" idx="1"/>
          </p:nvPr>
        </p:nvSpPr>
        <p:spPr>
          <a:xfrm>
            <a:off x="838200" y="2307823"/>
            <a:ext cx="10515600" cy="3782734"/>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8" name="Picture 7">
            <a:extLst>
              <a:ext uri="{FF2B5EF4-FFF2-40B4-BE49-F238E27FC236}">
                <a16:creationId xmlns:a16="http://schemas.microsoft.com/office/drawing/2014/main" id="{1F384926-288C-4AB9-90C8-C7F60A233CA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199" y="145760"/>
            <a:ext cx="3036967" cy="640049"/>
          </a:xfrm>
          <a:prstGeom prst="rect">
            <a:avLst/>
          </a:prstGeom>
        </p:spPr>
      </p:pic>
      <p:sp>
        <p:nvSpPr>
          <p:cNvPr id="11" name="Rectangle 10">
            <a:extLst>
              <a:ext uri="{FF2B5EF4-FFF2-40B4-BE49-F238E27FC236}">
                <a16:creationId xmlns:a16="http://schemas.microsoft.com/office/drawing/2014/main" id="{C5D5ECBC-FB98-4700-A67A-717F16B458B4}"/>
              </a:ext>
            </a:extLst>
          </p:cNvPr>
          <p:cNvSpPr/>
          <p:nvPr userDrawn="1"/>
        </p:nvSpPr>
        <p:spPr>
          <a:xfrm>
            <a:off x="4197190" y="112411"/>
            <a:ext cx="7156609" cy="966162"/>
          </a:xfrm>
          <a:prstGeom prst="rect">
            <a:avLst/>
          </a:prstGeom>
        </p:spPr>
        <p:txBody>
          <a:bodyPr wrap="square">
            <a:spAutoFit/>
          </a:bodyPr>
          <a:lstStyle/>
          <a:p>
            <a:pPr marL="0" marR="0" algn="ctr">
              <a:lnSpc>
                <a:spcPct val="107000"/>
              </a:lnSpc>
              <a:spcBef>
                <a:spcPts val="0"/>
              </a:spcBef>
              <a:spcAft>
                <a:spcPts val="800"/>
              </a:spcAft>
            </a:pPr>
            <a:r>
              <a:rPr lang="en-US" sz="1600" dirty="0">
                <a:effectLst/>
                <a:latin typeface="Arial" panose="020B0604020202020204" pitchFamily="34" charset="0"/>
                <a:ea typeface="Arial" panose="020B0604020202020204" pitchFamily="34" charset="0"/>
                <a:cs typeface="Times New Roman" panose="02020603050405020304" pitchFamily="18" charset="0"/>
              </a:rPr>
              <a:t>"The Little Prince's Journey through Europe" - A theatrical guide for Primary Education </a:t>
            </a:r>
          </a:p>
          <a:p>
            <a:pPr marL="0" marR="0" algn="ctr">
              <a:lnSpc>
                <a:spcPct val="107000"/>
              </a:lnSpc>
              <a:spcBef>
                <a:spcPts val="0"/>
              </a:spcBef>
              <a:spcAft>
                <a:spcPts val="800"/>
              </a:spcAft>
            </a:pPr>
            <a:r>
              <a:rPr lang="en-US" sz="1600" dirty="0">
                <a:effectLst/>
                <a:latin typeface="Arial" panose="020B0604020202020204" pitchFamily="34" charset="0"/>
                <a:ea typeface="Arial" panose="020B0604020202020204" pitchFamily="34" charset="0"/>
                <a:cs typeface="Times New Roman" panose="02020603050405020304" pitchFamily="18" charset="0"/>
              </a:rPr>
              <a:t>ERASMUS + Project</a:t>
            </a:r>
            <a:r>
              <a:rPr lang="ro-RO" sz="1600" baseline="0" dirty="0">
                <a:effectLst/>
                <a:latin typeface="Arial" panose="020B0604020202020204" pitchFamily="34" charset="0"/>
                <a:ea typeface="Arial" panose="020B0604020202020204" pitchFamily="34" charset="0"/>
                <a:cs typeface="Times New Roman" panose="02020603050405020304" pitchFamily="18" charset="0"/>
              </a:rPr>
              <a:t> 2019-1-DE03-KA229-060065_4</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F42EE30-4F36-4361-835C-FA8B7B3438D9}"/>
              </a:ext>
            </a:extLst>
          </p:cNvPr>
          <p:cNvSpPr/>
          <p:nvPr userDrawn="1"/>
        </p:nvSpPr>
        <p:spPr>
          <a:xfrm>
            <a:off x="4281264" y="6361771"/>
            <a:ext cx="4451860" cy="306109"/>
          </a:xfrm>
          <a:prstGeom prst="rect">
            <a:avLst/>
          </a:prstGeom>
        </p:spPr>
        <p:txBody>
          <a:bodyPr wrap="none">
            <a:spAutoFit/>
          </a:bodyPr>
          <a:lstStyle/>
          <a:p>
            <a:pPr marL="0" marR="0" algn="ctr">
              <a:lnSpc>
                <a:spcPct val="107000"/>
              </a:lnSpc>
              <a:spcBef>
                <a:spcPts val="0"/>
              </a:spcBef>
              <a:spcAft>
                <a:spcPts val="800"/>
              </a:spcAft>
            </a:pPr>
            <a:r>
              <a:rPr lang="en-US" sz="1400" dirty="0">
                <a:effectLst/>
                <a:latin typeface="Arial" panose="020B0604020202020204" pitchFamily="34" charset="0"/>
                <a:ea typeface="Arial" panose="020B0604020202020204" pitchFamily="34" charset="0"/>
                <a:cs typeface="Times New Roman" panose="02020603050405020304" pitchFamily="18" charset="0"/>
              </a:rPr>
              <a:t>ERASMUS + Project 2019-1-DE03-KA229-060065_4</a:t>
            </a:r>
            <a:r>
              <a:rPr lang="ro-RO" sz="1400" baseline="0" dirty="0">
                <a:effectLst/>
                <a:latin typeface="Arial" panose="020B0604020202020204" pitchFamily="34" charset="0"/>
                <a:ea typeface="Arial" panose="020B0604020202020204" pitchFamily="34"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75640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issuu.com/" TargetMode="External"/><Relationship Id="rId7" Type="http://schemas.openxmlformats.org/officeDocument/2006/relationships/hyperlink" Target="https://resizeimage.net/" TargetMode="External"/><Relationship Id="rId2" Type="http://schemas.openxmlformats.org/officeDocument/2006/relationships/hyperlink" Target="https://www.canva.com/" TargetMode="External"/><Relationship Id="rId1" Type="http://schemas.openxmlformats.org/officeDocument/2006/relationships/slideLayout" Target="../slideLayouts/slideLayout3.xml"/><Relationship Id="rId6" Type="http://schemas.openxmlformats.org/officeDocument/2006/relationships/hyperlink" Target="https://www.freepdfconvert.com/word-to-pdf" TargetMode="External"/><Relationship Id="rId5" Type="http://schemas.openxmlformats.org/officeDocument/2006/relationships/hyperlink" Target="https://spark.adobe.com/" TargetMode="External"/><Relationship Id="rId4" Type="http://schemas.openxmlformats.org/officeDocument/2006/relationships/hyperlink" Target="https://www.pizap.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corneliamelcu13@gmail.com" TargetMode="External"/><Relationship Id="rId2" Type="http://schemas.openxmlformats.org/officeDocument/2006/relationships/hyperlink" Target="https://www.youtube.com/watch?v=IHWdv3IqP0E&amp;feature=youtu.be" TargetMode="Externa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14720" y="1061403"/>
            <a:ext cx="5371282" cy="2387600"/>
          </a:xfrm>
        </p:spPr>
        <p:txBody>
          <a:bodyPr>
            <a:normAutofit fontScale="90000"/>
          </a:bodyPr>
          <a:lstStyle/>
          <a:p>
            <a:r>
              <a:rPr lang="en-SG" dirty="0"/>
              <a:t>"The Little Prince's Journey through Europe" - A theatrical guide for Primary Education </a:t>
            </a:r>
            <a:endParaRPr lang="en-US" dirty="0"/>
          </a:p>
        </p:txBody>
      </p:sp>
      <p:sp>
        <p:nvSpPr>
          <p:cNvPr id="5" name="Subtitle 4"/>
          <p:cNvSpPr>
            <a:spLocks noGrp="1"/>
          </p:cNvSpPr>
          <p:nvPr>
            <p:ph type="subTitle" idx="1"/>
          </p:nvPr>
        </p:nvSpPr>
        <p:spPr>
          <a:xfrm>
            <a:off x="6014720" y="3602038"/>
            <a:ext cx="5371282" cy="1655762"/>
          </a:xfrm>
        </p:spPr>
        <p:txBody>
          <a:bodyPr>
            <a:normAutofit lnSpcReduction="10000"/>
          </a:bodyPr>
          <a:lstStyle/>
          <a:p>
            <a:r>
              <a:rPr lang="ro-RO" sz="4000" dirty="0"/>
              <a:t>WORKSHOP: eTwinning,</a:t>
            </a:r>
          </a:p>
          <a:p>
            <a:r>
              <a:rPr lang="ro-RO" sz="2400" i="1" dirty="0"/>
              <a:t>Cornelia Melcu</a:t>
            </a:r>
            <a:r>
              <a:rPr lang="ro-RO" sz="2400" dirty="0"/>
              <a:t>, eTwinning ambassador, Șc. Gimn. Nr. 9 „Nicolae Orghidan” Brașov, Romania </a:t>
            </a:r>
            <a:endParaRPr lang="en-US" sz="2400" dirty="0"/>
          </a:p>
        </p:txBody>
      </p:sp>
      <p:pic>
        <p:nvPicPr>
          <p:cNvPr id="6" name="Imagine 5">
            <a:extLst>
              <a:ext uri="{FF2B5EF4-FFF2-40B4-BE49-F238E27FC236}">
                <a16:creationId xmlns:a16="http://schemas.microsoft.com/office/drawing/2014/main" id="{71A7FAB2-3D1C-40C5-82F3-E11D5110B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98" y="1061403"/>
            <a:ext cx="4232727" cy="4796472"/>
          </a:xfrm>
          <a:prstGeom prst="rect">
            <a:avLst/>
          </a:prstGeom>
        </p:spPr>
      </p:pic>
    </p:spTree>
    <p:extLst>
      <p:ext uri="{BB962C8B-B14F-4D97-AF65-F5344CB8AC3E}">
        <p14:creationId xmlns:p14="http://schemas.microsoft.com/office/powerpoint/2010/main" val="345658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2974"/>
            <a:ext cx="10515600" cy="355473"/>
          </a:xfrm>
        </p:spPr>
        <p:txBody>
          <a:bodyPr>
            <a:normAutofit fontScale="90000"/>
          </a:bodyPr>
          <a:lstStyle/>
          <a:p>
            <a:r>
              <a:rPr lang="en-US" dirty="0"/>
              <a:t>Web tools for creating content/products</a:t>
            </a:r>
          </a:p>
        </p:txBody>
      </p:sp>
      <p:sp>
        <p:nvSpPr>
          <p:cNvPr id="3" name="Content Placeholder 2"/>
          <p:cNvSpPr>
            <a:spLocks noGrp="1"/>
          </p:cNvSpPr>
          <p:nvPr>
            <p:ph idx="1"/>
          </p:nvPr>
        </p:nvSpPr>
        <p:spPr>
          <a:xfrm>
            <a:off x="838200" y="1197864"/>
            <a:ext cx="10515600" cy="4892693"/>
          </a:xfrm>
        </p:spPr>
        <p:txBody>
          <a:bodyPr>
            <a:normAutofit fontScale="92500" lnSpcReduction="10000"/>
          </a:bodyPr>
          <a:lstStyle/>
          <a:p>
            <a:r>
              <a:rPr lang="en-US" sz="2400" dirty="0"/>
              <a:t> flyers, posters, logos</a:t>
            </a:r>
          </a:p>
          <a:p>
            <a:pPr marL="0" indent="0">
              <a:buNone/>
            </a:pPr>
            <a:r>
              <a:rPr lang="en-US" sz="2400" dirty="0" err="1"/>
              <a:t>Canva</a:t>
            </a:r>
            <a:r>
              <a:rPr lang="en-US" sz="2400" dirty="0"/>
              <a:t>- </a:t>
            </a:r>
            <a:r>
              <a:rPr lang="en-US" sz="2400" dirty="0">
                <a:hlinkClick r:id="rId2"/>
              </a:rPr>
              <a:t>https://www.canva.com/</a:t>
            </a:r>
            <a:endParaRPr lang="en-US" sz="2400" dirty="0"/>
          </a:p>
          <a:p>
            <a:r>
              <a:rPr lang="en-US" sz="2400" dirty="0"/>
              <a:t> brochures/books/publications</a:t>
            </a:r>
          </a:p>
          <a:p>
            <a:pPr marL="0" indent="0">
              <a:buNone/>
            </a:pPr>
            <a:r>
              <a:rPr lang="en-US" sz="2400" dirty="0"/>
              <a:t>ISSUU </a:t>
            </a:r>
            <a:r>
              <a:rPr lang="en-US" sz="2400" dirty="0">
                <a:hlinkClick r:id="rId3"/>
              </a:rPr>
              <a:t>https://issuu.com/</a:t>
            </a:r>
            <a:endParaRPr lang="en-US" sz="2400" dirty="0"/>
          </a:p>
          <a:p>
            <a:r>
              <a:rPr lang="en-US" sz="2400" dirty="0"/>
              <a:t>Photo editor</a:t>
            </a:r>
          </a:p>
          <a:p>
            <a:pPr marL="0" indent="0">
              <a:buNone/>
            </a:pPr>
            <a:r>
              <a:rPr lang="en-US" sz="2400" dirty="0" err="1"/>
              <a:t>piZap</a:t>
            </a:r>
            <a:r>
              <a:rPr lang="en-US" sz="2400" dirty="0"/>
              <a:t> </a:t>
            </a:r>
            <a:r>
              <a:rPr lang="en-US" sz="2400" dirty="0">
                <a:hlinkClick r:id="rId4"/>
              </a:rPr>
              <a:t>https://www.pizap.com/</a:t>
            </a:r>
            <a:endParaRPr lang="en-US" sz="2400" dirty="0"/>
          </a:p>
          <a:p>
            <a:r>
              <a:rPr lang="en-US" sz="2400" dirty="0"/>
              <a:t>Presentation</a:t>
            </a:r>
          </a:p>
          <a:p>
            <a:pPr marL="0" indent="0">
              <a:buNone/>
            </a:pPr>
            <a:r>
              <a:rPr lang="en-US" sz="2400" dirty="0"/>
              <a:t>Adobe Spark </a:t>
            </a:r>
            <a:r>
              <a:rPr lang="en-US" sz="2400" dirty="0">
                <a:hlinkClick r:id="rId5"/>
              </a:rPr>
              <a:t>https://spark.adobe.com/</a:t>
            </a:r>
            <a:endParaRPr lang="en-US" sz="2400" dirty="0"/>
          </a:p>
          <a:p>
            <a:r>
              <a:rPr lang="en-US" sz="2400" dirty="0"/>
              <a:t>Online converter </a:t>
            </a:r>
          </a:p>
          <a:p>
            <a:pPr marL="0" indent="0">
              <a:buNone/>
            </a:pPr>
            <a:r>
              <a:rPr lang="en-US" sz="2400" dirty="0">
                <a:hlinkClick r:id="rId6"/>
              </a:rPr>
              <a:t>https://www.freepdfconvert.com/word-to-pdf</a:t>
            </a:r>
            <a:endParaRPr lang="en-US" sz="2400" dirty="0"/>
          </a:p>
          <a:p>
            <a:r>
              <a:rPr lang="en-US" sz="2400" dirty="0"/>
              <a:t>Resize images:</a:t>
            </a:r>
          </a:p>
          <a:p>
            <a:pPr marL="0" indent="0">
              <a:buNone/>
            </a:pPr>
            <a:r>
              <a:rPr lang="en-US" sz="2400" dirty="0">
                <a:hlinkClick r:id="rId7"/>
              </a:rPr>
              <a:t>https://resizeimage.net/</a:t>
            </a:r>
            <a:endParaRPr lang="en-US" sz="2400" dirty="0"/>
          </a:p>
        </p:txBody>
      </p:sp>
    </p:spTree>
    <p:extLst>
      <p:ext uri="{BB962C8B-B14F-4D97-AF65-F5344CB8AC3E}">
        <p14:creationId xmlns:p14="http://schemas.microsoft.com/office/powerpoint/2010/main" val="1432651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29000">
              <a:schemeClr val="accent3">
                <a:lumMod val="0"/>
                <a:lumOff val="100000"/>
              </a:schemeClr>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2" name="TextBox 1"/>
          <p:cNvSpPr txBox="1"/>
          <p:nvPr/>
        </p:nvSpPr>
        <p:spPr>
          <a:xfrm>
            <a:off x="804672" y="1912239"/>
            <a:ext cx="9866376" cy="2308324"/>
          </a:xfrm>
          <a:prstGeom prst="rect">
            <a:avLst/>
          </a:prstGeom>
          <a:noFill/>
        </p:spPr>
        <p:txBody>
          <a:bodyPr wrap="square" rtlCol="0">
            <a:spAutoFit/>
          </a:bodyPr>
          <a:lstStyle/>
          <a:p>
            <a:r>
              <a:rPr lang="ro-RO" sz="2400" dirty="0"/>
              <a:t>More info </a:t>
            </a:r>
            <a:r>
              <a:rPr lang="ro-RO" sz="2400" dirty="0" err="1"/>
              <a:t>here</a:t>
            </a:r>
            <a:r>
              <a:rPr lang="ro-RO" sz="2400" dirty="0"/>
              <a:t>:</a:t>
            </a:r>
            <a:endParaRPr lang="en-SG" sz="2400" dirty="0"/>
          </a:p>
          <a:p>
            <a:endParaRPr lang="en-SG" sz="2400" dirty="0"/>
          </a:p>
          <a:p>
            <a:r>
              <a:rPr lang="ro-RO" sz="2400" dirty="0"/>
              <a:t> </a:t>
            </a:r>
            <a:r>
              <a:rPr lang="ro-RO" sz="2400" dirty="0">
                <a:hlinkClick r:id="rId2"/>
              </a:rPr>
              <a:t>https://www.youtube.com/watch?v=IHWdv3IqP0E&amp;feature=youtu.be</a:t>
            </a:r>
            <a:endParaRPr lang="en-SG" sz="2400" dirty="0"/>
          </a:p>
          <a:p>
            <a:endParaRPr lang="en-SG" sz="2400" dirty="0"/>
          </a:p>
          <a:p>
            <a:endParaRPr lang="ro-RO" sz="2400" dirty="0"/>
          </a:p>
          <a:p>
            <a:r>
              <a:rPr lang="ro-RO" sz="2400" dirty="0"/>
              <a:t>Contact: </a:t>
            </a:r>
            <a:r>
              <a:rPr lang="ro-RO" sz="2400" dirty="0" err="1">
                <a:hlinkClick r:id="rId3"/>
              </a:rPr>
              <a:t>cornelia</a:t>
            </a:r>
            <a:r>
              <a:rPr lang="en-SG" sz="2400" dirty="0" err="1">
                <a:hlinkClick r:id="rId3"/>
              </a:rPr>
              <a:t>proiecte</a:t>
            </a:r>
            <a:r>
              <a:rPr lang="ro-RO" sz="2400" dirty="0">
                <a:hlinkClick r:id="rId3"/>
              </a:rPr>
              <a:t>@gmail.com</a:t>
            </a:r>
            <a:r>
              <a:rPr lang="ro-RO" sz="2400" dirty="0"/>
              <a:t> </a:t>
            </a:r>
            <a:endParaRPr lang="en-US" sz="2400" dirty="0"/>
          </a:p>
        </p:txBody>
      </p:sp>
      <p:sp>
        <p:nvSpPr>
          <p:cNvPr id="3" name="TextBox 2"/>
          <p:cNvSpPr txBox="1"/>
          <p:nvPr/>
        </p:nvSpPr>
        <p:spPr>
          <a:xfrm>
            <a:off x="1527048" y="4617720"/>
            <a:ext cx="9144000" cy="830997"/>
          </a:xfrm>
          <a:prstGeom prst="rect">
            <a:avLst/>
          </a:prstGeom>
          <a:noFill/>
        </p:spPr>
        <p:txBody>
          <a:bodyPr wrap="square" rtlCol="0">
            <a:spAutoFit/>
          </a:bodyPr>
          <a:lstStyle/>
          <a:p>
            <a:r>
              <a:rPr lang="en-US" sz="1200" i="1"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1200" dirty="0"/>
          </a:p>
          <a:p>
            <a:br>
              <a:rPr lang="en-US" sz="1200" dirty="0"/>
            </a:br>
            <a:endParaRPr lang="en-US" sz="12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991" y="5355455"/>
            <a:ext cx="1708023" cy="1247871"/>
          </a:xfrm>
          <a:prstGeom prst="rect">
            <a:avLst/>
          </a:prstGeom>
        </p:spPr>
      </p:pic>
      <p:pic>
        <p:nvPicPr>
          <p:cNvPr id="8" name="Imagine 7">
            <a:extLst>
              <a:ext uri="{FF2B5EF4-FFF2-40B4-BE49-F238E27FC236}">
                <a16:creationId xmlns:a16="http://schemas.microsoft.com/office/drawing/2014/main" id="{909BAE32-E4B4-4366-83B3-1677BD6B23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7424" y="2240280"/>
            <a:ext cx="1876425" cy="1876425"/>
          </a:xfrm>
          <a:prstGeom prst="rect">
            <a:avLst/>
          </a:prstGeom>
        </p:spPr>
      </p:pic>
    </p:spTree>
    <p:extLst>
      <p:ext uri="{BB962C8B-B14F-4D97-AF65-F5344CB8AC3E}">
        <p14:creationId xmlns:p14="http://schemas.microsoft.com/office/powerpoint/2010/main" val="2293942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29000">
              <a:schemeClr val="accent3">
                <a:lumMod val="0"/>
                <a:lumOff val="100000"/>
              </a:schemeClr>
            </a:gs>
            <a:gs pos="100000">
              <a:schemeClr val="bg2">
                <a:lumMod val="90000"/>
              </a:schemeClr>
            </a:gs>
          </a:gsLst>
          <a:lin ang="162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ro-RO" dirty="0"/>
              <a:t>eTwinning- How to use TwinSpace?</a:t>
            </a:r>
            <a:endParaRPr lang="en-US" dirty="0"/>
          </a:p>
        </p:txBody>
      </p:sp>
      <p:sp>
        <p:nvSpPr>
          <p:cNvPr id="3" name="Segnaposto contenuto 2"/>
          <p:cNvSpPr>
            <a:spLocks noGrp="1"/>
          </p:cNvSpPr>
          <p:nvPr>
            <p:ph idx="1"/>
          </p:nvPr>
        </p:nvSpPr>
        <p:spPr/>
        <p:txBody>
          <a:bodyPr>
            <a:normAutofit lnSpcReduction="10000"/>
          </a:bodyPr>
          <a:lstStyle/>
          <a:p>
            <a:pPr marL="0" indent="0">
              <a:buNone/>
            </a:pPr>
            <a:r>
              <a:rPr lang="ro-RO" sz="5400" b="1" dirty="0"/>
              <a:t>eTwinning </a:t>
            </a:r>
            <a:r>
              <a:rPr lang="ro-RO" sz="5400" b="1" i="1" dirty="0"/>
              <a:t>TwinSpace</a:t>
            </a:r>
            <a:r>
              <a:rPr lang="en-US" sz="5400" b="1" dirty="0"/>
              <a:t> </a:t>
            </a:r>
          </a:p>
          <a:p>
            <a:r>
              <a:rPr lang="ro-RO" sz="3600" dirty="0"/>
              <a:t>eTwinning LIVE</a:t>
            </a:r>
          </a:p>
          <a:p>
            <a:r>
              <a:rPr lang="ro-RO" sz="3600" dirty="0"/>
              <a:t>Journal</a:t>
            </a:r>
            <a:endParaRPr lang="en-US" sz="3600" dirty="0"/>
          </a:p>
          <a:p>
            <a:r>
              <a:rPr lang="ro-RO" sz="3600" dirty="0"/>
              <a:t>Materials</a:t>
            </a:r>
            <a:endParaRPr lang="en-US" sz="3600" dirty="0"/>
          </a:p>
          <a:p>
            <a:r>
              <a:rPr lang="ro-RO" sz="3600" dirty="0" err="1"/>
              <a:t>Pages</a:t>
            </a:r>
            <a:endParaRPr lang="en-SG" sz="3600" dirty="0"/>
          </a:p>
          <a:p>
            <a:r>
              <a:rPr lang="en-SG" sz="3600" dirty="0"/>
              <a:t>Invitation of the students to join the project</a:t>
            </a:r>
            <a:endParaRPr lang="en-US" sz="36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0717" y="1313558"/>
            <a:ext cx="2865883" cy="733006"/>
          </a:xfrm>
          <a:prstGeom prst="rect">
            <a:avLst/>
          </a:prstGeom>
        </p:spPr>
      </p:pic>
    </p:spTree>
    <p:extLst>
      <p:ext uri="{BB962C8B-B14F-4D97-AF65-F5344CB8AC3E}">
        <p14:creationId xmlns:p14="http://schemas.microsoft.com/office/powerpoint/2010/main" val="1121462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4400" dirty="0"/>
              <a:t>eTwinning LIVE</a:t>
            </a:r>
            <a:endParaRPr lang="en-US" sz="4400" dirty="0"/>
          </a:p>
        </p:txBody>
      </p:sp>
      <p:pic>
        <p:nvPicPr>
          <p:cNvPr id="4" name="Content Placeholder 3"/>
          <p:cNvPicPr>
            <a:picLocks noGrp="1" noChangeAspect="1"/>
          </p:cNvPicPr>
          <p:nvPr>
            <p:ph idx="1"/>
          </p:nvPr>
        </p:nvPicPr>
        <p:blipFill rotWithShape="1">
          <a:blip r:embed="rId2"/>
          <a:srcRect l="409" t="9853" r="6756" b="16135"/>
          <a:stretch/>
        </p:blipFill>
        <p:spPr>
          <a:xfrm>
            <a:off x="2226564" y="1984248"/>
            <a:ext cx="6208776" cy="2816352"/>
          </a:xfrm>
          <a:prstGeom prst="rect">
            <a:avLst/>
          </a:prstGeom>
        </p:spPr>
      </p:pic>
      <p:sp>
        <p:nvSpPr>
          <p:cNvPr id="6" name="Oval 5"/>
          <p:cNvSpPr/>
          <p:nvPr/>
        </p:nvSpPr>
        <p:spPr>
          <a:xfrm>
            <a:off x="4901184" y="2578608"/>
            <a:ext cx="429768" cy="2011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09544" y="3941064"/>
            <a:ext cx="896112" cy="3474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19656" y="5394960"/>
            <a:ext cx="8330184" cy="523220"/>
          </a:xfrm>
          <a:prstGeom prst="rect">
            <a:avLst/>
          </a:prstGeom>
          <a:noFill/>
        </p:spPr>
        <p:txBody>
          <a:bodyPr wrap="square" rtlCol="0">
            <a:spAutoFit/>
          </a:bodyPr>
          <a:lstStyle/>
          <a:p>
            <a:r>
              <a:rPr lang="ro-RO" sz="2800" dirty="0"/>
              <a:t>Click on it and you will find the list of your projects!</a:t>
            </a:r>
            <a:endParaRPr lang="en-US" sz="2800" dirty="0"/>
          </a:p>
        </p:txBody>
      </p:sp>
    </p:spTree>
    <p:extLst>
      <p:ext uri="{BB962C8B-B14F-4D97-AF65-F5344CB8AC3E}">
        <p14:creationId xmlns:p14="http://schemas.microsoft.com/office/powerpoint/2010/main" val="4165644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4400" dirty="0"/>
              <a:t>Projects </a:t>
            </a:r>
            <a:endParaRPr lang="en-US" sz="4400" dirty="0"/>
          </a:p>
        </p:txBody>
      </p:sp>
      <p:pic>
        <p:nvPicPr>
          <p:cNvPr id="4" name="Content Placeholder 3"/>
          <p:cNvPicPr>
            <a:picLocks noGrp="1" noChangeAspect="1"/>
          </p:cNvPicPr>
          <p:nvPr>
            <p:ph idx="1"/>
          </p:nvPr>
        </p:nvPicPr>
        <p:blipFill rotWithShape="1">
          <a:blip r:embed="rId2"/>
          <a:srcRect l="21522" t="8532" r="9007" b="11434"/>
          <a:stretch/>
        </p:blipFill>
        <p:spPr>
          <a:xfrm>
            <a:off x="900080" y="1951371"/>
            <a:ext cx="4820096" cy="3123549"/>
          </a:xfrm>
          <a:prstGeom prst="rect">
            <a:avLst/>
          </a:prstGeom>
        </p:spPr>
      </p:pic>
      <p:sp>
        <p:nvSpPr>
          <p:cNvPr id="5" name="Oval 4"/>
          <p:cNvSpPr/>
          <p:nvPr/>
        </p:nvSpPr>
        <p:spPr>
          <a:xfrm>
            <a:off x="3090672" y="4553712"/>
            <a:ext cx="448056" cy="20116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Oval 5"/>
          <p:cNvSpPr/>
          <p:nvPr/>
        </p:nvSpPr>
        <p:spPr>
          <a:xfrm flipV="1">
            <a:off x="3310128" y="444398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397" t="9796" r="1757" b="14306"/>
          <a:stretch/>
        </p:blipFill>
        <p:spPr>
          <a:xfrm>
            <a:off x="6159548" y="1951371"/>
            <a:ext cx="4754880" cy="3123549"/>
          </a:xfrm>
          <a:prstGeom prst="rect">
            <a:avLst/>
          </a:prstGeom>
        </p:spPr>
      </p:pic>
    </p:spTree>
    <p:extLst>
      <p:ext uri="{BB962C8B-B14F-4D97-AF65-F5344CB8AC3E}">
        <p14:creationId xmlns:p14="http://schemas.microsoft.com/office/powerpoint/2010/main" val="805013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4400" dirty="0"/>
              <a:t>Journal </a:t>
            </a:r>
            <a:endParaRPr lang="en-US" sz="4400" dirty="0"/>
          </a:p>
        </p:txBody>
      </p:sp>
      <p:pic>
        <p:nvPicPr>
          <p:cNvPr id="4" name="Content Placeholder 3"/>
          <p:cNvPicPr>
            <a:picLocks noGrp="1" noChangeAspect="1"/>
          </p:cNvPicPr>
          <p:nvPr>
            <p:ph idx="1"/>
          </p:nvPr>
        </p:nvPicPr>
        <p:blipFill rotWithShape="1">
          <a:blip r:embed="rId2"/>
          <a:srcRect l="7500" t="10531" r="10992" b="14055"/>
          <a:stretch/>
        </p:blipFill>
        <p:spPr>
          <a:xfrm>
            <a:off x="722376" y="1984248"/>
            <a:ext cx="5257800" cy="2736400"/>
          </a:xfrm>
          <a:prstGeom prst="rect">
            <a:avLst/>
          </a:prstGeom>
        </p:spPr>
      </p:pic>
      <p:sp>
        <p:nvSpPr>
          <p:cNvPr id="5" name="Oval 4"/>
          <p:cNvSpPr/>
          <p:nvPr/>
        </p:nvSpPr>
        <p:spPr>
          <a:xfrm>
            <a:off x="2057400" y="3529584"/>
            <a:ext cx="960120" cy="2285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l="1192" t="9691" r="3102" b="13118"/>
          <a:stretch/>
        </p:blipFill>
        <p:spPr>
          <a:xfrm>
            <a:off x="6757416" y="1984248"/>
            <a:ext cx="4325112" cy="2660904"/>
          </a:xfrm>
          <a:prstGeom prst="rect">
            <a:avLst/>
          </a:prstGeom>
        </p:spPr>
      </p:pic>
      <p:sp>
        <p:nvSpPr>
          <p:cNvPr id="7" name="Oval 6"/>
          <p:cNvSpPr/>
          <p:nvPr/>
        </p:nvSpPr>
        <p:spPr>
          <a:xfrm>
            <a:off x="8348472" y="2743200"/>
            <a:ext cx="100584" cy="274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70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4400" dirty="0"/>
              <a:t>Materials</a:t>
            </a:r>
            <a:endParaRPr lang="en-US" sz="4400" dirty="0"/>
          </a:p>
        </p:txBody>
      </p:sp>
      <p:pic>
        <p:nvPicPr>
          <p:cNvPr id="4" name="Content Placeholder 3"/>
          <p:cNvPicPr>
            <a:picLocks noGrp="1" noChangeAspect="1"/>
          </p:cNvPicPr>
          <p:nvPr>
            <p:ph idx="1"/>
          </p:nvPr>
        </p:nvPicPr>
        <p:blipFill rotWithShape="1">
          <a:blip r:embed="rId2"/>
          <a:srcRect t="11234" r="2799" b="13615"/>
          <a:stretch/>
        </p:blipFill>
        <p:spPr>
          <a:xfrm>
            <a:off x="347472" y="1947672"/>
            <a:ext cx="3941064" cy="2414016"/>
          </a:xfrm>
          <a:prstGeom prst="rect">
            <a:avLst/>
          </a:prstGeom>
        </p:spPr>
      </p:pic>
      <p:sp>
        <p:nvSpPr>
          <p:cNvPr id="5" name="Oval 4"/>
          <p:cNvSpPr/>
          <p:nvPr/>
        </p:nvSpPr>
        <p:spPr>
          <a:xfrm>
            <a:off x="2258568" y="2386584"/>
            <a:ext cx="356616" cy="210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l="525" t="10381" r="2265" b="12111"/>
          <a:stretch/>
        </p:blipFill>
        <p:spPr>
          <a:xfrm>
            <a:off x="5641848" y="1947672"/>
            <a:ext cx="4709160" cy="2240280"/>
          </a:xfrm>
          <a:prstGeom prst="rect">
            <a:avLst/>
          </a:prstGeom>
        </p:spPr>
      </p:pic>
      <p:sp>
        <p:nvSpPr>
          <p:cNvPr id="7" name="Oval 6"/>
          <p:cNvSpPr/>
          <p:nvPr/>
        </p:nvSpPr>
        <p:spPr>
          <a:xfrm>
            <a:off x="6190488" y="2216210"/>
            <a:ext cx="1179576" cy="2801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336792" y="3922776"/>
            <a:ext cx="960120" cy="438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24712" y="4617720"/>
            <a:ext cx="9509760" cy="923330"/>
          </a:xfrm>
          <a:prstGeom prst="rect">
            <a:avLst/>
          </a:prstGeom>
          <a:noFill/>
        </p:spPr>
        <p:txBody>
          <a:bodyPr wrap="square" rtlCol="0">
            <a:spAutoFit/>
          </a:bodyPr>
          <a:lstStyle/>
          <a:p>
            <a:pPr marL="285750" indent="-285750">
              <a:buFontTx/>
              <a:buChar char="-"/>
            </a:pPr>
            <a:r>
              <a:rPr lang="ro-RO" dirty="0"/>
              <a:t>Any material you need should be added in folders</a:t>
            </a:r>
          </a:p>
          <a:p>
            <a:pPr marL="285750" indent="-285750">
              <a:buFontTx/>
              <a:buChar char="-"/>
            </a:pPr>
            <a:r>
              <a:rPr lang="ro-RO" dirty="0"/>
              <a:t>In videos you can add links from videos uploaded on DailyMotion; Vimeo; Youtube</a:t>
            </a:r>
          </a:p>
          <a:p>
            <a:pPr marL="285750" indent="-285750">
              <a:buFontTx/>
              <a:buChar char="-"/>
            </a:pPr>
            <a:r>
              <a:rPr lang="ro-RO" dirty="0"/>
              <a:t>In files you can add any file in word, ppt, pdf, etc. </a:t>
            </a:r>
            <a:endParaRPr lang="en-US" dirty="0"/>
          </a:p>
        </p:txBody>
      </p:sp>
    </p:spTree>
    <p:extLst>
      <p:ext uri="{BB962C8B-B14F-4D97-AF65-F5344CB8AC3E}">
        <p14:creationId xmlns:p14="http://schemas.microsoft.com/office/powerpoint/2010/main" val="36771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4400" dirty="0"/>
              <a:t>Pages</a:t>
            </a:r>
            <a:endParaRPr lang="en-US" sz="4400" dirty="0"/>
          </a:p>
        </p:txBody>
      </p:sp>
      <p:pic>
        <p:nvPicPr>
          <p:cNvPr id="4" name="Content Placeholder 3"/>
          <p:cNvPicPr>
            <a:picLocks noGrp="1" noChangeAspect="1"/>
          </p:cNvPicPr>
          <p:nvPr>
            <p:ph idx="1"/>
          </p:nvPr>
        </p:nvPicPr>
        <p:blipFill rotWithShape="1">
          <a:blip r:embed="rId2"/>
          <a:srcRect l="555" t="10289" r="3592" b="12846"/>
          <a:stretch/>
        </p:blipFill>
        <p:spPr>
          <a:xfrm>
            <a:off x="265176" y="1856232"/>
            <a:ext cx="6284343" cy="2834640"/>
          </a:xfrm>
          <a:prstGeom prst="rect">
            <a:avLst/>
          </a:prstGeom>
          <a:noFill/>
        </p:spPr>
      </p:pic>
      <p:sp>
        <p:nvSpPr>
          <p:cNvPr id="5" name="Oval 4"/>
          <p:cNvSpPr/>
          <p:nvPr/>
        </p:nvSpPr>
        <p:spPr>
          <a:xfrm>
            <a:off x="2779776" y="2438400"/>
            <a:ext cx="594360" cy="1495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600200" y="3044952"/>
            <a:ext cx="411480" cy="365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504688" y="2962656"/>
            <a:ext cx="493776" cy="2926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750" t="10526" r="813" b="10836"/>
          <a:stretch/>
        </p:blipFill>
        <p:spPr>
          <a:xfrm>
            <a:off x="6867144" y="1810512"/>
            <a:ext cx="4873752" cy="2834640"/>
          </a:xfrm>
          <a:prstGeom prst="rect">
            <a:avLst/>
          </a:prstGeom>
        </p:spPr>
      </p:pic>
      <p:sp>
        <p:nvSpPr>
          <p:cNvPr id="9" name="Oval 8"/>
          <p:cNvSpPr/>
          <p:nvPr/>
        </p:nvSpPr>
        <p:spPr>
          <a:xfrm>
            <a:off x="10707624" y="2715768"/>
            <a:ext cx="420624" cy="2468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042526" y="3154680"/>
            <a:ext cx="847977" cy="2560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62456" y="4873752"/>
            <a:ext cx="8680070" cy="923330"/>
          </a:xfrm>
          <a:prstGeom prst="rect">
            <a:avLst/>
          </a:prstGeom>
          <a:noFill/>
        </p:spPr>
        <p:txBody>
          <a:bodyPr wrap="square" rtlCol="0">
            <a:spAutoFit/>
          </a:bodyPr>
          <a:lstStyle/>
          <a:p>
            <a:pPr marL="285750" indent="-285750">
              <a:buFontTx/>
              <a:buChar char="-"/>
            </a:pPr>
            <a:r>
              <a:rPr lang="ro-RO" dirty="0"/>
              <a:t>You can add any material on the page from MATERIALS </a:t>
            </a:r>
          </a:p>
          <a:p>
            <a:pPr marL="285750" indent="-285750">
              <a:buFontTx/>
              <a:buChar char="-"/>
            </a:pPr>
            <a:r>
              <a:rPr lang="ro-RO" dirty="0"/>
              <a:t>You have Preview option- use it before posting </a:t>
            </a:r>
            <a:r>
              <a:rPr lang="ro-RO" dirty="0">
                <a:sym typeface="Wingdings" panose="05000000000000000000" pitchFamily="2" charset="2"/>
              </a:rPr>
              <a:t></a:t>
            </a:r>
          </a:p>
          <a:p>
            <a:pPr marL="285750" indent="-285750">
              <a:buFontTx/>
              <a:buChar char="-"/>
            </a:pPr>
            <a:r>
              <a:rPr lang="ro-RO" dirty="0">
                <a:sym typeface="Wingdings" panose="05000000000000000000" pitchFamily="2" charset="2"/>
              </a:rPr>
              <a:t>Tip: use photo collage (is a good option for posting more photos in the same time) </a:t>
            </a:r>
            <a:endParaRPr lang="en-US" dirty="0"/>
          </a:p>
        </p:txBody>
      </p:sp>
    </p:spTree>
    <p:extLst>
      <p:ext uri="{BB962C8B-B14F-4D97-AF65-F5344CB8AC3E}">
        <p14:creationId xmlns:p14="http://schemas.microsoft.com/office/powerpoint/2010/main" val="2461278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7D3C0AB-8971-48A6-80E9-8042336953B2}"/>
              </a:ext>
            </a:extLst>
          </p:cNvPr>
          <p:cNvSpPr>
            <a:spLocks noGrp="1"/>
          </p:cNvSpPr>
          <p:nvPr>
            <p:ph type="title"/>
          </p:nvPr>
        </p:nvSpPr>
        <p:spPr>
          <a:xfrm>
            <a:off x="838200" y="1219200"/>
            <a:ext cx="10515600" cy="704850"/>
          </a:xfrm>
        </p:spPr>
        <p:txBody>
          <a:bodyPr>
            <a:normAutofit fontScale="90000"/>
          </a:bodyPr>
          <a:lstStyle/>
          <a:p>
            <a:r>
              <a:rPr lang="en-SG" dirty="0"/>
              <a:t>Invitation of the students to join the project, part 1</a:t>
            </a:r>
            <a:br>
              <a:rPr lang="en-US" dirty="0"/>
            </a:br>
            <a:endParaRPr lang="en-SG" dirty="0"/>
          </a:p>
        </p:txBody>
      </p:sp>
      <p:sp>
        <p:nvSpPr>
          <p:cNvPr id="3" name="Substituent conținut 2">
            <a:extLst>
              <a:ext uri="{FF2B5EF4-FFF2-40B4-BE49-F238E27FC236}">
                <a16:creationId xmlns:a16="http://schemas.microsoft.com/office/drawing/2014/main" id="{9FE00F5E-3627-4E6C-852B-00DE06043C77}"/>
              </a:ext>
            </a:extLst>
          </p:cNvPr>
          <p:cNvSpPr>
            <a:spLocks noGrp="1"/>
          </p:cNvSpPr>
          <p:nvPr>
            <p:ph idx="1"/>
          </p:nvPr>
        </p:nvSpPr>
        <p:spPr>
          <a:xfrm>
            <a:off x="838200" y="2307823"/>
            <a:ext cx="10439400" cy="3721502"/>
          </a:xfrm>
        </p:spPr>
        <p:txBody>
          <a:bodyPr/>
          <a:lstStyle/>
          <a:p>
            <a:r>
              <a:rPr lang="en-SG" dirty="0"/>
              <a:t>Go to </a:t>
            </a:r>
            <a:r>
              <a:rPr lang="en-SG" dirty="0" err="1"/>
              <a:t>TwinSpace</a:t>
            </a:r>
            <a:r>
              <a:rPr lang="en-SG" dirty="0"/>
              <a:t> and find </a:t>
            </a:r>
            <a:r>
              <a:rPr lang="en-SG" b="1" dirty="0"/>
              <a:t>Members, </a:t>
            </a:r>
            <a:r>
              <a:rPr lang="en-SG" dirty="0"/>
              <a:t>click on it and you will find this</a:t>
            </a:r>
            <a:r>
              <a:rPr lang="en-SG" b="1" dirty="0"/>
              <a:t>:</a:t>
            </a:r>
          </a:p>
          <a:p>
            <a:endParaRPr lang="en-SG" b="1" dirty="0"/>
          </a:p>
        </p:txBody>
      </p:sp>
      <p:pic>
        <p:nvPicPr>
          <p:cNvPr id="5" name="Imagine 4">
            <a:extLst>
              <a:ext uri="{FF2B5EF4-FFF2-40B4-BE49-F238E27FC236}">
                <a16:creationId xmlns:a16="http://schemas.microsoft.com/office/drawing/2014/main" id="{B0238716-3FD1-4C77-8F9E-13932073BAEB}"/>
              </a:ext>
            </a:extLst>
          </p:cNvPr>
          <p:cNvPicPr>
            <a:picLocks noChangeAspect="1"/>
          </p:cNvPicPr>
          <p:nvPr/>
        </p:nvPicPr>
        <p:blipFill>
          <a:blip r:embed="rId2"/>
          <a:stretch>
            <a:fillRect/>
          </a:stretch>
        </p:blipFill>
        <p:spPr>
          <a:xfrm>
            <a:off x="838200" y="2867023"/>
            <a:ext cx="4552950" cy="3448051"/>
          </a:xfrm>
          <a:prstGeom prst="rect">
            <a:avLst/>
          </a:prstGeom>
          <a:ln>
            <a:solidFill>
              <a:schemeClr val="accent4">
                <a:lumMod val="75000"/>
              </a:schemeClr>
            </a:solidFill>
          </a:ln>
        </p:spPr>
      </p:pic>
      <p:sp>
        <p:nvSpPr>
          <p:cNvPr id="8" name="Oval 7">
            <a:extLst>
              <a:ext uri="{FF2B5EF4-FFF2-40B4-BE49-F238E27FC236}">
                <a16:creationId xmlns:a16="http://schemas.microsoft.com/office/drawing/2014/main" id="{773F8867-89C3-4612-B426-2680B22FE49D}"/>
              </a:ext>
            </a:extLst>
          </p:cNvPr>
          <p:cNvSpPr/>
          <p:nvPr/>
        </p:nvSpPr>
        <p:spPr>
          <a:xfrm>
            <a:off x="4371975" y="3714750"/>
            <a:ext cx="419100" cy="2667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pic>
        <p:nvPicPr>
          <p:cNvPr id="9" name="Imagine 8">
            <a:extLst>
              <a:ext uri="{FF2B5EF4-FFF2-40B4-BE49-F238E27FC236}">
                <a16:creationId xmlns:a16="http://schemas.microsoft.com/office/drawing/2014/main" id="{94BD14FE-20CC-4178-B175-355E6BFC3C53}"/>
              </a:ext>
            </a:extLst>
          </p:cNvPr>
          <p:cNvPicPr>
            <a:picLocks noChangeAspect="1"/>
          </p:cNvPicPr>
          <p:nvPr/>
        </p:nvPicPr>
        <p:blipFill>
          <a:blip r:embed="rId3"/>
          <a:stretch>
            <a:fillRect/>
          </a:stretch>
        </p:blipFill>
        <p:spPr>
          <a:xfrm>
            <a:off x="5833532" y="2867023"/>
            <a:ext cx="5367868" cy="3019426"/>
          </a:xfrm>
          <a:prstGeom prst="rect">
            <a:avLst/>
          </a:prstGeom>
        </p:spPr>
      </p:pic>
      <p:sp>
        <p:nvSpPr>
          <p:cNvPr id="10" name="Oval 9">
            <a:extLst>
              <a:ext uri="{FF2B5EF4-FFF2-40B4-BE49-F238E27FC236}">
                <a16:creationId xmlns:a16="http://schemas.microsoft.com/office/drawing/2014/main" id="{D15F6732-4556-4448-9BE6-7641590FD599}"/>
              </a:ext>
            </a:extLst>
          </p:cNvPr>
          <p:cNvSpPr/>
          <p:nvPr/>
        </p:nvSpPr>
        <p:spPr>
          <a:xfrm>
            <a:off x="8572500" y="5314950"/>
            <a:ext cx="600075" cy="2095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CasetăText 10">
            <a:extLst>
              <a:ext uri="{FF2B5EF4-FFF2-40B4-BE49-F238E27FC236}">
                <a16:creationId xmlns:a16="http://schemas.microsoft.com/office/drawing/2014/main" id="{091B1CC4-68BB-4770-A708-E51BFEC71816}"/>
              </a:ext>
            </a:extLst>
          </p:cNvPr>
          <p:cNvSpPr txBox="1"/>
          <p:nvPr/>
        </p:nvSpPr>
        <p:spPr>
          <a:xfrm>
            <a:off x="5953125" y="6153150"/>
            <a:ext cx="5400675" cy="369332"/>
          </a:xfrm>
          <a:prstGeom prst="rect">
            <a:avLst/>
          </a:prstGeom>
          <a:noFill/>
        </p:spPr>
        <p:txBody>
          <a:bodyPr wrap="square" rtlCol="0">
            <a:spAutoFit/>
          </a:bodyPr>
          <a:lstStyle/>
          <a:p>
            <a:r>
              <a:rPr lang="en-SG" dirty="0"/>
              <a:t>Click on </a:t>
            </a:r>
            <a:r>
              <a:rPr lang="en-SG" b="1" dirty="0"/>
              <a:t>Invite members</a:t>
            </a:r>
          </a:p>
        </p:txBody>
      </p:sp>
    </p:spTree>
    <p:extLst>
      <p:ext uri="{BB962C8B-B14F-4D97-AF65-F5344CB8AC3E}">
        <p14:creationId xmlns:p14="http://schemas.microsoft.com/office/powerpoint/2010/main" val="2798517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7CA7311-65B3-470C-B8AB-E59BB06C59E1}"/>
              </a:ext>
            </a:extLst>
          </p:cNvPr>
          <p:cNvSpPr>
            <a:spLocks noGrp="1"/>
          </p:cNvSpPr>
          <p:nvPr>
            <p:ph type="title"/>
          </p:nvPr>
        </p:nvSpPr>
        <p:spPr>
          <a:xfrm>
            <a:off x="838200" y="957322"/>
            <a:ext cx="10515600" cy="519053"/>
          </a:xfrm>
        </p:spPr>
        <p:txBody>
          <a:bodyPr>
            <a:normAutofit fontScale="90000"/>
          </a:bodyPr>
          <a:lstStyle/>
          <a:p>
            <a:r>
              <a:rPr lang="en-SG" dirty="0"/>
              <a:t>Part 2</a:t>
            </a:r>
          </a:p>
        </p:txBody>
      </p:sp>
      <p:sp>
        <p:nvSpPr>
          <p:cNvPr id="3" name="Substituent conținut 2">
            <a:extLst>
              <a:ext uri="{FF2B5EF4-FFF2-40B4-BE49-F238E27FC236}">
                <a16:creationId xmlns:a16="http://schemas.microsoft.com/office/drawing/2014/main" id="{3931A0AC-D595-4A91-9FB1-3A7BB3EE2F27}"/>
              </a:ext>
            </a:extLst>
          </p:cNvPr>
          <p:cNvSpPr>
            <a:spLocks noGrp="1"/>
          </p:cNvSpPr>
          <p:nvPr>
            <p:ph idx="1"/>
          </p:nvPr>
        </p:nvSpPr>
        <p:spPr>
          <a:xfrm>
            <a:off x="838200" y="1476375"/>
            <a:ext cx="10515600" cy="4614182"/>
          </a:xfrm>
        </p:spPr>
        <p:txBody>
          <a:bodyPr/>
          <a:lstStyle/>
          <a:p>
            <a:r>
              <a:rPr lang="en-SG" sz="2000" dirty="0"/>
              <a:t>Click on students, and a page will open where you have to fill in some info about the process</a:t>
            </a:r>
          </a:p>
          <a:p>
            <a:endParaRPr lang="en-SG" dirty="0"/>
          </a:p>
        </p:txBody>
      </p:sp>
      <p:pic>
        <p:nvPicPr>
          <p:cNvPr id="4" name="Imagine 3">
            <a:extLst>
              <a:ext uri="{FF2B5EF4-FFF2-40B4-BE49-F238E27FC236}">
                <a16:creationId xmlns:a16="http://schemas.microsoft.com/office/drawing/2014/main" id="{B17B31C6-28E2-41CE-B73D-DA9F05A283F6}"/>
              </a:ext>
            </a:extLst>
          </p:cNvPr>
          <p:cNvPicPr>
            <a:picLocks noChangeAspect="1"/>
          </p:cNvPicPr>
          <p:nvPr/>
        </p:nvPicPr>
        <p:blipFill>
          <a:blip r:embed="rId2"/>
          <a:stretch>
            <a:fillRect/>
          </a:stretch>
        </p:blipFill>
        <p:spPr>
          <a:xfrm>
            <a:off x="219075" y="1995429"/>
            <a:ext cx="3689354" cy="2075262"/>
          </a:xfrm>
          <a:prstGeom prst="rect">
            <a:avLst/>
          </a:prstGeom>
        </p:spPr>
      </p:pic>
      <p:pic>
        <p:nvPicPr>
          <p:cNvPr id="5" name="Imagine 4">
            <a:extLst>
              <a:ext uri="{FF2B5EF4-FFF2-40B4-BE49-F238E27FC236}">
                <a16:creationId xmlns:a16="http://schemas.microsoft.com/office/drawing/2014/main" id="{E1367D35-B079-45CF-B6B4-9FF90F6FFC60}"/>
              </a:ext>
            </a:extLst>
          </p:cNvPr>
          <p:cNvPicPr>
            <a:picLocks noChangeAspect="1"/>
          </p:cNvPicPr>
          <p:nvPr/>
        </p:nvPicPr>
        <p:blipFill>
          <a:blip r:embed="rId3"/>
          <a:stretch>
            <a:fillRect/>
          </a:stretch>
        </p:blipFill>
        <p:spPr>
          <a:xfrm>
            <a:off x="4275140" y="1995428"/>
            <a:ext cx="3968748" cy="2132074"/>
          </a:xfrm>
          <a:prstGeom prst="rect">
            <a:avLst/>
          </a:prstGeom>
        </p:spPr>
      </p:pic>
      <p:pic>
        <p:nvPicPr>
          <p:cNvPr id="6" name="Imagine 5">
            <a:extLst>
              <a:ext uri="{FF2B5EF4-FFF2-40B4-BE49-F238E27FC236}">
                <a16:creationId xmlns:a16="http://schemas.microsoft.com/office/drawing/2014/main" id="{5AEA76E2-9595-4FE6-AFFD-3BB9CE8CC005}"/>
              </a:ext>
            </a:extLst>
          </p:cNvPr>
          <p:cNvPicPr>
            <a:picLocks noChangeAspect="1"/>
          </p:cNvPicPr>
          <p:nvPr/>
        </p:nvPicPr>
        <p:blipFill>
          <a:blip r:embed="rId4"/>
          <a:stretch>
            <a:fillRect/>
          </a:stretch>
        </p:blipFill>
        <p:spPr>
          <a:xfrm>
            <a:off x="8482012" y="1941469"/>
            <a:ext cx="3490913" cy="2186033"/>
          </a:xfrm>
          <a:prstGeom prst="rect">
            <a:avLst/>
          </a:prstGeom>
        </p:spPr>
      </p:pic>
      <p:sp>
        <p:nvSpPr>
          <p:cNvPr id="7" name="CasetăText 6">
            <a:extLst>
              <a:ext uri="{FF2B5EF4-FFF2-40B4-BE49-F238E27FC236}">
                <a16:creationId xmlns:a16="http://schemas.microsoft.com/office/drawing/2014/main" id="{AF2853EE-4AAD-49D6-98E6-4B90D8DB9F99}"/>
              </a:ext>
            </a:extLst>
          </p:cNvPr>
          <p:cNvSpPr txBox="1"/>
          <p:nvPr/>
        </p:nvSpPr>
        <p:spPr>
          <a:xfrm>
            <a:off x="466725" y="4572000"/>
            <a:ext cx="11039475" cy="646331"/>
          </a:xfrm>
          <a:prstGeom prst="rect">
            <a:avLst/>
          </a:prstGeom>
          <a:noFill/>
        </p:spPr>
        <p:txBody>
          <a:bodyPr wrap="square" rtlCol="0">
            <a:spAutoFit/>
          </a:bodyPr>
          <a:lstStyle/>
          <a:p>
            <a:r>
              <a:rPr lang="en-SG" dirty="0"/>
              <a:t>The teacher will set the password for the students and will write them down to remind it when necessary. The role of each student will be Member. Good luck!</a:t>
            </a:r>
          </a:p>
        </p:txBody>
      </p:sp>
    </p:spTree>
    <p:extLst>
      <p:ext uri="{BB962C8B-B14F-4D97-AF65-F5344CB8AC3E}">
        <p14:creationId xmlns:p14="http://schemas.microsoft.com/office/powerpoint/2010/main" val="2307525648"/>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403</Words>
  <Application>Microsoft Office PowerPoint</Application>
  <PresentationFormat>Ecran lat</PresentationFormat>
  <Paragraphs>49</Paragraphs>
  <Slides>11</Slides>
  <Notes>0</Notes>
  <HiddenSlides>0</HiddenSlides>
  <MMClips>0</MMClips>
  <ScaleCrop>false</ScaleCrop>
  <HeadingPairs>
    <vt:vector size="6" baseType="variant">
      <vt:variant>
        <vt:lpstr>Fonturi utilizate</vt:lpstr>
      </vt:variant>
      <vt:variant>
        <vt:i4>4</vt:i4>
      </vt:variant>
      <vt:variant>
        <vt:lpstr>Temă</vt:lpstr>
      </vt:variant>
      <vt:variant>
        <vt:i4>2</vt:i4>
      </vt:variant>
      <vt:variant>
        <vt:lpstr>Titluri diapozitive</vt:lpstr>
      </vt:variant>
      <vt:variant>
        <vt:i4>11</vt:i4>
      </vt:variant>
    </vt:vector>
  </HeadingPairs>
  <TitlesOfParts>
    <vt:vector size="17" baseType="lpstr">
      <vt:lpstr>Arial</vt:lpstr>
      <vt:lpstr>Calibri</vt:lpstr>
      <vt:lpstr>Calibri Light</vt:lpstr>
      <vt:lpstr>Segoe UI</vt:lpstr>
      <vt:lpstr>1_Tema di Office</vt:lpstr>
      <vt:lpstr>Tema di Office</vt:lpstr>
      <vt:lpstr>"The Little Prince's Journey through Europe" - A theatrical guide for Primary Education </vt:lpstr>
      <vt:lpstr>eTwinning- How to use TwinSpace?</vt:lpstr>
      <vt:lpstr>eTwinning LIVE</vt:lpstr>
      <vt:lpstr>Projects </vt:lpstr>
      <vt:lpstr>Journal </vt:lpstr>
      <vt:lpstr>Materials</vt:lpstr>
      <vt:lpstr>Pages</vt:lpstr>
      <vt:lpstr>Invitation of the students to join the project, part 1 </vt:lpstr>
      <vt:lpstr>Part 2</vt:lpstr>
      <vt:lpstr>Web tools for creating content/products</vt:lpstr>
      <vt:lpstr>Prezentare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Voices for a new Human Space</dc:title>
  <dc:creator>Sonia Ingoglia</dc:creator>
  <cp:lastModifiedBy>Cornelia Melcu</cp:lastModifiedBy>
  <cp:revision>37</cp:revision>
  <dcterms:created xsi:type="dcterms:W3CDTF">2018-11-06T12:40:29Z</dcterms:created>
  <dcterms:modified xsi:type="dcterms:W3CDTF">2020-02-02T07:56:06Z</dcterms:modified>
</cp:coreProperties>
</file>