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297B7C-DE5E-4FD4-B894-D9FA8AC2E425}" v="63" dt="2021-02-17T08:58:48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DD7133-51D4-4F11-9EC5-3ECC36FFA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CD2CCDD-F217-43CC-9A77-AC7259F8B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EC3051-C2E5-4E37-86EE-0FFFCA1B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DC1E-C102-4608-9AA4-A13358EC6696}" type="datetimeFigureOut">
              <a:rPr lang="fr-FR" smtClean="0"/>
              <a:t>01/03/2021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629CAF-6C1A-4743-8E26-E37E6CE4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A27FD3-8D7C-4A7E-BBA2-E449BE788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04D5-CB02-4620-80EE-9A378AA06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35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B87EEB-748F-42B7-BE0C-7427C4DDC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5B8CE4D-5E9F-4ED1-A4E5-5A870F4C1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0BCB8F-9661-4293-B19C-D474FF377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DC1E-C102-4608-9AA4-A13358EC6696}" type="datetimeFigureOut">
              <a:rPr lang="fr-FR" smtClean="0"/>
              <a:t>01/03/2021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7A1272-AED3-4868-8B5D-4B1319030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889846-ECF5-4459-86D2-1595ECAEB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04D5-CB02-4620-80EE-9A378AA06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97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5E242B6-2100-498E-BD57-C288C88AC4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5DBB03-0FFC-42A1-A844-6086ED155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BAB066-A5F6-4C70-ADB7-43CB72EF8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DC1E-C102-4608-9AA4-A13358EC6696}" type="datetimeFigureOut">
              <a:rPr lang="fr-FR" smtClean="0"/>
              <a:t>01/03/2021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66B233-C22E-48FB-93CF-312AD38A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B51047-AEFD-4857-ADB2-EA166B890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04D5-CB02-4620-80EE-9A378AA06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35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41636-4BFF-43AA-89C8-611E86403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FF14C5-9962-4E0D-BDA3-BB5120BEE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EB7388-3094-4C82-87D1-538A056F0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DC1E-C102-4608-9AA4-A13358EC6696}" type="datetimeFigureOut">
              <a:rPr lang="fr-FR" smtClean="0"/>
              <a:t>01/03/2021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AE77C0-14B6-4690-965C-1BA648418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A4D585-02C7-4EFD-84A1-0CE1382EF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04D5-CB02-4620-80EE-9A378AA06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0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F40B30-CE2C-42F1-8EBC-90325C24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D3D18A-F939-4A42-A06A-E50806EE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8B3E38-04F5-4331-9B8E-CCF4FF25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DC1E-C102-4608-9AA4-A13358EC6696}" type="datetimeFigureOut">
              <a:rPr lang="fr-FR" smtClean="0"/>
              <a:t>01/03/2021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A803BA-F57B-4E67-BD94-AEFEBCB2F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410DDD-CD1B-4958-8214-05B904DE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04D5-CB02-4620-80EE-9A378AA06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02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DAE4CD-DFDA-496D-A9B9-9C1C46608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49A05B-427A-485E-8508-C748EC8B06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6E80AFE-58CB-4C7D-AED6-DF8B50AAC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C625C7-973A-426E-8DB3-3BFD06590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DC1E-C102-4608-9AA4-A13358EC6696}" type="datetimeFigureOut">
              <a:rPr lang="fr-FR" smtClean="0"/>
              <a:t>01/03/2021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3ED850-071E-4439-8D55-4E4CD4790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283A7B-7C6E-4F9B-9B9F-9C6BD6128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04D5-CB02-4620-80EE-9A378AA06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77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5BDE61-73B0-4B80-BA00-AA677040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22AFC9-5C26-491A-A9F8-3841007A0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11F430-CFBA-4329-B1BA-77763ACD5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C1C18C-F9A8-438F-B1CB-2E419990FB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2357B1A-8E77-4005-B553-49274E55D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325A5E1-DD21-498C-8253-504D90B60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DC1E-C102-4608-9AA4-A13358EC6696}" type="datetimeFigureOut">
              <a:rPr lang="fr-FR" smtClean="0"/>
              <a:t>01/03/2021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E7DCE23-0D97-4657-AE67-A71AAA721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643BA56-E2ED-4BC9-A626-F8B1045BF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04D5-CB02-4620-80EE-9A378AA06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423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59531B-0CFA-4D9A-A366-94C951163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ED0782-04F6-44E6-9502-EE5B045C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DC1E-C102-4608-9AA4-A13358EC6696}" type="datetimeFigureOut">
              <a:rPr lang="fr-FR" smtClean="0"/>
              <a:t>01/03/2021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F0ED14-0572-4060-81AF-C35B7E0B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A7679B-D1C1-4564-B0CD-5F058F515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04D5-CB02-4620-80EE-9A378AA06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79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8C751DB-BE74-4A2F-BB6D-DF66088F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DC1E-C102-4608-9AA4-A13358EC6696}" type="datetimeFigureOut">
              <a:rPr lang="fr-FR" smtClean="0"/>
              <a:t>01/03/2021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DE9259-4B26-4704-820A-07BA39043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2C1F13-5852-44F6-AABF-43225C845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04D5-CB02-4620-80EE-9A378AA06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89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64E9D7-D37A-4EFB-815D-1F950C138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CD27C2-950F-42E4-AE5C-63D86B4B6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FF715B-6DA4-4E05-B08F-1D18A262C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D44B28-C205-4C61-B24A-C943AE5AE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DC1E-C102-4608-9AA4-A13358EC6696}" type="datetimeFigureOut">
              <a:rPr lang="fr-FR" smtClean="0"/>
              <a:t>01/03/2021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2043FB-0669-4453-9663-2C866DA2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929CD4-454B-4FAF-999C-DBDBF6332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04D5-CB02-4620-80EE-9A378AA06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74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844CE0-3F5D-42A9-8975-0F5EEC9A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3836B67-413E-4C11-9A88-E71241ED1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82C550-D807-41D9-B266-D6B1BD479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6A890B-1914-4626-B54D-B05BF55A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DC1E-C102-4608-9AA4-A13358EC6696}" type="datetimeFigureOut">
              <a:rPr lang="fr-FR" smtClean="0"/>
              <a:t>01/03/2021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FDFACE0-A86D-4D3B-BC2C-ECD98755E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EA68EF-8096-4AD2-B132-EE0479FB4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04D5-CB02-4620-80EE-9A378AA06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8540CE3-9EE5-4BB9-9EC4-950A0254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0D5278-3DCD-4A7A-8576-67DCD5E63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FAB28A-9FA6-414C-81E6-78BED831C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8DC1E-C102-4608-9AA4-A13358EC6696}" type="datetimeFigureOut">
              <a:rPr lang="fr-FR" smtClean="0"/>
              <a:t>01/03/2021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033390-ECB0-43FB-9AB0-7DA63A372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CBF150-B66E-4562-A47D-0CEFD6F38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C04D5-CB02-4620-80EE-9A378AA06D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49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R%C3%A9gion_fran%C3%A7aise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fr.wikipedia.org/wiki/Gironde_(d%C3%A9partement)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r.wikipedia.org/wiki/D%C3%A9partement_fran%C3%A7ais" TargetMode="External"/><Relationship Id="rId5" Type="http://schemas.openxmlformats.org/officeDocument/2006/relationships/hyperlink" Target="https://fr.wikipedia.org/wiki/France" TargetMode="External"/><Relationship Id="rId4" Type="http://schemas.openxmlformats.org/officeDocument/2006/relationships/hyperlink" Target="https://fr.wikipedia.org/wiki/Commune_(France)" TargetMode="External"/><Relationship Id="rId9" Type="http://schemas.openxmlformats.org/officeDocument/2006/relationships/hyperlink" Target="https://fr.wikipedia.org/wiki/Nouvelle-Aquitain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9C23E-3392-4524-89DF-1D077435BC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7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29D93A3-EF7E-4082-A4E4-14A99AB33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5200">
                <a:solidFill>
                  <a:srgbClr val="FFFFFF"/>
                </a:solidFill>
              </a:rPr>
              <a:t>Le Bouscat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31F295E-6E98-4E20-8B6C-D1AA3A42FE20}"/>
              </a:ext>
            </a:extLst>
          </p:cNvPr>
          <p:cNvSpPr txBox="1"/>
          <p:nvPr/>
        </p:nvSpPr>
        <p:spPr>
          <a:xfrm>
            <a:off x="8433686" y="5877087"/>
            <a:ext cx="3237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Discovering</a:t>
            </a:r>
            <a:r>
              <a:rPr lang="fr-FR" sz="2400" dirty="0" smtClean="0"/>
              <a:t> </a:t>
            </a:r>
            <a:r>
              <a:rPr lang="fr-FR" sz="2400" dirty="0" err="1" smtClean="0"/>
              <a:t>our</a:t>
            </a:r>
            <a:r>
              <a:rPr lang="fr-FR" sz="2400" dirty="0" smtClean="0"/>
              <a:t> city : Le Bouscat…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515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65" name="Rectangle 74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6" name="Rectangle 76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Résultat de recherche d'images pour &quot;le bouscat bois du bouscat&quot;">
            <a:extLst>
              <a:ext uri="{FF2B5EF4-FFF2-40B4-BE49-F238E27FC236}">
                <a16:creationId xmlns:a16="http://schemas.microsoft.com/office/drawing/2014/main" id="{56FD833C-F5BD-4200-AB67-1C4227E68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" r="4" b="8865"/>
          <a:stretch/>
        </p:blipFill>
        <p:spPr bwMode="auto">
          <a:xfrm>
            <a:off x="641276" y="643467"/>
            <a:ext cx="4013020" cy="27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ésultat de recherche d'images pour &quot;le bouscat bois du bouscat ruches&quot;">
            <a:extLst>
              <a:ext uri="{FF2B5EF4-FFF2-40B4-BE49-F238E27FC236}">
                <a16:creationId xmlns:a16="http://schemas.microsoft.com/office/drawing/2014/main" id="{DF68884E-26A2-4800-A330-863B094CB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8" r="16015" b="2"/>
          <a:stretch/>
        </p:blipFill>
        <p:spPr bwMode="auto">
          <a:xfrm>
            <a:off x="643467" y="3509433"/>
            <a:ext cx="4010830" cy="27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ésultat de recherche d'images pour &quot;le bouscat bois du bouscat ruches&quot;">
            <a:extLst>
              <a:ext uri="{FF2B5EF4-FFF2-40B4-BE49-F238E27FC236}">
                <a16:creationId xmlns:a16="http://schemas.microsoft.com/office/drawing/2014/main" id="{948BE808-2EEE-4C2A-9559-F715C334F8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9" r="-1" b="-1"/>
          <a:stretch/>
        </p:blipFill>
        <p:spPr bwMode="auto">
          <a:xfrm>
            <a:off x="4812633" y="643467"/>
            <a:ext cx="67359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A896F63A-6D0D-4AB9-9CA7-C41D9EEBD515}"/>
              </a:ext>
            </a:extLst>
          </p:cNvPr>
          <p:cNvSpPr txBox="1"/>
          <p:nvPr/>
        </p:nvSpPr>
        <p:spPr>
          <a:xfrm>
            <a:off x="4516701" y="6129560"/>
            <a:ext cx="241594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Le bois du </a:t>
            </a:r>
            <a:r>
              <a:rPr lang="fr-FR" dirty="0" smtClean="0"/>
              <a:t>Bouscat</a:t>
            </a:r>
          </a:p>
          <a:p>
            <a:pPr algn="ctr"/>
            <a:r>
              <a:rPr lang="fr-FR" dirty="0" smtClean="0"/>
              <a:t>The Wood of Le Bouscat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985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D2CBBFE-CB98-4BAE-A54E-E8E736E05B3C}"/>
              </a:ext>
            </a:extLst>
          </p:cNvPr>
          <p:cNvSpPr txBox="1"/>
          <p:nvPr/>
        </p:nvSpPr>
        <p:spPr>
          <a:xfrm>
            <a:off x="517321" y="4663440"/>
            <a:ext cx="10762488" cy="11387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 </a:t>
            </a:r>
            <a:r>
              <a:rPr lang="en-US" sz="3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stade</a:t>
            </a: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et la piscine </a:t>
            </a:r>
            <a:r>
              <a:rPr lang="en-US" sz="36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municipal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Stadium and the public swimming pool.</a:t>
            </a:r>
            <a:endParaRPr lang="en-US" sz="3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196" name="Picture 4" descr="Résultat de recherche d'images pour &quot;le bouscat stade les écus&quot;">
            <a:extLst>
              <a:ext uri="{FF2B5EF4-FFF2-40B4-BE49-F238E27FC236}">
                <a16:creationId xmlns:a16="http://schemas.microsoft.com/office/drawing/2014/main" id="{A79C1781-CF69-43F1-B5A8-0C8A21D4C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5" r="-2" b="18954"/>
          <a:stretch/>
        </p:blipFill>
        <p:spPr bwMode="auto">
          <a:xfrm>
            <a:off x="269479" y="320749"/>
            <a:ext cx="5552201" cy="410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05" name="Straight Connector 72">
            <a:extLst>
              <a:ext uri="{FF2B5EF4-FFF2-40B4-BE49-F238E27FC236}">
                <a16:creationId xmlns:a16="http://schemas.microsoft.com/office/drawing/2014/main" id="{B6375111-306C-49EA-9DD1-79A2ED78FA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251845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Résultat de recherche d'images pour &quot;le bouscat stade les écus&quot;">
            <a:extLst>
              <a:ext uri="{FF2B5EF4-FFF2-40B4-BE49-F238E27FC236}">
                <a16:creationId xmlns:a16="http://schemas.microsoft.com/office/drawing/2014/main" id="{FC71D0FA-EE71-408A-AE1D-F987A109C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16"/>
          <a:stretch/>
        </p:blipFill>
        <p:spPr bwMode="auto">
          <a:xfrm>
            <a:off x="6031092" y="320109"/>
            <a:ext cx="5551308" cy="410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09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oir la légende ci-après">
            <a:extLst>
              <a:ext uri="{FF2B5EF4-FFF2-40B4-BE49-F238E27FC236}">
                <a16:creationId xmlns:a16="http://schemas.microsoft.com/office/drawing/2014/main" id="{0347ECF8-24C9-4666-8C31-2EE86771C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22" y="931261"/>
            <a:ext cx="5872545" cy="359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oir sur la carte topographique de France">
            <a:extLst>
              <a:ext uri="{FF2B5EF4-FFF2-40B4-BE49-F238E27FC236}">
                <a16:creationId xmlns:a16="http://schemas.microsoft.com/office/drawing/2014/main" id="{1E65873E-02B2-4D92-A2A1-0834FBA93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22" y="1183240"/>
            <a:ext cx="3221712" cy="309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46E9C613-34BB-4DDF-8240-C7E104C6CEB9}"/>
              </a:ext>
            </a:extLst>
          </p:cNvPr>
          <p:cNvSpPr/>
          <p:nvPr/>
        </p:nvSpPr>
        <p:spPr>
          <a:xfrm>
            <a:off x="8394555" y="3122845"/>
            <a:ext cx="86715" cy="901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45CEC70-0407-40A3-9985-C686E35051D3}"/>
              </a:ext>
            </a:extLst>
          </p:cNvPr>
          <p:cNvSpPr txBox="1"/>
          <p:nvPr/>
        </p:nvSpPr>
        <p:spPr>
          <a:xfrm>
            <a:off x="1375566" y="4699666"/>
            <a:ext cx="85567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b="1" i="1" dirty="0">
                <a:effectLst/>
                <a:latin typeface="Comic Sans MS" panose="030F0702030302020204" pitchFamily="66" charset="0"/>
              </a:rPr>
              <a:t>Le Bouscat</a:t>
            </a:r>
            <a:r>
              <a:rPr lang="fr-FR" sz="1400" b="0" i="1" dirty="0">
                <a:effectLst/>
                <a:latin typeface="Comic Sans MS" panose="030F0702030302020204" pitchFamily="66" charset="0"/>
              </a:rPr>
              <a:t> est une </a:t>
            </a:r>
            <a:r>
              <a:rPr lang="fr-FR" sz="1400" b="0" i="1" u="sng" strike="noStrike" dirty="0">
                <a:effectLst/>
                <a:latin typeface="Comic Sans MS" panose="030F0702030302020204" pitchFamily="66" charset="0"/>
                <a:hlinkClick r:id="rId4" tooltip="Commune (France)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commune</a:t>
            </a:r>
            <a:r>
              <a:rPr lang="fr-FR" sz="1400" b="0" i="1" dirty="0">
                <a:effectLst/>
                <a:latin typeface="Comic Sans MS" panose="030F0702030302020204" pitchFamily="66" charset="0"/>
              </a:rPr>
              <a:t> du Sud-Ouest de la </a:t>
            </a:r>
            <a:r>
              <a:rPr lang="fr-FR" sz="1400" b="0" i="1" strike="noStrike" dirty="0">
                <a:effectLst/>
                <a:latin typeface="Comic Sans MS" panose="030F0702030302020204" pitchFamily="66" charset="0"/>
                <a:hlinkClick r:id="rId5" tooltip="Franc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France</a:t>
            </a:r>
            <a:r>
              <a:rPr lang="fr-FR" sz="1400" b="0" i="1" dirty="0">
                <a:effectLst/>
                <a:latin typeface="Comic Sans MS" panose="030F0702030302020204" pitchFamily="66" charset="0"/>
              </a:rPr>
              <a:t>, située dans le </a:t>
            </a:r>
            <a:r>
              <a:rPr lang="fr-FR" sz="1400" b="0" i="1" strike="noStrike" dirty="0">
                <a:effectLst/>
                <a:latin typeface="Comic Sans MS" panose="030F0702030302020204" pitchFamily="66" charset="0"/>
                <a:hlinkClick r:id="rId6" tooltip="Département français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département</a:t>
            </a:r>
            <a:r>
              <a:rPr lang="fr-FR" sz="1400" b="0" i="1" dirty="0">
                <a:effectLst/>
                <a:latin typeface="Comic Sans MS" panose="030F0702030302020204" pitchFamily="66" charset="0"/>
              </a:rPr>
              <a:t> de la </a:t>
            </a:r>
            <a:r>
              <a:rPr lang="fr-FR" sz="1400" b="0" i="1" strike="noStrike" dirty="0">
                <a:effectLst/>
                <a:latin typeface="Comic Sans MS" panose="030F0702030302020204" pitchFamily="66" charset="0"/>
                <a:hlinkClick r:id="rId7" tooltip="Gironde (département)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Gironde</a:t>
            </a:r>
            <a:r>
              <a:rPr lang="fr-FR" sz="1400" b="0" i="1" dirty="0">
                <a:effectLst/>
                <a:latin typeface="Comic Sans MS" panose="030F0702030302020204" pitchFamily="66" charset="0"/>
              </a:rPr>
              <a:t> en </a:t>
            </a:r>
            <a:r>
              <a:rPr lang="fr-FR" sz="1400" b="0" i="1" strike="noStrike" dirty="0">
                <a:effectLst/>
                <a:latin typeface="Comic Sans MS" panose="030F0702030302020204" pitchFamily="66" charset="0"/>
                <a:hlinkClick r:id="rId8" tooltip="Région français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région</a:t>
            </a:r>
            <a:r>
              <a:rPr lang="fr-FR" sz="1400" b="0" i="1" dirty="0">
                <a:effectLst/>
                <a:latin typeface="Comic Sans MS" panose="030F0702030302020204" pitchFamily="66" charset="0"/>
              </a:rPr>
              <a:t> </a:t>
            </a:r>
            <a:r>
              <a:rPr lang="fr-FR" sz="1400" b="0" i="1" strike="noStrike" dirty="0">
                <a:effectLst/>
                <a:latin typeface="Comic Sans MS" panose="030F0702030302020204" pitchFamily="66" charset="0"/>
                <a:hlinkClick r:id="rId9" tooltip="Nouvelle-Aquitain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Nouvelle-Aquitaine</a:t>
            </a:r>
            <a:r>
              <a:rPr lang="fr-FR" sz="1400" b="0" i="1" dirty="0">
                <a:effectLst/>
                <a:latin typeface="Comic Sans MS" panose="030F0702030302020204" pitchFamily="66" charset="0"/>
              </a:rPr>
              <a:t>. Limitrophe de Bordeaux, la commune du Bouscat compte 23 924 habitants,</a:t>
            </a:r>
          </a:p>
          <a:p>
            <a:pPr algn="l"/>
            <a:r>
              <a:rPr lang="fr-FR" sz="1400" b="0" i="1" dirty="0">
                <a:effectLst/>
                <a:latin typeface="Comic Sans MS" panose="030F0702030302020204" pitchFamily="66" charset="0"/>
              </a:rPr>
              <a:t>Ses habitants sont appelés les </a:t>
            </a:r>
            <a:r>
              <a:rPr lang="fr-FR" sz="1400" b="0" i="1" dirty="0" err="1">
                <a:effectLst/>
                <a:latin typeface="Comic Sans MS" panose="030F0702030302020204" pitchFamily="66" charset="0"/>
              </a:rPr>
              <a:t>Bouscatais</a:t>
            </a:r>
            <a:r>
              <a:rPr lang="fr-FR" sz="1400" b="0" i="1" dirty="0" smtClean="0">
                <a:effectLst/>
                <a:latin typeface="Comic Sans MS" panose="030F0702030302020204" pitchFamily="66" charset="0"/>
              </a:rPr>
              <a:t>.</a:t>
            </a:r>
          </a:p>
          <a:p>
            <a:pPr algn="l"/>
            <a:endParaRPr lang="fr-FR" sz="1400" b="0" i="1" dirty="0" smtClean="0">
              <a:effectLst/>
              <a:latin typeface="Comic Sans MS" panose="030F0702030302020204" pitchFamily="66" charset="0"/>
            </a:endParaRPr>
          </a:p>
          <a:p>
            <a:r>
              <a:rPr lang="en-US" sz="1400" i="1" dirty="0">
                <a:latin typeface="Comic Sans MS" panose="030F0702030302020204" pitchFamily="66" charset="0"/>
              </a:rPr>
              <a:t>Le Bouscat is a </a:t>
            </a:r>
            <a:r>
              <a:rPr lang="en-US" sz="1400" i="1" dirty="0" smtClean="0">
                <a:latin typeface="Comic Sans MS" panose="030F0702030302020204" pitchFamily="66" charset="0"/>
              </a:rPr>
              <a:t>city situated </a:t>
            </a:r>
            <a:r>
              <a:rPr lang="en-US" sz="1400" i="1" dirty="0">
                <a:latin typeface="Comic Sans MS" panose="030F0702030302020204" pitchFamily="66" charset="0"/>
              </a:rPr>
              <a:t>in </a:t>
            </a:r>
            <a:r>
              <a:rPr lang="en-US" sz="1400" i="1" dirty="0" smtClean="0">
                <a:latin typeface="Comic Sans MS" panose="030F0702030302020204" pitchFamily="66" charset="0"/>
              </a:rPr>
              <a:t>southwest of </a:t>
            </a:r>
            <a:r>
              <a:rPr lang="en-US" sz="1400" i="1" dirty="0">
                <a:latin typeface="Comic Sans MS" panose="030F0702030302020204" pitchFamily="66" charset="0"/>
              </a:rPr>
              <a:t>France, located in the Gironde department in the Nouvelle-Aquitaine region. </a:t>
            </a:r>
            <a:r>
              <a:rPr lang="en-US" sz="1400" i="1" dirty="0" smtClean="0">
                <a:latin typeface="Comic Sans MS" panose="030F0702030302020204" pitchFamily="66" charset="0"/>
              </a:rPr>
              <a:t>Close from </a:t>
            </a:r>
            <a:r>
              <a:rPr lang="en-US" sz="1400" i="1" dirty="0">
                <a:latin typeface="Comic Sans MS" panose="030F0702030302020204" pitchFamily="66" charset="0"/>
              </a:rPr>
              <a:t>Bordeaux, the </a:t>
            </a:r>
            <a:r>
              <a:rPr lang="en-US" sz="1400" i="1" dirty="0" smtClean="0">
                <a:latin typeface="Comic Sans MS" panose="030F0702030302020204" pitchFamily="66" charset="0"/>
              </a:rPr>
              <a:t>city </a:t>
            </a:r>
            <a:r>
              <a:rPr lang="en-US" sz="1400" i="1" dirty="0">
                <a:latin typeface="Comic Sans MS" panose="030F0702030302020204" pitchFamily="66" charset="0"/>
              </a:rPr>
              <a:t>of </a:t>
            </a:r>
            <a:r>
              <a:rPr lang="en-US" sz="1400" i="1" dirty="0" smtClean="0">
                <a:latin typeface="Comic Sans MS" panose="030F0702030302020204" pitchFamily="66" charset="0"/>
              </a:rPr>
              <a:t>Le Bouscat </a:t>
            </a:r>
            <a:r>
              <a:rPr lang="en-US" sz="1400" i="1" dirty="0">
                <a:latin typeface="Comic Sans MS" panose="030F0702030302020204" pitchFamily="66" charset="0"/>
              </a:rPr>
              <a:t>has 23,924 inhabitants,</a:t>
            </a:r>
          </a:p>
          <a:p>
            <a:r>
              <a:rPr lang="en-US" sz="1400" i="1" dirty="0">
                <a:latin typeface="Comic Sans MS" panose="030F0702030302020204" pitchFamily="66" charset="0"/>
              </a:rPr>
              <a:t>Its inhabitants are called the </a:t>
            </a:r>
            <a:r>
              <a:rPr lang="en-US" sz="1400" i="1" dirty="0" err="1">
                <a:latin typeface="Comic Sans MS" panose="030F0702030302020204" pitchFamily="66" charset="0"/>
              </a:rPr>
              <a:t>Bouscatais</a:t>
            </a:r>
            <a:r>
              <a:rPr lang="en-US" sz="1400" i="1" dirty="0">
                <a:latin typeface="Comic Sans MS" panose="030F0702030302020204" pitchFamily="66" charset="0"/>
              </a:rPr>
              <a:t>.</a:t>
            </a:r>
          </a:p>
          <a:p>
            <a:endParaRPr lang="en-US" sz="1600" i="1" dirty="0">
              <a:latin typeface="Comic Sans MS" panose="030F0702030302020204" pitchFamily="66" charset="0"/>
            </a:endParaRPr>
          </a:p>
          <a:p>
            <a:pPr algn="l"/>
            <a:endParaRPr lang="fr-FR" sz="1600" i="1" dirty="0">
              <a:latin typeface="Comic Sans MS" panose="030F0702030302020204" pitchFamily="66" charset="0"/>
            </a:endParaRPr>
          </a:p>
          <a:p>
            <a:pPr algn="l"/>
            <a:endParaRPr lang="fr-FR" sz="1600" b="0" i="1" dirty="0" smtClean="0">
              <a:effectLst/>
              <a:latin typeface="Comic Sans MS" panose="030F0702030302020204" pitchFamily="66" charset="0"/>
            </a:endParaRPr>
          </a:p>
          <a:p>
            <a:pPr algn="l"/>
            <a:endParaRPr lang="fr-FR" sz="1600" i="1" dirty="0">
              <a:latin typeface="Comic Sans MS" panose="030F0702030302020204" pitchFamily="66" charset="0"/>
            </a:endParaRPr>
          </a:p>
          <a:p>
            <a:pPr algn="l"/>
            <a:endParaRPr lang="fr-FR" sz="1600" b="0" i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76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Le Bouscat">
            <a:extLst>
              <a:ext uri="{FF2B5EF4-FFF2-40B4-BE49-F238E27FC236}">
                <a16:creationId xmlns:a16="http://schemas.microsoft.com/office/drawing/2014/main" id="{7A567772-3690-4434-9846-EB517F463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18" y="239685"/>
            <a:ext cx="8199243" cy="6002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AFF0FB8-DE9D-482F-8182-0E27D627FFAF}"/>
              </a:ext>
            </a:extLst>
          </p:cNvPr>
          <p:cNvSpPr txBox="1"/>
          <p:nvPr/>
        </p:nvSpPr>
        <p:spPr>
          <a:xfrm>
            <a:off x="9134668" y="2705878"/>
            <a:ext cx="1563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</a:t>
            </a:r>
            <a:r>
              <a:rPr lang="fr-FR" dirty="0" smtClean="0"/>
              <a:t>Mairie :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Town</a:t>
            </a:r>
            <a:r>
              <a:rPr lang="fr-FR" dirty="0" smtClean="0"/>
              <a:t> hall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241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A42CC29-1BD5-4B6B-92D3-928A23383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57" y="576351"/>
            <a:ext cx="3953070" cy="5929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EE30E32-67A1-453A-B8AA-8A015554D0C6}"/>
              </a:ext>
            </a:extLst>
          </p:cNvPr>
          <p:cNvSpPr txBox="1"/>
          <p:nvPr/>
        </p:nvSpPr>
        <p:spPr>
          <a:xfrm>
            <a:off x="1555158" y="5643494"/>
            <a:ext cx="2612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L’église </a:t>
            </a:r>
            <a:r>
              <a:rPr lang="fr-FR" dirty="0" smtClean="0">
                <a:solidFill>
                  <a:schemeClr val="bg1"/>
                </a:solidFill>
              </a:rPr>
              <a:t>Sainte-Clotilde :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Sainte-Clotilde Church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076" name="Picture 4" descr="Résultat de recherche d'images pour &quot;le bouscat médiathèque&quot;">
            <a:extLst>
              <a:ext uri="{FF2B5EF4-FFF2-40B4-BE49-F238E27FC236}">
                <a16:creationId xmlns:a16="http://schemas.microsoft.com/office/drawing/2014/main" id="{6C9F8806-9729-49E1-9992-A3CB75BAE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865" y="186612"/>
            <a:ext cx="5122415" cy="35190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ésultat de recherche d'images pour &quot;le bouscat médiathèque&quot;">
            <a:extLst>
              <a:ext uri="{FF2B5EF4-FFF2-40B4-BE49-F238E27FC236}">
                <a16:creationId xmlns:a16="http://schemas.microsoft.com/office/drawing/2014/main" id="{B722C81C-7BA2-4022-8250-A46C29FFD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492" y="3705711"/>
            <a:ext cx="4315797" cy="2877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998E1F3-560E-48E0-9131-B398E36F4F0F}"/>
              </a:ext>
            </a:extLst>
          </p:cNvPr>
          <p:cNvSpPr txBox="1"/>
          <p:nvPr/>
        </p:nvSpPr>
        <p:spPr>
          <a:xfrm>
            <a:off x="6583680" y="3521045"/>
            <a:ext cx="310064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La Source (médiathèque</a:t>
            </a:r>
            <a:r>
              <a:rPr lang="fr-FR" dirty="0" smtClean="0"/>
              <a:t>) : </a:t>
            </a:r>
          </a:p>
          <a:p>
            <a:r>
              <a:rPr lang="fr-FR" dirty="0" smtClean="0"/>
              <a:t>La Source </a:t>
            </a:r>
            <a:r>
              <a:rPr lang="fr-FR" dirty="0" err="1" smtClean="0"/>
              <a:t>is</a:t>
            </a:r>
            <a:r>
              <a:rPr lang="fr-FR" dirty="0" smtClean="0"/>
              <a:t> the public </a:t>
            </a:r>
            <a:r>
              <a:rPr lang="fr-FR" dirty="0" err="1" smtClean="0"/>
              <a:t>library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076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ésultat de recherche d'images pour &quot;le bouscat monument aux morts&quot;">
            <a:extLst>
              <a:ext uri="{FF2B5EF4-FFF2-40B4-BE49-F238E27FC236}">
                <a16:creationId xmlns:a16="http://schemas.microsoft.com/office/drawing/2014/main" id="{5E3A5510-6F38-4E5C-9C76-27BD6A6C4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42" y="378457"/>
            <a:ext cx="4007141" cy="53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5AA3EAA-FAB6-4C27-8E29-C27909C417D4}"/>
              </a:ext>
            </a:extLst>
          </p:cNvPr>
          <p:cNvSpPr txBox="1"/>
          <p:nvPr/>
        </p:nvSpPr>
        <p:spPr>
          <a:xfrm>
            <a:off x="1137763" y="5719664"/>
            <a:ext cx="261257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Le monument aux </a:t>
            </a:r>
            <a:r>
              <a:rPr lang="fr-FR" dirty="0" smtClean="0"/>
              <a:t>morts :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war</a:t>
            </a:r>
            <a:r>
              <a:rPr lang="fr-FR" dirty="0" smtClean="0"/>
              <a:t> </a:t>
            </a:r>
            <a:r>
              <a:rPr lang="fr-FR" dirty="0" err="1" smtClean="0"/>
              <a:t>memorial</a:t>
            </a:r>
            <a:endParaRPr lang="fr-FR" dirty="0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36AA450F-0BB8-4BD6-9ADE-871C57A91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304" y="793101"/>
            <a:ext cx="6435854" cy="411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95CA1AF-FC86-4FAD-8D90-7D3334D17162}"/>
              </a:ext>
            </a:extLst>
          </p:cNvPr>
          <p:cNvSpPr txBox="1"/>
          <p:nvPr/>
        </p:nvSpPr>
        <p:spPr>
          <a:xfrm>
            <a:off x="7564019" y="5078962"/>
            <a:ext cx="15633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The</a:t>
            </a:r>
            <a:r>
              <a:rPr lang="fr-FR" dirty="0" smtClean="0"/>
              <a:t> tramway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543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ésultat de recherche d'images pour &quot;le bouscat hippodrome&quot;">
            <a:extLst>
              <a:ext uri="{FF2B5EF4-FFF2-40B4-BE49-F238E27FC236}">
                <a16:creationId xmlns:a16="http://schemas.microsoft.com/office/drawing/2014/main" id="{BDEBCF2B-0E13-4C1A-AA72-DB6ABF941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936" y="1053699"/>
            <a:ext cx="5291666" cy="3518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ésultat de recherche d'images pour &quot;le bouscat hippodrome&quot;">
            <a:extLst>
              <a:ext uri="{FF2B5EF4-FFF2-40B4-BE49-F238E27FC236}">
                <a16:creationId xmlns:a16="http://schemas.microsoft.com/office/drawing/2014/main" id="{DB98FCDD-F9E0-4B97-8AA4-B724FD79E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8956" y="1708247"/>
            <a:ext cx="6396108" cy="23505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D9F29A0-31A3-4B8D-ABC3-E0988DB15AB3}"/>
              </a:ext>
            </a:extLst>
          </p:cNvPr>
          <p:cNvSpPr txBox="1"/>
          <p:nvPr/>
        </p:nvSpPr>
        <p:spPr>
          <a:xfrm>
            <a:off x="4023360" y="4780421"/>
            <a:ext cx="262682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L’hippodrome :</a:t>
            </a:r>
          </a:p>
          <a:p>
            <a:pPr algn="ctr"/>
            <a:r>
              <a:rPr lang="fr-FR" dirty="0" smtClean="0"/>
              <a:t>The horse </a:t>
            </a:r>
            <a:r>
              <a:rPr lang="fr-FR" dirty="0" err="1" smtClean="0"/>
              <a:t>racing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674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ésultat de recherche d'images pour &quot;le bouscat parc chêneraie&quot;">
            <a:extLst>
              <a:ext uri="{FF2B5EF4-FFF2-40B4-BE49-F238E27FC236}">
                <a16:creationId xmlns:a16="http://schemas.microsoft.com/office/drawing/2014/main" id="{B04CAB0E-04F3-4CC5-83B8-53E7A26B83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6" r="-3" b="4965"/>
          <a:stretch/>
        </p:blipFill>
        <p:spPr bwMode="auto">
          <a:xfrm>
            <a:off x="5162052" y="3272588"/>
            <a:ext cx="6105382" cy="35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ésultat de recherche d'images pour &quot;le bouscat parc chêneraie&quot;">
            <a:extLst>
              <a:ext uri="{FF2B5EF4-FFF2-40B4-BE49-F238E27FC236}">
                <a16:creationId xmlns:a16="http://schemas.microsoft.com/office/drawing/2014/main" id="{0CBABF56-F4E2-46CC-976A-1DEF6E41D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5" r="1" b="1"/>
          <a:stretch/>
        </p:blipFill>
        <p:spPr bwMode="auto"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ésultat de recherche d'images pour &quot;le bouscat parc chêneraie&quot;">
            <a:extLst>
              <a:ext uri="{FF2B5EF4-FFF2-40B4-BE49-F238E27FC236}">
                <a16:creationId xmlns:a16="http://schemas.microsoft.com/office/drawing/2014/main" id="{88AE0891-6E02-449A-A117-8C3D0693B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4" r="1" b="31944"/>
          <a:stretch/>
        </p:blipFill>
        <p:spPr bwMode="auto">
          <a:xfrm>
            <a:off x="7458302" y="-22547"/>
            <a:ext cx="3809132" cy="31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ésultat de recherche d'images pour &quot;le bouscat parc chêneraie&quot;">
            <a:extLst>
              <a:ext uri="{FF2B5EF4-FFF2-40B4-BE49-F238E27FC236}">
                <a16:creationId xmlns:a16="http://schemas.microsoft.com/office/drawing/2014/main" id="{52F5745B-C729-41FB-8D25-12C88A8DB7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5" r="2" b="17429"/>
          <a:stretch/>
        </p:blipFill>
        <p:spPr bwMode="auto">
          <a:xfrm>
            <a:off x="1" y="4065775"/>
            <a:ext cx="5001186" cy="2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B1EBB81-B3FF-4EAB-8260-65715D89F9E6}"/>
              </a:ext>
            </a:extLst>
          </p:cNvPr>
          <p:cNvSpPr txBox="1"/>
          <p:nvPr/>
        </p:nvSpPr>
        <p:spPr>
          <a:xfrm>
            <a:off x="3915295" y="3381518"/>
            <a:ext cx="257694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Le parc de la </a:t>
            </a:r>
            <a:r>
              <a:rPr lang="fr-FR" dirty="0" smtClean="0"/>
              <a:t>Chêneraie</a:t>
            </a:r>
          </a:p>
          <a:p>
            <a:pPr algn="ctr"/>
            <a:r>
              <a:rPr lang="fr-FR" dirty="0" smtClean="0"/>
              <a:t>The Chêneraie Park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898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0229746C-136F-4135-A25F-BFFFF445E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0" r="-2" b="20094"/>
          <a:stretch/>
        </p:blipFill>
        <p:spPr bwMode="auto">
          <a:xfrm>
            <a:off x="191086" y="171715"/>
            <a:ext cx="5813197" cy="61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ésultat de recherche d'images pour &quot;le bouscat parc ermitage&quot;">
            <a:extLst>
              <a:ext uri="{FF2B5EF4-FFF2-40B4-BE49-F238E27FC236}">
                <a16:creationId xmlns:a16="http://schemas.microsoft.com/office/drawing/2014/main" id="{CA0F3D8E-C0C1-4F11-995D-82124485F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8"/>
          <a:stretch/>
        </p:blipFill>
        <p:spPr bwMode="auto">
          <a:xfrm>
            <a:off x="6196929" y="171716"/>
            <a:ext cx="5803986" cy="317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ésultat de recherche d'images pour &quot;le bouscat parc ermitage&quot;">
            <a:extLst>
              <a:ext uri="{FF2B5EF4-FFF2-40B4-BE49-F238E27FC236}">
                <a16:creationId xmlns:a16="http://schemas.microsoft.com/office/drawing/2014/main" id="{EAC588B1-B943-4533-AF5C-CAD493F59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" r="23984" b="1"/>
          <a:stretch/>
        </p:blipFill>
        <p:spPr bwMode="auto">
          <a:xfrm>
            <a:off x="6196929" y="3514856"/>
            <a:ext cx="5786386" cy="27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DAEBF31-6807-42C7-93D2-44DF5BA2589A}"/>
              </a:ext>
            </a:extLst>
          </p:cNvPr>
          <p:cNvSpPr txBox="1"/>
          <p:nvPr/>
        </p:nvSpPr>
        <p:spPr>
          <a:xfrm>
            <a:off x="4829696" y="234028"/>
            <a:ext cx="242731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Le parc de </a:t>
            </a:r>
            <a:r>
              <a:rPr lang="fr-FR" dirty="0" smtClean="0"/>
              <a:t>l’Ermitage :</a:t>
            </a:r>
          </a:p>
          <a:p>
            <a:pPr algn="ctr"/>
            <a:r>
              <a:rPr lang="fr-FR" dirty="0" smtClean="0"/>
              <a:t>The Ermitage Park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7CAD2AC-655A-41E4-91CB-A0F57DF73B40}"/>
              </a:ext>
            </a:extLst>
          </p:cNvPr>
          <p:cNvSpPr txBox="1"/>
          <p:nvPr/>
        </p:nvSpPr>
        <p:spPr>
          <a:xfrm>
            <a:off x="6891252" y="5931470"/>
            <a:ext cx="397891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Salle de spectacle </a:t>
            </a:r>
            <a:r>
              <a:rPr lang="fr-FR" dirty="0" smtClean="0"/>
              <a:t>l’Ermitage : </a:t>
            </a:r>
          </a:p>
          <a:p>
            <a:pPr algn="ctr"/>
            <a:r>
              <a:rPr lang="fr-FR" dirty="0"/>
              <a:t>The E</a:t>
            </a:r>
            <a:r>
              <a:rPr lang="fr-FR" dirty="0" smtClean="0"/>
              <a:t>rmitage </a:t>
            </a:r>
            <a:r>
              <a:rPr lang="fr-FR" dirty="0"/>
              <a:t>performance hall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509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9471EDBE-61A6-4908-AD78-2FDE62124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27" y="486925"/>
            <a:ext cx="4038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1C869B97-8E26-4833-BD80-07C85DC3A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907" y="486925"/>
            <a:ext cx="3879672" cy="257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C6179D0-B4A5-4495-9BCD-66C934D67D32}"/>
              </a:ext>
            </a:extLst>
          </p:cNvPr>
          <p:cNvSpPr txBox="1"/>
          <p:nvPr/>
        </p:nvSpPr>
        <p:spPr>
          <a:xfrm>
            <a:off x="872836" y="5657671"/>
            <a:ext cx="216398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Le parc </a:t>
            </a:r>
            <a:r>
              <a:rPr lang="fr-FR" dirty="0" smtClean="0"/>
              <a:t>Marceau :</a:t>
            </a:r>
          </a:p>
          <a:p>
            <a:pPr algn="ctr"/>
            <a:r>
              <a:rPr lang="fr-FR" dirty="0" smtClean="0"/>
              <a:t>The Marceau Park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A0C8C6D-EB92-4F3A-8F91-274109F003D1}"/>
              </a:ext>
            </a:extLst>
          </p:cNvPr>
          <p:cNvSpPr txBox="1"/>
          <p:nvPr/>
        </p:nvSpPr>
        <p:spPr>
          <a:xfrm>
            <a:off x="6459312" y="3060441"/>
            <a:ext cx="284515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Le jardin </a:t>
            </a:r>
            <a:r>
              <a:rPr lang="fr-FR" dirty="0" smtClean="0"/>
              <a:t>d’</a:t>
            </a:r>
            <a:r>
              <a:rPr lang="fr-FR" dirty="0" err="1" smtClean="0"/>
              <a:t>Arnstadt</a:t>
            </a:r>
            <a:r>
              <a:rPr lang="fr-FR" dirty="0" smtClean="0"/>
              <a:t> :</a:t>
            </a:r>
          </a:p>
          <a:p>
            <a:pPr algn="ctr"/>
            <a:r>
              <a:rPr lang="fr-FR" dirty="0" smtClean="0"/>
              <a:t>The </a:t>
            </a:r>
            <a:r>
              <a:rPr lang="fr-FR" dirty="0" err="1" smtClean="0"/>
              <a:t>Arnstadt</a:t>
            </a:r>
            <a:r>
              <a:rPr lang="fr-FR" dirty="0" smtClean="0"/>
              <a:t> Garden</a:t>
            </a:r>
            <a:endParaRPr lang="fr-FR" dirty="0"/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61841EC7-33F5-4C71-A18E-8B93EAF10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068" y="3684369"/>
            <a:ext cx="2845151" cy="213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FA7164E0-9268-4FB8-89D3-311E1C49F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162" y="3729110"/>
            <a:ext cx="3066569" cy="204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B16959A-DA6E-422D-B5F4-12DE7B9515B7}"/>
              </a:ext>
            </a:extLst>
          </p:cNvPr>
          <p:cNvSpPr txBox="1"/>
          <p:nvPr/>
        </p:nvSpPr>
        <p:spPr>
          <a:xfrm>
            <a:off x="5842907" y="5838991"/>
            <a:ext cx="430763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Le verger municipal et les jardins </a:t>
            </a:r>
            <a:r>
              <a:rPr lang="fr-FR" dirty="0" smtClean="0"/>
              <a:t>partagés :</a:t>
            </a:r>
          </a:p>
          <a:p>
            <a:pPr algn="ctr"/>
            <a:r>
              <a:rPr lang="fr-FR" dirty="0" smtClean="0"/>
              <a:t>The public </a:t>
            </a:r>
            <a:r>
              <a:rPr lang="fr-FR" dirty="0" err="1" smtClean="0"/>
              <a:t>orchard</a:t>
            </a:r>
            <a:r>
              <a:rPr lang="fr-FR" dirty="0"/>
              <a:t> and </a:t>
            </a:r>
            <a:r>
              <a:rPr lang="fr-FR" dirty="0" smtClean="0"/>
              <a:t>the </a:t>
            </a:r>
            <a:r>
              <a:rPr lang="fr-FR" dirty="0" err="1" smtClean="0"/>
              <a:t>allotment</a:t>
            </a:r>
            <a:r>
              <a:rPr lang="fr-FR" dirty="0" smtClean="0"/>
              <a:t> </a:t>
            </a:r>
            <a:r>
              <a:rPr lang="fr-FR" dirty="0" err="1"/>
              <a:t>gardens</a:t>
            </a:r>
            <a:r>
              <a:rPr lang="fr-FR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829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127</Words>
  <Application>Microsoft Office PowerPoint</Application>
  <PresentationFormat>Grand écran</PresentationFormat>
  <Paragraphs>37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Thème Office</vt:lpstr>
      <vt:lpstr>Le Bouscat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Bouscat</dc:title>
  <dc:creator>florence rolland</dc:creator>
  <cp:lastModifiedBy>DIR-90</cp:lastModifiedBy>
  <cp:revision>20</cp:revision>
  <dcterms:created xsi:type="dcterms:W3CDTF">2021-02-16T16:02:52Z</dcterms:created>
  <dcterms:modified xsi:type="dcterms:W3CDTF">2021-03-01T12:52:46Z</dcterms:modified>
</cp:coreProperties>
</file>