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ja Naumanen" initials="SN" lastIdx="2" clrIdx="0">
    <p:extLst>
      <p:ext uri="{19B8F6BF-5375-455C-9EA6-DF929625EA0E}">
        <p15:presenceInfo xmlns:p15="http://schemas.microsoft.com/office/powerpoint/2012/main" userId="93cd83e49a7ef5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C8F7-ECA6-43F2-B857-20265D1B2776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Pataluoto school, Finland 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40C55-7F19-4DB2-909C-BC5D59163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5230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5D650-3FD4-47C1-91C1-1F8797908767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Pataluoto school, Finland 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A64D-8836-4DAD-8C1E-65B004C42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0202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Pataluoto school, Finland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0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0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05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54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1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92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64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7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39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75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01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5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26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90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7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7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49EE-7331-420F-9335-0B259F4E8ED9}" type="datetimeFigureOut">
              <a:rPr lang="fi-FI" smtClean="0"/>
              <a:t>10.2.2018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48D5F2-E5B0-41AC-8DFB-8F4CDD5BB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0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nutrition</a:t>
            </a:r>
            <a:r>
              <a:rPr lang="fi-FI" dirty="0" smtClean="0"/>
              <a:t> </a:t>
            </a:r>
            <a:r>
              <a:rPr lang="fi-FI" dirty="0" err="1" smtClean="0"/>
              <a:t>recommendatios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smtClean="0"/>
              <a:t>Pataluoto School, Finland  </a:t>
            </a:r>
            <a:r>
              <a:rPr lang="fi-FI" dirty="0" err="1" smtClean="0"/>
              <a:t>February</a:t>
            </a:r>
            <a:r>
              <a:rPr lang="fi-FI" dirty="0" smtClean="0"/>
              <a:t> </a:t>
            </a:r>
            <a:r>
              <a:rPr lang="fi-FI" dirty="0" smtClean="0"/>
              <a:t>2018</a:t>
            </a:r>
          </a:p>
          <a:p>
            <a:r>
              <a:rPr lang="fi-FI" dirty="0" err="1" smtClean="0"/>
              <a:t>source</a:t>
            </a:r>
            <a:r>
              <a:rPr lang="fi-FI" dirty="0" smtClean="0"/>
              <a:t>: </a:t>
            </a:r>
            <a:r>
              <a:rPr lang="en-US" dirty="0"/>
              <a:t> National Nutrition </a:t>
            </a:r>
            <a:r>
              <a:rPr lang="en-US" dirty="0" smtClean="0"/>
              <a:t>Council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practise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You should eat at regular intervals every </a:t>
            </a:r>
            <a:r>
              <a:rPr lang="en-US" b="1" dirty="0" smtClean="0"/>
              <a:t>day…every 3-4hours</a:t>
            </a:r>
          </a:p>
          <a:p>
            <a:r>
              <a:rPr lang="en-US" dirty="0" smtClean="0"/>
              <a:t>eat </a:t>
            </a:r>
            <a:r>
              <a:rPr lang="en-US" dirty="0"/>
              <a:t>at least </a:t>
            </a:r>
            <a:r>
              <a:rPr lang="en-US" b="1" dirty="0"/>
              <a:t>500 g, or from five to six portions a day</a:t>
            </a:r>
            <a:r>
              <a:rPr lang="en-US" dirty="0"/>
              <a:t>, </a:t>
            </a:r>
            <a:r>
              <a:rPr lang="en-US" b="1" dirty="0"/>
              <a:t>of vegetables, fruit, berries and </a:t>
            </a:r>
            <a:r>
              <a:rPr lang="en-US" b="1" dirty="0" smtClean="0"/>
              <a:t>mushrooms</a:t>
            </a:r>
          </a:p>
          <a:p>
            <a:r>
              <a:rPr lang="en-US" b="1" dirty="0"/>
              <a:t>You should eat fish two to three times a week, using a variety of different species in </a:t>
            </a:r>
            <a:r>
              <a:rPr lang="en-US" b="1" dirty="0" smtClean="0"/>
              <a:t>turn</a:t>
            </a:r>
          </a:p>
          <a:p>
            <a:r>
              <a:rPr lang="en-US" b="1" dirty="0"/>
              <a:t>Nuts and seeds </a:t>
            </a:r>
            <a:r>
              <a:rPr lang="en-US" dirty="0"/>
              <a:t>are good sources of unsaturated </a:t>
            </a:r>
            <a:r>
              <a:rPr lang="en-US" dirty="0" smtClean="0"/>
              <a:t>fat</a:t>
            </a:r>
          </a:p>
          <a:p>
            <a:r>
              <a:rPr lang="fi-FI" b="1" dirty="0" err="1"/>
              <a:t>Whole</a:t>
            </a:r>
            <a:r>
              <a:rPr lang="fi-FI" b="1" dirty="0"/>
              <a:t> </a:t>
            </a:r>
            <a:r>
              <a:rPr lang="fi-FI" b="1" dirty="0" err="1"/>
              <a:t>grain</a:t>
            </a:r>
            <a:r>
              <a:rPr lang="fi-FI" b="1" dirty="0"/>
              <a:t> </a:t>
            </a:r>
            <a:r>
              <a:rPr lang="fi-FI" b="1" dirty="0" err="1"/>
              <a:t>cereal</a:t>
            </a:r>
            <a:r>
              <a:rPr lang="fi-FI" b="1" dirty="0"/>
              <a:t> </a:t>
            </a:r>
            <a:r>
              <a:rPr lang="fi-FI" b="1" dirty="0" smtClean="0"/>
              <a:t>products </a:t>
            </a:r>
            <a:r>
              <a:rPr lang="en-US" dirty="0"/>
              <a:t>are rich in </a:t>
            </a:r>
            <a:r>
              <a:rPr lang="en-US" dirty="0" err="1"/>
              <a:t>fibre</a:t>
            </a:r>
            <a:r>
              <a:rPr lang="en-US" dirty="0"/>
              <a:t> and more nutrient dense than refined </a:t>
            </a:r>
            <a:r>
              <a:rPr lang="en-US" dirty="0" smtClean="0"/>
              <a:t>grain</a:t>
            </a:r>
          </a:p>
          <a:p>
            <a:r>
              <a:rPr lang="en-US" b="1" dirty="0"/>
              <a:t>Your weekly intake of meat products and red meat should not exceed 500 </a:t>
            </a:r>
            <a:r>
              <a:rPr lang="en-US" b="1" dirty="0" smtClean="0"/>
              <a:t>g</a:t>
            </a:r>
          </a:p>
          <a:p>
            <a:r>
              <a:rPr lang="en-US" b="1" dirty="0"/>
              <a:t>Your need of liquids is </a:t>
            </a:r>
            <a:r>
              <a:rPr lang="en-US" b="1" dirty="0" smtClean="0"/>
              <a:t>individual: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reference intake of all beverages is 1-1.5 </a:t>
            </a:r>
            <a:r>
              <a:rPr lang="en-US" dirty="0" err="1"/>
              <a:t>litres</a:t>
            </a:r>
            <a:r>
              <a:rPr lang="en-US" dirty="0"/>
              <a:t> a day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0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risks reduced but replaced by new challenges</a:t>
            </a:r>
            <a:br>
              <a:rPr lang="en-US" b="1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annual </a:t>
            </a:r>
            <a:r>
              <a:rPr lang="en-US" b="1" dirty="0"/>
              <a:t>cardiovascular mortality has decreased by about 80% since the 1970s </a:t>
            </a:r>
            <a:r>
              <a:rPr lang="en-US" dirty="0"/>
              <a:t>and the prevalence of </a:t>
            </a:r>
            <a:r>
              <a:rPr lang="en-US" b="1" dirty="0"/>
              <a:t>many cancerous diseases has decreased </a:t>
            </a:r>
            <a:r>
              <a:rPr lang="en-US" dirty="0"/>
              <a:t>or the diseases have transferred to older age groups.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challenges include population </a:t>
            </a:r>
            <a:r>
              <a:rPr lang="en-US" b="1" dirty="0"/>
              <a:t>weight increase </a:t>
            </a:r>
            <a:r>
              <a:rPr lang="en-US" dirty="0"/>
              <a:t>and the health problems associated with it, such as </a:t>
            </a:r>
            <a:r>
              <a:rPr lang="en-US" b="1" dirty="0"/>
              <a:t>type 2 diabetes</a:t>
            </a:r>
            <a:r>
              <a:rPr lang="en-US" dirty="0"/>
              <a:t>. Inadequate exercise plays an important role in weight gain, but dietary changes also contribute to it. This is particularly true with younger people and with </a:t>
            </a:r>
            <a:r>
              <a:rPr lang="en-US" b="1" dirty="0"/>
              <a:t>sugar-containing products and fast food</a:t>
            </a:r>
            <a:r>
              <a:rPr lang="en-US" dirty="0"/>
              <a:t>. </a:t>
            </a:r>
            <a:r>
              <a:rPr lang="en-US" b="1" dirty="0"/>
              <a:t>Dental caries </a:t>
            </a:r>
            <a:r>
              <a:rPr lang="en-US" dirty="0"/>
              <a:t>is also on the increase again among young people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96" y="4773930"/>
            <a:ext cx="2619375" cy="1743075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1543050"/>
            <a:ext cx="508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nutrition triangle 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5" y="2062162"/>
            <a:ext cx="6380796" cy="39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?????    !!!!!!!     ??????     !!!!!!      ?????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Finnish</a:t>
            </a:r>
            <a:r>
              <a:rPr lang="fi-FI" b="1" dirty="0" smtClean="0"/>
              <a:t> Food </a:t>
            </a:r>
            <a:r>
              <a:rPr lang="fi-FI" b="1" dirty="0" err="1" smtClean="0"/>
              <a:t>Triangle</a:t>
            </a:r>
            <a:endParaRPr lang="fi-FI" b="1" dirty="0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5055"/>
              </p:ext>
            </p:extLst>
          </p:nvPr>
        </p:nvGraphicFramePr>
        <p:xfrm>
          <a:off x="2003425" y="1484313"/>
          <a:ext cx="7613650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3819176" imgH="2695353" progId="AcroExch.Document.DC">
                  <p:embed/>
                </p:oleObj>
              </mc:Choice>
              <mc:Fallback>
                <p:oleObj name="Acrobat Document" r:id="rId4" imgW="3819176" imgH="26953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3425" y="1484313"/>
                        <a:ext cx="7613650" cy="537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9671778" y="5155096"/>
            <a:ext cx="1643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      </a:t>
            </a:r>
            <a:r>
              <a:rPr lang="fi-FI" dirty="0" smtClean="0"/>
              <a:t>VEGETABLES</a:t>
            </a:r>
            <a:r>
              <a:rPr lang="fi-FI" dirty="0" smtClean="0"/>
              <a:t>,      FRUIT AND BERRIES  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671779" y="3962400"/>
            <a:ext cx="204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MILK AND DAIRY PRODUCTS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609600" y="3538330"/>
            <a:ext cx="137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FISH </a:t>
            </a:r>
            <a:r>
              <a:rPr lang="fi-FI" dirty="0" smtClean="0"/>
              <a:t>AND </a:t>
            </a:r>
            <a:r>
              <a:rPr lang="fi-FI" dirty="0" smtClean="0"/>
              <a:t>FISH PRODUCTS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33399" y="4816705"/>
            <a:ext cx="141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WHOLE GRAIN PRODUCTS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618801" y="2769704"/>
            <a:ext cx="244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MEAT, MEATPRODUCTS AND EGGS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19149" y="2239617"/>
            <a:ext cx="131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RANDOM FOOD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 err="1" smtClean="0"/>
              <a:t>Vegetables</a:t>
            </a:r>
            <a:r>
              <a:rPr lang="fi-FI" sz="4800" b="1" dirty="0" smtClean="0"/>
              <a:t>, </a:t>
            </a:r>
            <a:r>
              <a:rPr lang="fi-FI" sz="4800" b="1" dirty="0" err="1" smtClean="0"/>
              <a:t>fruit</a:t>
            </a:r>
            <a:r>
              <a:rPr lang="fi-FI" sz="4800" b="1" dirty="0" smtClean="0"/>
              <a:t> and </a:t>
            </a:r>
            <a:r>
              <a:rPr lang="fi-FI" sz="4800" b="1" dirty="0" err="1" smtClean="0"/>
              <a:t>berries</a:t>
            </a:r>
            <a:endParaRPr lang="fi-FI" sz="4800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Have vegetables</a:t>
            </a:r>
            <a:r>
              <a:rPr lang="en-US" sz="3600" b="1" dirty="0" smtClean="0"/>
              <a:t>,</a:t>
            </a:r>
          </a:p>
          <a:p>
            <a:pPr marL="0" indent="0">
              <a:buNone/>
            </a:pPr>
            <a:r>
              <a:rPr lang="en-US" sz="3600" b="1" dirty="0" smtClean="0"/>
              <a:t>fruit </a:t>
            </a:r>
            <a:r>
              <a:rPr lang="en-US" sz="3600" b="1" dirty="0"/>
              <a:t>and berries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several </a:t>
            </a:r>
            <a:r>
              <a:rPr lang="en-US" sz="3600" b="1" dirty="0"/>
              <a:t>times a </a:t>
            </a:r>
            <a:r>
              <a:rPr lang="en-US" sz="3600" b="1" dirty="0" smtClean="0"/>
              <a:t>day</a:t>
            </a:r>
          </a:p>
          <a:p>
            <a:pPr marL="0" indent="0">
              <a:buNone/>
            </a:pPr>
            <a:endParaRPr lang="en-US" sz="3600" b="1" dirty="0"/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911626"/>
            <a:ext cx="5181600" cy="2796209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7" y="4707835"/>
            <a:ext cx="52006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Fish</a:t>
            </a:r>
            <a:r>
              <a:rPr lang="fi-FI" b="1" dirty="0" smtClean="0"/>
              <a:t> and </a:t>
            </a:r>
            <a:r>
              <a:rPr lang="fi-FI" b="1" dirty="0" err="1" smtClean="0"/>
              <a:t>fish</a:t>
            </a:r>
            <a:r>
              <a:rPr lang="fi-FI" b="1" dirty="0" smtClean="0"/>
              <a:t> products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4400" b="1" dirty="0" smtClean="0"/>
          </a:p>
          <a:p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Eat fish at least twice a week</a:t>
            </a:r>
          </a:p>
          <a:p>
            <a:endParaRPr lang="fi-FI" sz="4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999908"/>
            <a:ext cx="4313238" cy="2029759"/>
          </a:xfrm>
        </p:spPr>
      </p:pic>
    </p:spTree>
    <p:extLst>
      <p:ext uri="{BB962C8B-B14F-4D97-AF65-F5344CB8AC3E}">
        <p14:creationId xmlns:p14="http://schemas.microsoft.com/office/powerpoint/2010/main" val="28831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Whole</a:t>
            </a:r>
            <a:r>
              <a:rPr lang="fi-FI" b="1" dirty="0" smtClean="0"/>
              <a:t> </a:t>
            </a:r>
            <a:r>
              <a:rPr lang="fi-FI" b="1" dirty="0" err="1" smtClean="0"/>
              <a:t>grain</a:t>
            </a:r>
            <a:r>
              <a:rPr lang="fi-FI" b="1" dirty="0" smtClean="0"/>
              <a:t> products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/>
              <a:t>Cereal products are important sources of energy, carbohydrates and protein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Whole </a:t>
            </a:r>
            <a:r>
              <a:rPr lang="en-US" sz="3600" b="1" dirty="0"/>
              <a:t>grain products, and especially rye bread and whole grain porridges, are excellent sources of </a:t>
            </a:r>
            <a:r>
              <a:rPr lang="en-US" sz="3600" b="1" dirty="0" err="1"/>
              <a:t>fibre</a:t>
            </a:r>
            <a:r>
              <a:rPr lang="en-US" sz="3600" b="1" dirty="0"/>
              <a:t> and high in B vitamins and minerals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999908"/>
            <a:ext cx="4313238" cy="2029759"/>
          </a:xfrm>
        </p:spPr>
      </p:pic>
    </p:spTree>
    <p:extLst>
      <p:ext uri="{BB962C8B-B14F-4D97-AF65-F5344CB8AC3E}">
        <p14:creationId xmlns:p14="http://schemas.microsoft.com/office/powerpoint/2010/main" val="7559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Milk and </a:t>
            </a:r>
            <a:r>
              <a:rPr lang="fi-FI" b="1" dirty="0" err="1" smtClean="0"/>
              <a:t>dairy</a:t>
            </a:r>
            <a:r>
              <a:rPr lang="fi-FI" b="1" dirty="0" smtClean="0"/>
              <a:t> products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b="1" dirty="0"/>
              <a:t>Have fat-free milk </a:t>
            </a:r>
            <a:r>
              <a:rPr lang="en-US" sz="4000" b="1" dirty="0" smtClean="0"/>
              <a:t>daily</a:t>
            </a:r>
            <a:r>
              <a:rPr lang="en-US" sz="4000" b="1" dirty="0"/>
              <a:t>, but drink water when thirsty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48" y="2007394"/>
            <a:ext cx="2997200" cy="1993900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3988903"/>
            <a:ext cx="2597427" cy="25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Meat</a:t>
            </a:r>
            <a:r>
              <a:rPr lang="fi-FI" b="1" dirty="0" smtClean="0"/>
              <a:t>, </a:t>
            </a:r>
            <a:r>
              <a:rPr lang="fi-FI" b="1" dirty="0" err="1" smtClean="0"/>
              <a:t>meatproducts</a:t>
            </a:r>
            <a:r>
              <a:rPr lang="fi-FI" b="1" dirty="0" smtClean="0"/>
              <a:t> and </a:t>
            </a:r>
            <a:r>
              <a:rPr lang="fi-FI" b="1" dirty="0" err="1" smtClean="0"/>
              <a:t>eggs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Select low-fat and low-salt meat products</a:t>
            </a:r>
          </a:p>
          <a:p>
            <a:r>
              <a:rPr lang="en-US" sz="4400" b="1" dirty="0"/>
              <a:t>Eggs are part of a varied diet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999908"/>
            <a:ext cx="4313238" cy="2029759"/>
          </a:xfrm>
        </p:spPr>
      </p:pic>
    </p:spTree>
    <p:extLst>
      <p:ext uri="{BB962C8B-B14F-4D97-AF65-F5344CB8AC3E}">
        <p14:creationId xmlns:p14="http://schemas.microsoft.com/office/powerpoint/2010/main" val="14531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plate</a:t>
            </a:r>
            <a:r>
              <a:rPr lang="fi-FI" b="1" dirty="0" smtClean="0"/>
              <a:t> </a:t>
            </a:r>
            <a:r>
              <a:rPr lang="fi-FI" b="1" dirty="0" err="1" smtClean="0"/>
              <a:t>model</a:t>
            </a:r>
            <a:r>
              <a:rPr lang="fi-FI" b="1" dirty="0" smtClean="0"/>
              <a:t> </a:t>
            </a:r>
            <a:r>
              <a:rPr lang="en-US" dirty="0" smtClean="0"/>
              <a:t>helps </a:t>
            </a:r>
            <a:r>
              <a:rPr lang="en-US" dirty="0"/>
              <a:t>you to put together a balanced meal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201275" y="3648074"/>
            <a:ext cx="1303336" cy="225576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s://www.evira.fi/globalassets/vrn/lautasmalli/lautasmalli-medi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46" y="2213248"/>
            <a:ext cx="5656719" cy="39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514600" y="3914775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½ </a:t>
            </a:r>
            <a:r>
              <a:rPr lang="fi-FI" dirty="0" err="1" smtClean="0"/>
              <a:t>vegetables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524500" y="3648075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¼ </a:t>
            </a:r>
            <a:r>
              <a:rPr lang="fi-FI" dirty="0" err="1" smtClean="0"/>
              <a:t>potato</a:t>
            </a:r>
            <a:r>
              <a:rPr lang="fi-FI" dirty="0" smtClean="0"/>
              <a:t>, </a:t>
            </a:r>
            <a:r>
              <a:rPr lang="fi-FI" dirty="0" err="1" smtClean="0"/>
              <a:t>rice</a:t>
            </a:r>
            <a:r>
              <a:rPr lang="fi-FI" dirty="0" smtClean="0"/>
              <a:t>, pasta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457825" y="4981575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¼ </a:t>
            </a:r>
            <a:r>
              <a:rPr lang="fi-FI" dirty="0" err="1" smtClean="0"/>
              <a:t>fish</a:t>
            </a:r>
            <a:r>
              <a:rPr lang="fi-FI" dirty="0" smtClean="0"/>
              <a:t>, </a:t>
            </a:r>
            <a:r>
              <a:rPr lang="fi-FI" dirty="0" err="1" smtClean="0"/>
              <a:t>meat</a:t>
            </a:r>
            <a:r>
              <a:rPr lang="fi-FI" dirty="0" smtClean="0"/>
              <a:t>, </a:t>
            </a:r>
            <a:r>
              <a:rPr lang="fi-FI" dirty="0" err="1" smtClean="0"/>
              <a:t>egg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7048767" y="2524125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</a:t>
            </a:r>
            <a:r>
              <a:rPr lang="fi-FI" dirty="0" err="1" smtClean="0"/>
              <a:t>at</a:t>
            </a:r>
            <a:r>
              <a:rPr lang="fi-FI" dirty="0" smtClean="0"/>
              <a:t> 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milk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water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741742" y="5762625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wholegrain </a:t>
            </a:r>
            <a:r>
              <a:rPr lang="en-US" dirty="0" smtClean="0"/>
              <a:t>bread</a:t>
            </a:r>
          </a:p>
          <a:p>
            <a:r>
              <a:rPr lang="en-US" dirty="0"/>
              <a:t>w</a:t>
            </a:r>
            <a:r>
              <a:rPr lang="en-US" dirty="0" smtClean="0"/>
              <a:t>ith soft vegetable fat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981200" y="2409825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dessert of berries or fruit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86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SUSTAINABLE FOOD CHOICES ON THE PLATE</a:t>
            </a:r>
            <a:br>
              <a:rPr lang="en-US" b="1" cap="all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 red meat and meat </a:t>
            </a:r>
            <a:r>
              <a:rPr lang="en-US" dirty="0" smtClean="0"/>
              <a:t>products</a:t>
            </a:r>
          </a:p>
          <a:p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fatty</a:t>
            </a:r>
            <a:r>
              <a:rPr lang="fi-FI" dirty="0"/>
              <a:t> </a:t>
            </a:r>
            <a:r>
              <a:rPr lang="fi-FI" dirty="0" err="1"/>
              <a:t>milk</a:t>
            </a:r>
            <a:r>
              <a:rPr lang="fi-FI" dirty="0"/>
              <a:t> </a:t>
            </a:r>
            <a:r>
              <a:rPr lang="fi-FI" dirty="0" smtClean="0"/>
              <a:t>products</a:t>
            </a:r>
          </a:p>
          <a:p>
            <a:r>
              <a:rPr lang="fi-FI" dirty="0"/>
              <a:t>More </a:t>
            </a:r>
            <a:r>
              <a:rPr lang="fi-FI" dirty="0" err="1" smtClean="0"/>
              <a:t>fish</a:t>
            </a:r>
            <a:endParaRPr lang="fi-FI" dirty="0" smtClean="0"/>
          </a:p>
          <a:p>
            <a:r>
              <a:rPr lang="fi-FI" dirty="0"/>
              <a:t>More </a:t>
            </a:r>
            <a:r>
              <a:rPr lang="fi-FI" dirty="0" err="1"/>
              <a:t>fruit</a:t>
            </a:r>
            <a:r>
              <a:rPr lang="fi-FI" dirty="0"/>
              <a:t> and </a:t>
            </a:r>
            <a:r>
              <a:rPr lang="fi-FI" dirty="0" err="1" smtClean="0"/>
              <a:t>berries</a:t>
            </a:r>
            <a:endParaRPr lang="fi-FI" dirty="0" smtClean="0"/>
          </a:p>
          <a:p>
            <a:r>
              <a:rPr lang="en-US" dirty="0"/>
              <a:t>More root plants and </a:t>
            </a:r>
            <a:r>
              <a:rPr lang="en-US" dirty="0" smtClean="0"/>
              <a:t>vegetables</a:t>
            </a:r>
          </a:p>
          <a:p>
            <a:r>
              <a:rPr lang="fi-FI" dirty="0"/>
              <a:t>More </a:t>
            </a:r>
            <a:r>
              <a:rPr lang="fi-FI" dirty="0" err="1"/>
              <a:t>leguminous</a:t>
            </a:r>
            <a:r>
              <a:rPr lang="fi-FI" dirty="0"/>
              <a:t> </a:t>
            </a:r>
            <a:r>
              <a:rPr lang="fi-FI" dirty="0" err="1" smtClean="0"/>
              <a:t>plants</a:t>
            </a:r>
            <a:endParaRPr lang="fi-FI" dirty="0" smtClean="0"/>
          </a:p>
          <a:p>
            <a:r>
              <a:rPr lang="fi-FI" dirty="0"/>
              <a:t>More </a:t>
            </a:r>
            <a:r>
              <a:rPr lang="fi-FI" dirty="0" err="1"/>
              <a:t>nuts</a:t>
            </a:r>
            <a:r>
              <a:rPr lang="fi-FI" dirty="0"/>
              <a:t> and </a:t>
            </a:r>
            <a:r>
              <a:rPr lang="fi-FI" dirty="0" err="1" smtClean="0"/>
              <a:t>seeds</a:t>
            </a:r>
            <a:endParaRPr lang="fi-FI" dirty="0" smtClean="0"/>
          </a:p>
          <a:p>
            <a:r>
              <a:rPr lang="fi-FI" dirty="0"/>
              <a:t>More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smtClean="0"/>
              <a:t>products</a:t>
            </a:r>
          </a:p>
          <a:p>
            <a:r>
              <a:rPr lang="en-US" dirty="0"/>
              <a:t>More vegetable oils and vegetable oil based </a:t>
            </a:r>
            <a:r>
              <a:rPr lang="en-US" dirty="0" smtClean="0"/>
              <a:t>margarines</a:t>
            </a:r>
          </a:p>
          <a:p>
            <a:r>
              <a:rPr lang="en-US" dirty="0"/>
              <a:t>Spreadable fats with less butter and milk fat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4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363</Words>
  <Application>Microsoft Office PowerPoint</Application>
  <PresentationFormat>Laajakuva</PresentationFormat>
  <Paragraphs>63</Paragraphs>
  <Slides>12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Kiehkura</vt:lpstr>
      <vt:lpstr>Acrobat Document</vt:lpstr>
      <vt:lpstr>The Finnish nutrition recommendatios</vt:lpstr>
      <vt:lpstr>The Finnish Food Triangle</vt:lpstr>
      <vt:lpstr>Vegetables, fruit and berries</vt:lpstr>
      <vt:lpstr>Fish and fish products</vt:lpstr>
      <vt:lpstr>Whole grain products</vt:lpstr>
      <vt:lpstr>Milk and dairy products</vt:lpstr>
      <vt:lpstr>Meat, meatproducts and eggs</vt:lpstr>
      <vt:lpstr>The plate model helps you to put together a balanced meal</vt:lpstr>
      <vt:lpstr>SUSTAINABLE FOOD CHOICES ON THE PLATE </vt:lpstr>
      <vt:lpstr>In practise…</vt:lpstr>
      <vt:lpstr>Health risks reduced but replaced by new challenges </vt:lpstr>
      <vt:lpstr>?????    !!!!!!!     ??????     !!!!!!      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Seija Naumanen</dc:creator>
  <cp:lastModifiedBy>Seija Naumanen</cp:lastModifiedBy>
  <cp:revision>28</cp:revision>
  <dcterms:created xsi:type="dcterms:W3CDTF">2018-02-04T16:55:04Z</dcterms:created>
  <dcterms:modified xsi:type="dcterms:W3CDTF">2018-02-10T16:22:38Z</dcterms:modified>
</cp:coreProperties>
</file>