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3" r:id="rId28"/>
    <p:sldId id="282" r:id="rId29"/>
    <p:sldId id="281" r:id="rId30"/>
    <p:sldId id="285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i Prezes" userId="86740b8efe3927dc" providerId="Windows Live" clId="Web-{C8E5016E-255D-44BB-9FB5-13DF69253E6C}"/>
    <pc:docChg chg="modSld modMainMaster">
      <pc:chgData name="Pani Prezes" userId="86740b8efe3927dc" providerId="Windows Live" clId="Web-{C8E5016E-255D-44BB-9FB5-13DF69253E6C}" dt="2017-12-02T14:26:02.113" v="3"/>
      <pc:docMkLst>
        <pc:docMk/>
      </pc:docMkLst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650317164" sldId="256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751611360" sldId="257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882975298" sldId="258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621584567" sldId="259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515032059" sldId="260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528260041" sldId="261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531962724" sldId="262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573616129" sldId="263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997676396" sldId="264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877182945" sldId="265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147126173" sldId="266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510020345" sldId="267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604513090" sldId="268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892528222" sldId="269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615088591" sldId="270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875091246" sldId="271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500371978" sldId="272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195364546" sldId="273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533984906" sldId="274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918586928" sldId="275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719779844" sldId="276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540315448" sldId="277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976228269" sldId="278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250839822" sldId="279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555527412" sldId="280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288036421" sldId="281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3357068829" sldId="282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2270194871" sldId="283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1681028584" sldId="284"/>
        </pc:sldMkLst>
      </pc:sldChg>
      <pc:sldChg chg="modTransition">
        <pc:chgData name="Pani Prezes" userId="86740b8efe3927dc" providerId="Windows Live" clId="Web-{C8E5016E-255D-44BB-9FB5-13DF69253E6C}" dt="2017-12-02T14:26:02.113" v="3"/>
        <pc:sldMkLst>
          <pc:docMk/>
          <pc:sldMk cId="736229515" sldId="285"/>
        </pc:sldMkLst>
      </pc:sldChg>
      <pc:sldMasterChg chg="modTransition modSldLayout">
        <pc:chgData name="Pani Prezes" userId="86740b8efe3927dc" providerId="Windows Live" clId="Web-{C8E5016E-255D-44BB-9FB5-13DF69253E6C}" dt="2017-12-02T14:26:02.113" v="3"/>
        <pc:sldMasterMkLst>
          <pc:docMk/>
          <pc:sldMasterMk cId="3926633689" sldId="2147483648"/>
        </pc:sldMasterMkLst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3391757436" sldId="2147483649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967380084" sldId="2147483650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13234121" sldId="2147483651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3883036252" sldId="2147483652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961808292" sldId="2147483653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1544797292" sldId="2147483654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1850839136" sldId="2147483655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2715530444" sldId="2147483656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3024906009" sldId="2147483657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2454508176" sldId="2147483658"/>
          </pc:sldLayoutMkLst>
        </pc:sldLayoutChg>
        <pc:sldLayoutChg chg="modTransition">
          <pc:chgData name="Pani Prezes" userId="86740b8efe3927dc" providerId="Windows Live" clId="Web-{C8E5016E-255D-44BB-9FB5-13DF69253E6C}" dt="2017-12-02T14:26:02.113" v="3"/>
          <pc:sldLayoutMkLst>
            <pc:docMk/>
            <pc:sldMasterMk cId="3926633689" sldId="2147483648"/>
            <pc:sldLayoutMk cId="134038666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2017-12-02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ieradz.com.pl/" TargetMode="External"/><Relationship Id="rId2" Type="http://schemas.openxmlformats.org/officeDocument/2006/relationships/hyperlink" Target="http://sieradz.naszemiasto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ieradz-praga.pl/" TargetMode="External"/><Relationship Id="rId4" Type="http://schemas.openxmlformats.org/officeDocument/2006/relationships/hyperlink" Target="http://www.sieradztomy.pl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lojagiellonczyk.pl/images/art/galeria/wirtualny-spacer/wirtualna/lo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sWz9SlpfA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pl-PL" sz="8800" err="1">
                <a:latin typeface="Cambria"/>
              </a:rPr>
              <a:t>Hanging</a:t>
            </a:r>
            <a:r>
              <a:rPr lang="pl-PL" sz="8800" dirty="0">
                <a:latin typeface="Cambria"/>
              </a:rPr>
              <a:t> </a:t>
            </a:r>
            <a:r>
              <a:rPr lang="pl-PL" sz="8800" err="1">
                <a:latin typeface="Cambria"/>
              </a:rPr>
              <a:t>around</a:t>
            </a:r>
            <a:r>
              <a:rPr lang="pl-PL" sz="8800" dirty="0">
                <a:latin typeface="Cambria"/>
              </a:rPr>
              <a:t>...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 err="1">
                <a:latin typeface="Cambria"/>
              </a:rPr>
              <a:t>Our</a:t>
            </a:r>
            <a:r>
              <a:rPr lang="pl-PL" sz="3200" dirty="0">
                <a:latin typeface="Cambria"/>
              </a:rPr>
              <a:t> country, </a:t>
            </a:r>
            <a:r>
              <a:rPr lang="pl-PL" sz="3200" dirty="0" err="1">
                <a:latin typeface="Cambria"/>
              </a:rPr>
              <a:t>our</a:t>
            </a:r>
            <a:r>
              <a:rPr lang="pl-PL" sz="3200" dirty="0">
                <a:latin typeface="Cambria"/>
              </a:rPr>
              <a:t> </a:t>
            </a:r>
            <a:r>
              <a:rPr lang="pl-PL" sz="3200" dirty="0" err="1">
                <a:latin typeface="Cambria"/>
              </a:rPr>
              <a:t>city</a:t>
            </a:r>
            <a:r>
              <a:rPr lang="pl-PL" sz="3200" dirty="0">
                <a:latin typeface="Cambria"/>
              </a:rPr>
              <a:t> and </a:t>
            </a:r>
            <a:r>
              <a:rPr lang="pl-PL" sz="3200" dirty="0" err="1">
                <a:latin typeface="Cambria"/>
              </a:rPr>
              <a:t>our</a:t>
            </a:r>
            <a:r>
              <a:rPr lang="pl-PL" sz="3200" dirty="0">
                <a:latin typeface="Cambria"/>
              </a:rPr>
              <a:t> </a:t>
            </a:r>
            <a:r>
              <a:rPr lang="pl-PL" sz="3200" dirty="0" err="1">
                <a:latin typeface="Cambria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8E9EFA-0FBD-419C-A5E1-CF4FEA3D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893" y="5105400"/>
            <a:ext cx="10515600" cy="1325563"/>
          </a:xfrm>
        </p:spPr>
        <p:txBody>
          <a:bodyPr/>
          <a:lstStyle/>
          <a:p>
            <a:r>
              <a:rPr lang="pl-PL" dirty="0" err="1">
                <a:solidFill>
                  <a:srgbClr val="FFFFFF"/>
                </a:solidFill>
                <a:latin typeface="Cambria"/>
              </a:rPr>
              <a:t>Royal</a:t>
            </a:r>
            <a:r>
              <a:rPr lang="pl-PL" dirty="0">
                <a:solidFill>
                  <a:srgbClr val="FFFFFF"/>
                </a:solidFill>
                <a:latin typeface="Cambria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Cambria"/>
              </a:rPr>
              <a:t>Baths</a:t>
            </a:r>
            <a:r>
              <a:rPr lang="pl-PL" dirty="0">
                <a:solidFill>
                  <a:srgbClr val="FFFFFF"/>
                </a:solidFill>
                <a:latin typeface="Cambria"/>
              </a:rPr>
              <a:t> Park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8FAAED-1039-4DA3-AB1D-013BC33D2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319" y="-2000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3600" dirty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7718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FDB1B-936B-42D4-B5C3-BCC98081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37" y="219075"/>
            <a:ext cx="10515600" cy="1325563"/>
          </a:xfrm>
        </p:spPr>
        <p:txBody>
          <a:bodyPr/>
          <a:lstStyle/>
          <a:p>
            <a:r>
              <a:rPr lang="pl-PL" dirty="0" err="1">
                <a:solidFill>
                  <a:srgbClr val="FFFFFF"/>
                </a:solidFill>
                <a:latin typeface="Cambria"/>
              </a:rPr>
              <a:t>Palace</a:t>
            </a:r>
            <a:r>
              <a:rPr lang="pl-PL" dirty="0">
                <a:solidFill>
                  <a:srgbClr val="FFFFFF"/>
                </a:solidFill>
                <a:latin typeface="Cambria"/>
              </a:rPr>
              <a:t> of </a:t>
            </a:r>
            <a:r>
              <a:rPr lang="pl-PL" dirty="0" err="1">
                <a:solidFill>
                  <a:srgbClr val="FFFFFF"/>
                </a:solidFill>
                <a:latin typeface="Cambria"/>
              </a:rPr>
              <a:t>Culture</a:t>
            </a:r>
            <a:r>
              <a:rPr lang="pl-PL" dirty="0">
                <a:solidFill>
                  <a:srgbClr val="FFFFFF"/>
                </a:solidFill>
                <a:latin typeface="Cambria"/>
              </a:rPr>
              <a:t> and Science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07FE7433-0387-4E0A-9476-FF1E33C2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12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DBF2F1-2349-415A-B94C-C1CE5E3D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60" y="223837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5400" dirty="0" err="1">
                <a:latin typeface="Cambria"/>
              </a:rPr>
              <a:t>Now</a:t>
            </a:r>
            <a:r>
              <a:rPr lang="pl-PL" sz="5400" dirty="0">
                <a:latin typeface="Cambria"/>
              </a:rPr>
              <a:t> </a:t>
            </a:r>
            <a:r>
              <a:rPr lang="pl-PL" sz="5400" dirty="0" err="1">
                <a:latin typeface="Cambria"/>
              </a:rPr>
              <a:t>let's</a:t>
            </a:r>
            <a:r>
              <a:rPr lang="pl-PL" sz="5400" dirty="0">
                <a:latin typeface="Cambria"/>
              </a:rPr>
              <a:t> </a:t>
            </a:r>
            <a:r>
              <a:rPr lang="pl-PL" sz="5400" dirty="0" err="1">
                <a:latin typeface="Cambria"/>
              </a:rPr>
              <a:t>move</a:t>
            </a:r>
            <a:r>
              <a:rPr lang="pl-PL" sz="5400" dirty="0">
                <a:latin typeface="Cambria"/>
              </a:rPr>
              <a:t> on to Sieradz...</a:t>
            </a:r>
          </a:p>
        </p:txBody>
      </p:sp>
    </p:spTree>
    <p:extLst>
      <p:ext uri="{BB962C8B-B14F-4D97-AF65-F5344CB8AC3E}">
        <p14:creationId xmlns:p14="http://schemas.microsoft.com/office/powerpoint/2010/main" val="251002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mapa_polski.jpg">
            <a:extLst>
              <a:ext uri="{FF2B5EF4-FFF2-40B4-BE49-F238E27FC236}">
                <a16:creationId xmlns:a16="http://schemas.microsoft.com/office/drawing/2014/main" id="{C11FBB24-07A0-4CED-B234-963161268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3780" y="200025"/>
            <a:ext cx="4050983" cy="374003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8C12CC8-F4D4-41D4-AD5F-5592AEAE1D13}"/>
              </a:ext>
            </a:extLst>
          </p:cNvPr>
          <p:cNvSpPr txBox="1"/>
          <p:nvPr/>
        </p:nvSpPr>
        <p:spPr>
          <a:xfrm>
            <a:off x="504919" y="3574912"/>
            <a:ext cx="5344160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latin typeface="Cambria"/>
              </a:rPr>
              <a:t>Sieradz is placed in the heart of the country. It </a:t>
            </a:r>
            <a:r>
              <a:rPr lang="pl-PL" sz="2400" dirty="0" err="1">
                <a:latin typeface="Cambria"/>
              </a:rPr>
              <a:t>is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also</a:t>
            </a:r>
            <a:r>
              <a:rPr lang="pl-PL" sz="2400" dirty="0">
                <a:latin typeface="Cambria"/>
              </a:rPr>
              <a:t> one of the </a:t>
            </a:r>
            <a:r>
              <a:rPr lang="pl-PL" sz="2400" dirty="0" err="1">
                <a:latin typeface="Cambria"/>
              </a:rPr>
              <a:t>oldest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cities</a:t>
            </a:r>
            <a:r>
              <a:rPr lang="pl-PL" sz="2400" dirty="0">
                <a:latin typeface="Cambria"/>
              </a:rPr>
              <a:t> in Poland. </a:t>
            </a:r>
            <a:r>
              <a:rPr lang="pl-PL" sz="2400" dirty="0" err="1">
                <a:latin typeface="Cambria"/>
              </a:rPr>
              <a:t>About</a:t>
            </a:r>
            <a:r>
              <a:rPr lang="pl-PL" sz="2400" dirty="0">
                <a:latin typeface="Cambria"/>
              </a:rPr>
              <a:t> 43 </a:t>
            </a:r>
            <a:r>
              <a:rPr lang="pl-PL" sz="2400" dirty="0" err="1">
                <a:latin typeface="Cambria"/>
              </a:rPr>
              <a:t>thousand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people</a:t>
            </a:r>
            <a:r>
              <a:rPr lang="pl-PL" sz="2400" dirty="0">
                <a:latin typeface="Cambria"/>
              </a:rPr>
              <a:t> live </a:t>
            </a:r>
            <a:r>
              <a:rPr lang="pl-PL" sz="2400" dirty="0" err="1">
                <a:latin typeface="Cambria"/>
              </a:rPr>
              <a:t>here</a:t>
            </a:r>
            <a:r>
              <a:rPr lang="pl-PL" sz="2400" dirty="0">
                <a:latin typeface="Cambria"/>
              </a:rPr>
              <a:t>. The </a:t>
            </a:r>
            <a:r>
              <a:rPr lang="pl-PL" sz="2400" dirty="0" err="1">
                <a:latin typeface="Cambria"/>
              </a:rPr>
              <a:t>first</a:t>
            </a:r>
            <a:r>
              <a:rPr lang="pl-PL" sz="2400" dirty="0">
                <a:latin typeface="Cambria"/>
              </a:rPr>
              <a:t> piece of </a:t>
            </a:r>
            <a:r>
              <a:rPr lang="pl-PL" sz="2400" dirty="0" err="1">
                <a:latin typeface="Cambria"/>
              </a:rPr>
              <a:t>information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that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came</a:t>
            </a:r>
            <a:r>
              <a:rPr lang="pl-PL" sz="2400" dirty="0">
                <a:latin typeface="Cambria"/>
              </a:rPr>
              <a:t> out was from Bulla Gnieźnieńska (XII </a:t>
            </a:r>
            <a:r>
              <a:rPr lang="pl-PL" sz="2400" dirty="0" err="1">
                <a:latin typeface="Cambria"/>
              </a:rPr>
              <a:t>century</a:t>
            </a:r>
            <a:r>
              <a:rPr lang="pl-PL" sz="2400" dirty="0">
                <a:latin typeface="Cambria"/>
              </a:rPr>
              <a:t>) </a:t>
            </a:r>
            <a:r>
              <a:rPr lang="pl-PL" sz="2400" dirty="0" err="1">
                <a:latin typeface="Cambria"/>
              </a:rPr>
              <a:t>which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is</a:t>
            </a:r>
            <a:r>
              <a:rPr lang="pl-PL" sz="2400" dirty="0">
                <a:latin typeface="Cambria"/>
              </a:rPr>
              <a:t> a </a:t>
            </a:r>
            <a:r>
              <a:rPr lang="pl-PL" sz="2400" dirty="0" err="1">
                <a:latin typeface="Cambria"/>
              </a:rPr>
              <a:t>formal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document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signed</a:t>
            </a:r>
            <a:r>
              <a:rPr lang="pl-PL" sz="2400" dirty="0">
                <a:latin typeface="Cambria"/>
              </a:rPr>
              <a:t> by a </a:t>
            </a:r>
            <a:r>
              <a:rPr lang="pl-PL" sz="2400" dirty="0" err="1">
                <a:latin typeface="Cambria"/>
              </a:rPr>
              <a:t>Pope</a:t>
            </a:r>
            <a:r>
              <a:rPr lang="pl-PL" sz="2400" dirty="0">
                <a:latin typeface="Cambria"/>
              </a:rPr>
              <a:t>.</a:t>
            </a:r>
          </a:p>
        </p:txBody>
      </p:sp>
      <p:pic>
        <p:nvPicPr>
          <p:cNvPr id="7" name="Obraz 7" descr="528px-POL_Sieradz_COA.svg.png">
            <a:extLst>
              <a:ext uri="{FF2B5EF4-FFF2-40B4-BE49-F238E27FC236}">
                <a16:creationId xmlns:a16="http://schemas.microsoft.com/office/drawing/2014/main" id="{FB3D5294-50B7-4CF0-8759-36D745B39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302" y="4276725"/>
            <a:ext cx="1945958" cy="231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9" descr="POL_Sieradz_flag.svg.png">
            <a:extLst>
              <a:ext uri="{FF2B5EF4-FFF2-40B4-BE49-F238E27FC236}">
                <a16:creationId xmlns:a16="http://schemas.microsoft.com/office/drawing/2014/main" id="{3FDD3C84-6CFD-4FB7-8C25-9FFA5B02A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621" y="4352925"/>
            <a:ext cx="274370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1" descr="Aleja_pokoju.jpg">
            <a:extLst>
              <a:ext uri="{FF2B5EF4-FFF2-40B4-BE49-F238E27FC236}">
                <a16:creationId xmlns:a16="http://schemas.microsoft.com/office/drawing/2014/main" id="{2F2F0107-57B6-4BED-9151-E87B73572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76" y="1495425"/>
            <a:ext cx="6880571" cy="1504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BD232E0-D520-44D3-AA73-DC8628D85D6F}"/>
              </a:ext>
            </a:extLst>
          </p:cNvPr>
          <p:cNvSpPr txBox="1"/>
          <p:nvPr/>
        </p:nvSpPr>
        <p:spPr>
          <a:xfrm>
            <a:off x="325612" y="447675"/>
            <a:ext cx="6481445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 err="1">
                <a:latin typeface="Cambria"/>
              </a:rPr>
              <a:t>Some</a:t>
            </a:r>
            <a:r>
              <a:rPr lang="pl-PL" sz="4000" dirty="0">
                <a:latin typeface="Cambria"/>
              </a:rPr>
              <a:t> </a:t>
            </a:r>
            <a:r>
              <a:rPr lang="pl-PL" sz="4000" dirty="0" err="1">
                <a:latin typeface="Cambria"/>
              </a:rPr>
              <a:t>basic</a:t>
            </a:r>
            <a:r>
              <a:rPr lang="pl-PL" sz="4000" dirty="0">
                <a:latin typeface="Cambria"/>
              </a:rPr>
              <a:t> </a:t>
            </a:r>
            <a:r>
              <a:rPr lang="pl-PL" sz="4000" dirty="0" err="1">
                <a:latin typeface="Cambria"/>
              </a:rPr>
              <a:t>information</a:t>
            </a:r>
            <a:endParaRPr lang="pl-PL" sz="400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0451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076B77-71EB-4830-A989-C7DC036A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1C8593-97DA-4159-857D-FC838375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5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193B1D-FD52-4D94-A05A-FE7FB86AE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95" y="-142875"/>
            <a:ext cx="10515600" cy="1325563"/>
          </a:xfrm>
        </p:spPr>
        <p:txBody>
          <a:bodyPr/>
          <a:lstStyle/>
          <a:p>
            <a:r>
              <a:rPr lang="pl-PL" sz="3600" dirty="0">
                <a:latin typeface="Cambria"/>
              </a:rPr>
              <a:t>The </a:t>
            </a:r>
            <a:r>
              <a:rPr lang="pl-PL" sz="3600" dirty="0" err="1">
                <a:latin typeface="Cambria"/>
              </a:rPr>
              <a:t>Square</a:t>
            </a:r>
            <a:r>
              <a:rPr lang="pl-PL" sz="3600" dirty="0">
                <a:latin typeface="Cambria"/>
              </a:rPr>
              <a:t> in Sieradz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382D3C8-0476-482F-8125-341E67A42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508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A1582-8F46-4C0E-B421-F1534551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E926A2-2633-4150-9908-E9DF7417D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09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3AB8FA-A439-40E1-84AE-43E4679A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80" y="-266700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Cambria"/>
              </a:rPr>
              <a:t>Saint Stanisław Church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CE31FD-0A48-4C2D-B545-A78886F6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14" y="5934075"/>
            <a:ext cx="126285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Cambria"/>
              </a:rPr>
              <a:t>A </a:t>
            </a:r>
            <a:r>
              <a:rPr lang="pl-PL" sz="2400" dirty="0" err="1">
                <a:latin typeface="Cambria"/>
              </a:rPr>
              <a:t>roman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catholic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church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built</a:t>
            </a:r>
            <a:r>
              <a:rPr lang="pl-PL" sz="2400" dirty="0">
                <a:latin typeface="Cambria"/>
              </a:rPr>
              <a:t> in 1233-1245 as one of the </a:t>
            </a:r>
            <a:r>
              <a:rPr lang="pl-PL" sz="2400" dirty="0" err="1">
                <a:latin typeface="Cambria"/>
              </a:rPr>
              <a:t>oldest</a:t>
            </a:r>
            <a:r>
              <a:rPr lang="pl-PL" sz="2400" dirty="0">
                <a:latin typeface="Cambria"/>
              </a:rPr>
              <a:t> </a:t>
            </a:r>
            <a:r>
              <a:rPr lang="pl-PL" sz="2400" dirty="0" err="1">
                <a:latin typeface="Cambria"/>
              </a:rPr>
              <a:t>dominican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temples</a:t>
            </a:r>
            <a:r>
              <a:rPr lang="pl-PL" sz="2400" dirty="0">
                <a:latin typeface="Cambria"/>
              </a:rPr>
              <a:t> in Poland. </a:t>
            </a:r>
            <a:r>
              <a:rPr lang="pl-PL" sz="2400" dirty="0" err="1">
                <a:latin typeface="Cambria"/>
              </a:rPr>
              <a:t>Currently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it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is</a:t>
            </a:r>
            <a:r>
              <a:rPr lang="pl-PL" sz="2400" dirty="0">
                <a:latin typeface="Cambria"/>
              </a:rPr>
              <a:t> </a:t>
            </a:r>
            <a:r>
              <a:rPr lang="pl-PL" sz="2400" dirty="0" err="1">
                <a:latin typeface="Cambria"/>
              </a:rPr>
              <a:t>owned</a:t>
            </a:r>
            <a:r>
              <a:rPr lang="pl-PL" sz="2400" dirty="0">
                <a:latin typeface="Cambria"/>
              </a:rPr>
              <a:t> by Zgromadzenie Sióstr Urszulanek Serca Jezusa Konającego.</a:t>
            </a:r>
          </a:p>
        </p:txBody>
      </p:sp>
    </p:spTree>
    <p:extLst>
      <p:ext uri="{BB962C8B-B14F-4D97-AF65-F5344CB8AC3E}">
        <p14:creationId xmlns:p14="http://schemas.microsoft.com/office/powerpoint/2010/main" val="50037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F1C7DE-5049-45CF-AD2D-FF6F2BF7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37" y="257175"/>
            <a:ext cx="10515600" cy="1325563"/>
          </a:xfrm>
        </p:spPr>
        <p:txBody>
          <a:bodyPr/>
          <a:lstStyle/>
          <a:p>
            <a:r>
              <a:rPr lang="pl-PL" dirty="0">
                <a:latin typeface="Cambria"/>
              </a:rPr>
              <a:t>Kolegiata Wszystkich Świętych w Sieradzu (</a:t>
            </a:r>
            <a:r>
              <a:rPr lang="pl-PL" dirty="0" err="1">
                <a:latin typeface="Cambria"/>
              </a:rPr>
              <a:t>All</a:t>
            </a:r>
            <a:r>
              <a:rPr lang="pl-PL" dirty="0">
                <a:latin typeface="Cambria"/>
              </a:rPr>
              <a:t> </a:t>
            </a:r>
            <a:r>
              <a:rPr lang="pl-PL" dirty="0" err="1">
                <a:latin typeface="Cambria"/>
              </a:rPr>
              <a:t>Saints</a:t>
            </a:r>
            <a:r>
              <a:rPr lang="pl-PL" dirty="0">
                <a:latin typeface="Cambria"/>
              </a:rPr>
              <a:t> </a:t>
            </a:r>
            <a:r>
              <a:rPr lang="pl-PL" dirty="0" err="1">
                <a:latin typeface="Cambria"/>
              </a:rPr>
              <a:t>Collegiate</a:t>
            </a:r>
            <a:r>
              <a:rPr lang="pl-PL" dirty="0">
                <a:latin typeface="Cambria"/>
              </a:rPr>
              <a:t> Church in Sieradz)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017F5C-5A6D-4C43-B60B-5F20F95A4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36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1CBEFA-A5A5-4D89-8D3F-6B86C4DC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3" y="571500"/>
            <a:ext cx="3992564" cy="11935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400" dirty="0">
                <a:latin typeface="Cambria"/>
              </a:rPr>
              <a:t>It was </a:t>
            </a:r>
            <a:r>
              <a:rPr lang="pl-PL" sz="2400" err="1">
                <a:latin typeface="Cambria"/>
              </a:rPr>
              <a:t>built</a:t>
            </a:r>
            <a:r>
              <a:rPr lang="pl-PL" sz="2400" dirty="0">
                <a:latin typeface="Cambria"/>
              </a:rPr>
              <a:t> in 1370 in a </a:t>
            </a:r>
            <a:r>
              <a:rPr lang="pl-PL" sz="2400" err="1">
                <a:latin typeface="Cambria"/>
              </a:rPr>
              <a:t>Gothic</a:t>
            </a:r>
            <a:r>
              <a:rPr lang="pl-PL" sz="2400" dirty="0">
                <a:latin typeface="Cambria"/>
              </a:rPr>
              <a:t> style. </a:t>
            </a:r>
            <a:r>
              <a:rPr lang="pl-PL" sz="2400" err="1">
                <a:latin typeface="Cambria"/>
              </a:rPr>
              <a:t>During</a:t>
            </a:r>
            <a:r>
              <a:rPr lang="pl-PL" sz="2400" dirty="0">
                <a:latin typeface="Cambria"/>
              </a:rPr>
              <a:t> The </a:t>
            </a:r>
            <a:r>
              <a:rPr lang="pl-PL" sz="2400" err="1">
                <a:latin typeface="Cambria"/>
              </a:rPr>
              <a:t>Medieval</a:t>
            </a:r>
            <a:r>
              <a:rPr lang="pl-PL" sz="2400" dirty="0">
                <a:latin typeface="Cambria"/>
              </a:rPr>
              <a:t> Period, </a:t>
            </a:r>
            <a:r>
              <a:rPr lang="pl-PL" sz="2400" err="1">
                <a:latin typeface="Cambria"/>
              </a:rPr>
              <a:t>it</a:t>
            </a:r>
            <a:r>
              <a:rPr lang="pl-PL" sz="2400" dirty="0">
                <a:latin typeface="Cambria"/>
              </a:rPr>
              <a:t> was the most </a:t>
            </a:r>
            <a:r>
              <a:rPr lang="pl-PL" sz="2400" err="1">
                <a:latin typeface="Cambria"/>
              </a:rPr>
              <a:t>important</a:t>
            </a:r>
            <a:r>
              <a:rPr lang="pl-PL" sz="2400" dirty="0">
                <a:latin typeface="Cambria"/>
              </a:rPr>
              <a:t> place in Sieradz.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64D59C5-DF88-492B-8736-C1724D5CE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98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CDA4F5-A82A-4AB5-9C02-206AE61A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32" y="266700"/>
            <a:ext cx="10515600" cy="1325563"/>
          </a:xfrm>
        </p:spPr>
        <p:txBody>
          <a:bodyPr>
            <a:normAutofit/>
          </a:bodyPr>
          <a:lstStyle/>
          <a:p>
            <a:r>
              <a:rPr lang="pl-PL" sz="8800" dirty="0">
                <a:latin typeface="Cambria"/>
              </a:rPr>
              <a:t>POLAND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457453-C75D-4B73-80F0-465E08270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61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7D5D44-F6AF-48BD-AFE3-55A8DC50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122" y="4972050"/>
            <a:ext cx="10515600" cy="1325563"/>
          </a:xfrm>
        </p:spPr>
        <p:txBody>
          <a:bodyPr/>
          <a:lstStyle/>
          <a:p>
            <a:r>
              <a:rPr lang="pl-PL" sz="5400" dirty="0">
                <a:solidFill>
                  <a:srgbClr val="FFFFFF"/>
                </a:solidFill>
                <a:latin typeface="Cambria"/>
              </a:rPr>
              <a:t>The </a:t>
            </a:r>
            <a:r>
              <a:rPr lang="pl-PL" sz="5400" dirty="0" err="1">
                <a:solidFill>
                  <a:srgbClr val="FFFFFF"/>
                </a:solidFill>
                <a:latin typeface="Cambria"/>
              </a:rPr>
              <a:t>Castle</a:t>
            </a:r>
            <a:r>
              <a:rPr lang="pl-PL" sz="5400" dirty="0">
                <a:solidFill>
                  <a:srgbClr val="FFFFFF"/>
                </a:solidFill>
                <a:latin typeface="Cambria"/>
              </a:rPr>
              <a:t> Hill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1A07AC-B21D-4F63-A0E6-4D29983D9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858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BF30A-1550-4FF1-A0C8-5514D446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16" y="5200650"/>
            <a:ext cx="3403284" cy="1000504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Cambria"/>
              </a:rPr>
              <a:t>It </a:t>
            </a:r>
            <a:r>
              <a:rPr lang="pl-PL" sz="3600" dirty="0" err="1">
                <a:latin typeface="Cambria"/>
              </a:rPr>
              <a:t>comes</a:t>
            </a:r>
            <a:r>
              <a:rPr lang="pl-PL" sz="3600" dirty="0">
                <a:latin typeface="Cambria"/>
              </a:rPr>
              <a:t> from The </a:t>
            </a:r>
            <a:r>
              <a:rPr lang="pl-PL" sz="3600" dirty="0" err="1">
                <a:latin typeface="Cambria"/>
              </a:rPr>
              <a:t>Medieval</a:t>
            </a:r>
            <a:r>
              <a:rPr lang="pl-PL" sz="3600" dirty="0">
                <a:latin typeface="Cambria"/>
              </a:rPr>
              <a:t> Period. </a:t>
            </a:r>
            <a:r>
              <a:rPr lang="pl-PL" sz="3600" dirty="0" err="1">
                <a:latin typeface="Cambria"/>
              </a:rPr>
              <a:t>There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used</a:t>
            </a:r>
            <a:r>
              <a:rPr lang="pl-PL" sz="3600" dirty="0">
                <a:latin typeface="Cambria"/>
              </a:rPr>
              <a:t> to be a </a:t>
            </a:r>
            <a:r>
              <a:rPr lang="pl-PL" sz="3600" dirty="0" err="1">
                <a:latin typeface="Cambria"/>
              </a:rPr>
              <a:t>castle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which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had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been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destroyed</a:t>
            </a:r>
            <a:r>
              <a:rPr lang="pl-PL" sz="3600" dirty="0">
                <a:latin typeface="Cambria"/>
              </a:rPr>
              <a:t>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37C463-7698-4E4B-B323-ED955B86E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77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69AF0C-FB87-4699-B30F-4880DB6D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pages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Sieradz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F432C4-236A-41E5-93F4-66A674362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l-PL" sz="4800" dirty="0">
                <a:latin typeface="Cambria"/>
                <a:hlinkClick r:id="rId2"/>
              </a:rPr>
              <a:t>Sieradz.naszemiasto.pl</a:t>
            </a:r>
            <a:endParaRPr lang="pl-PL" sz="4800">
              <a:latin typeface="Cambria"/>
            </a:endParaRPr>
          </a:p>
          <a:p>
            <a:pPr marL="0" indent="0">
              <a:buNone/>
            </a:pPr>
            <a:r>
              <a:rPr lang="pl-PL" sz="4800" dirty="0">
                <a:latin typeface="Cambria"/>
                <a:hlinkClick r:id="rId3"/>
              </a:rPr>
              <a:t>sieradz.com.pl</a:t>
            </a:r>
            <a:endParaRPr lang="pl-PL" sz="4800">
              <a:latin typeface="Cambria"/>
            </a:endParaRPr>
          </a:p>
          <a:p>
            <a:pPr marL="0" indent="0">
              <a:buNone/>
            </a:pPr>
            <a:r>
              <a:rPr lang="pl-PL" sz="4800" dirty="0">
                <a:latin typeface="Cambria"/>
                <a:hlinkClick r:id="rId4"/>
              </a:rPr>
              <a:t>Sieradz to my</a:t>
            </a:r>
            <a:endParaRPr lang="pl-PL" sz="4800">
              <a:latin typeface="Cambria"/>
            </a:endParaRPr>
          </a:p>
          <a:p>
            <a:pPr marL="0" indent="0">
              <a:buNone/>
            </a:pPr>
            <a:r>
              <a:rPr lang="pl-PL" sz="4800" dirty="0">
                <a:latin typeface="Cambria"/>
                <a:hlinkClick r:id="rId5"/>
              </a:rPr>
              <a:t>Sieradz Praga</a:t>
            </a:r>
          </a:p>
          <a:p>
            <a:pPr marL="0" indent="0">
              <a:buNone/>
            </a:pPr>
            <a:r>
              <a:rPr lang="pl-PL" sz="4800" dirty="0">
                <a:latin typeface="Cambria"/>
              </a:rPr>
              <a:t>Most of the </a:t>
            </a:r>
            <a:r>
              <a:rPr lang="pl-PL" sz="4800" dirty="0" err="1">
                <a:latin typeface="Cambria"/>
              </a:rPr>
              <a:t>pictures</a:t>
            </a:r>
            <a:r>
              <a:rPr lang="pl-PL" sz="4800" dirty="0">
                <a:latin typeface="Cambria"/>
              </a:rPr>
              <a:t> </a:t>
            </a:r>
            <a:r>
              <a:rPr lang="pl-PL" sz="4800" dirty="0" err="1">
                <a:latin typeface="Cambria"/>
              </a:rPr>
              <a:t>I've</a:t>
            </a:r>
            <a:r>
              <a:rPr lang="pl-PL" sz="4800" dirty="0">
                <a:latin typeface="Cambria"/>
              </a:rPr>
              <a:t> </a:t>
            </a:r>
            <a:r>
              <a:rPr lang="pl-PL" sz="4800" dirty="0" err="1">
                <a:latin typeface="Cambria"/>
              </a:rPr>
              <a:t>posted</a:t>
            </a:r>
            <a:r>
              <a:rPr lang="pl-PL" sz="4800" dirty="0">
                <a:latin typeface="Cambria"/>
              </a:rPr>
              <a:t> </a:t>
            </a:r>
            <a:r>
              <a:rPr lang="pl-PL" sz="4800" dirty="0" err="1">
                <a:latin typeface="Cambria"/>
              </a:rPr>
              <a:t>come</a:t>
            </a:r>
            <a:r>
              <a:rPr lang="pl-PL" sz="4800" dirty="0">
                <a:latin typeface="Cambria"/>
              </a:rPr>
              <a:t> from </a:t>
            </a:r>
            <a:r>
              <a:rPr lang="pl-PL" sz="4800" dirty="0" err="1">
                <a:latin typeface="Cambria"/>
              </a:rPr>
              <a:t>aforementioned</a:t>
            </a:r>
            <a:r>
              <a:rPr lang="pl-PL" sz="4800" dirty="0">
                <a:latin typeface="Cambria"/>
              </a:rPr>
              <a:t> </a:t>
            </a:r>
            <a:r>
              <a:rPr lang="pl-PL" sz="4800" dirty="0" err="1">
                <a:latin typeface="Cambria"/>
              </a:rPr>
              <a:t>pages</a:t>
            </a:r>
            <a:r>
              <a:rPr lang="pl-PL" sz="4800" dirty="0">
                <a:latin typeface="Cambria"/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031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B45147-F38F-44B3-9B0A-1A7B1AB6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78" y="2247900"/>
            <a:ext cx="11470639" cy="1325563"/>
          </a:xfrm>
        </p:spPr>
        <p:txBody>
          <a:bodyPr/>
          <a:lstStyle/>
          <a:p>
            <a:r>
              <a:rPr lang="pl-PL" dirty="0">
                <a:latin typeface="Cambria"/>
              </a:rPr>
              <a:t>Kazimierz Jagiellończyk High School in Sieradz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4C301-F4FC-4D61-BB4A-5ECEDFCB2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876" y="34480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4800" dirty="0">
                <a:latin typeface="Cambria"/>
                <a:hlinkClick r:id="rId2"/>
              </a:rPr>
              <a:t>A virtual walk</a:t>
            </a:r>
            <a:endParaRPr lang="pl-PL" sz="480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7622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D6AD2F-372C-4FF7-AB40-77BCCED6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6E4D39-2DC5-47DA-AE00-E55AF3D89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083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D2B1C1-BB81-466C-964A-144E8B9D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006" y="82867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3600" dirty="0">
                <a:latin typeface="Cambria"/>
              </a:rPr>
              <a:t>Kazimierz </a:t>
            </a:r>
            <a:r>
              <a:rPr lang="pl-PL" sz="3600" dirty="0" err="1">
                <a:latin typeface="Cambria"/>
              </a:rPr>
              <a:t>Jagiellonczyk</a:t>
            </a:r>
            <a:r>
              <a:rPr lang="pl-PL" sz="3600" dirty="0">
                <a:latin typeface="Cambria"/>
              </a:rPr>
              <a:t> High School </a:t>
            </a:r>
            <a:r>
              <a:rPr lang="pl-PL" sz="3600" dirty="0" err="1">
                <a:latin typeface="Cambria"/>
              </a:rPr>
              <a:t>is</a:t>
            </a:r>
            <a:r>
              <a:rPr lang="pl-PL" sz="3600" dirty="0">
                <a:latin typeface="Cambria"/>
              </a:rPr>
              <a:t> one of the </a:t>
            </a:r>
            <a:r>
              <a:rPr lang="pl-PL" sz="3600" dirty="0" err="1">
                <a:latin typeface="Cambria"/>
              </a:rPr>
              <a:t>oldest</a:t>
            </a:r>
            <a:r>
              <a:rPr lang="pl-PL" sz="3600" dirty="0">
                <a:latin typeface="Cambria"/>
              </a:rPr>
              <a:t> </a:t>
            </a:r>
            <a:r>
              <a:rPr lang="pl-PL" sz="3600" dirty="0" err="1">
                <a:latin typeface="Cambria"/>
              </a:rPr>
              <a:t>schools</a:t>
            </a:r>
            <a:r>
              <a:rPr lang="pl-PL" sz="3600" dirty="0">
                <a:latin typeface="Cambria"/>
              </a:rPr>
              <a:t> in Poland. The </a:t>
            </a:r>
            <a:r>
              <a:rPr lang="pl-PL" sz="3600" dirty="0" err="1">
                <a:latin typeface="Cambria"/>
              </a:rPr>
              <a:t>first</a:t>
            </a:r>
            <a:r>
              <a:rPr lang="pl-PL" sz="3600" dirty="0">
                <a:latin typeface="Cambria"/>
              </a:rPr>
              <a:t> piece of </a:t>
            </a:r>
            <a:r>
              <a:rPr lang="pl-PL" sz="3600" dirty="0" err="1">
                <a:latin typeface="Cambria"/>
              </a:rPr>
              <a:t>information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about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it</a:t>
            </a:r>
            <a:r>
              <a:rPr lang="pl-PL" sz="3600" dirty="0">
                <a:latin typeface="Cambria"/>
              </a:rPr>
              <a:t> </a:t>
            </a:r>
            <a:r>
              <a:rPr lang="pl-PL" sz="3600" dirty="0" err="1">
                <a:latin typeface="Cambria"/>
              </a:rPr>
              <a:t>came</a:t>
            </a:r>
            <a:r>
              <a:rPr lang="pl-PL" sz="3600" dirty="0">
                <a:latin typeface="Cambria"/>
              </a:rPr>
              <a:t> out in the XIII </a:t>
            </a:r>
            <a:r>
              <a:rPr lang="pl-PL" sz="3600" dirty="0" err="1">
                <a:latin typeface="Cambria"/>
              </a:rPr>
              <a:t>century</a:t>
            </a:r>
            <a:r>
              <a:rPr lang="pl-PL" sz="3600" dirty="0">
                <a:latin typeface="Cambria"/>
              </a:rPr>
              <a:t>.</a:t>
            </a:r>
          </a:p>
        </p:txBody>
      </p:sp>
      <p:pic>
        <p:nvPicPr>
          <p:cNvPr id="23" name="Obraz 23" descr="B002593.jpg">
            <a:extLst>
              <a:ext uri="{FF2B5EF4-FFF2-40B4-BE49-F238E27FC236}">
                <a16:creationId xmlns:a16="http://schemas.microsoft.com/office/drawing/2014/main" id="{DC511685-ED56-4B21-A869-3F98A6DD6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754" y="2667000"/>
            <a:ext cx="7113298" cy="3803518"/>
          </a:xfrm>
          <a:prstGeom prst="rect">
            <a:avLst/>
          </a:prstGeom>
        </p:spPr>
      </p:pic>
      <p:sp>
        <p:nvSpPr>
          <p:cNvPr id="26" name="Symbol zastępczy zawartości 25">
            <a:extLst>
              <a:ext uri="{FF2B5EF4-FFF2-40B4-BE49-F238E27FC236}">
                <a16:creationId xmlns:a16="http://schemas.microsoft.com/office/drawing/2014/main" id="{4C0CA940-9C8E-40D8-99FE-715B573D2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52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920826-6FCF-4D43-AC7D-67824B41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3" y="142875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Cambria"/>
              </a:rPr>
              <a:t>1937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5BE752-D11C-452B-814A-B6A483F0C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02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1DC30-DF1C-4CE5-8299-4C57856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60" y="-85725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Cambria"/>
              </a:rPr>
              <a:t>1942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D85BBF-E4A3-42B4-95D7-52F9A3DD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72" y="57054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200" dirty="0" err="1">
                <a:solidFill>
                  <a:srgbClr val="FFFFFF"/>
                </a:solidFill>
                <a:latin typeface="Cambria"/>
              </a:rPr>
              <a:t>After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 The Second World War </a:t>
            </a:r>
            <a:r>
              <a:rPr lang="pl-PL" sz="3200" dirty="0" err="1">
                <a:solidFill>
                  <a:srgbClr val="FFFFFF"/>
                </a:solidFill>
                <a:latin typeface="Cambria"/>
              </a:rPr>
              <a:t>had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ambria"/>
              </a:rPr>
              <a:t>broken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 out, the </a:t>
            </a:r>
            <a:r>
              <a:rPr lang="pl-PL" sz="3200" dirty="0" err="1">
                <a:solidFill>
                  <a:srgbClr val="FFFFFF"/>
                </a:solidFill>
                <a:latin typeface="Cambria"/>
              </a:rPr>
              <a:t>title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 "Wiedza to potęga" ("Knowledge </a:t>
            </a:r>
            <a:r>
              <a:rPr lang="pl-PL" sz="3200" dirty="0" err="1">
                <a:solidFill>
                  <a:srgbClr val="FFFFFF"/>
                </a:solidFill>
                <a:latin typeface="Cambria"/>
              </a:rPr>
              <a:t>is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ambria"/>
              </a:rPr>
              <a:t>power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" was </a:t>
            </a:r>
            <a:r>
              <a:rPr lang="pl-PL" sz="3200" dirty="0" err="1">
                <a:solidFill>
                  <a:srgbClr val="FFFFFF"/>
                </a:solidFill>
                <a:latin typeface="Cambria"/>
              </a:rPr>
              <a:t>destroyed</a:t>
            </a:r>
            <a:r>
              <a:rPr lang="pl-PL" sz="3200" dirty="0">
                <a:solidFill>
                  <a:srgbClr val="FFFFFF"/>
                </a:solidFill>
                <a:latin typeface="Cambr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19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E7B528-C9F4-43F9-BF5C-00D316B3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3" y="476250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dirty="0">
                <a:latin typeface="Cambria"/>
              </a:rPr>
              <a:t>1965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2F081D-2D53-4D29-8813-D6D1A3195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7" y="50101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5400" dirty="0" err="1">
                <a:latin typeface="Cambria"/>
              </a:rPr>
              <a:t>When</a:t>
            </a:r>
            <a:r>
              <a:rPr lang="pl-PL" sz="5400" dirty="0">
                <a:latin typeface="Cambria"/>
              </a:rPr>
              <a:t> the war was </a:t>
            </a:r>
            <a:r>
              <a:rPr lang="pl-PL" sz="5400" dirty="0" err="1">
                <a:latin typeface="Cambria"/>
              </a:rPr>
              <a:t>over</a:t>
            </a:r>
            <a:r>
              <a:rPr lang="pl-PL" sz="5400" dirty="0">
                <a:latin typeface="Cambria"/>
              </a:rPr>
              <a:t>, the </a:t>
            </a:r>
            <a:r>
              <a:rPr lang="pl-PL" sz="5400" dirty="0" err="1">
                <a:latin typeface="Cambria"/>
              </a:rPr>
              <a:t>title</a:t>
            </a:r>
            <a:r>
              <a:rPr lang="pl-PL" sz="5400" dirty="0">
                <a:latin typeface="Cambria"/>
              </a:rPr>
              <a:t> </a:t>
            </a:r>
            <a:r>
              <a:rPr lang="pl-PL" sz="5400" dirty="0" err="1">
                <a:latin typeface="Cambria"/>
              </a:rPr>
              <a:t>came</a:t>
            </a:r>
            <a:r>
              <a:rPr lang="pl-PL" sz="5400" dirty="0">
                <a:latin typeface="Cambria"/>
              </a:rPr>
              <a:t> </a:t>
            </a:r>
            <a:r>
              <a:rPr lang="pl-PL" sz="5400" dirty="0" err="1">
                <a:latin typeface="Cambria"/>
              </a:rPr>
              <a:t>back</a:t>
            </a:r>
            <a:r>
              <a:rPr lang="pl-PL" sz="5400" dirty="0">
                <a:latin typeface="Cambria"/>
              </a:rPr>
              <a:t> to </a:t>
            </a:r>
            <a:r>
              <a:rPr lang="pl-PL" sz="5400" dirty="0" err="1">
                <a:latin typeface="Cambria"/>
              </a:rPr>
              <a:t>its</a:t>
            </a:r>
            <a:r>
              <a:rPr lang="pl-PL" sz="5400" dirty="0">
                <a:latin typeface="Cambria"/>
              </a:rPr>
              <a:t> place.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06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D186A8-45F2-455F-B60D-D4A87CF5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3" y="502620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Cambria"/>
              </a:rPr>
              <a:t>2016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3580DE-2654-429C-A11D-B13C41C0E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803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35A133-AFC2-4176-87B8-F2C12425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30" y="-214630"/>
            <a:ext cx="10515600" cy="1325563"/>
          </a:xfrm>
        </p:spPr>
        <p:txBody>
          <a:bodyPr/>
          <a:lstStyle/>
          <a:p>
            <a:r>
              <a:rPr lang="pl-PL" sz="4000" dirty="0">
                <a:latin typeface="Cambria"/>
              </a:rPr>
              <a:t>Here </a:t>
            </a:r>
            <a:r>
              <a:rPr lang="pl-PL" sz="4000" dirty="0" err="1">
                <a:latin typeface="Cambria"/>
              </a:rPr>
              <a:t>are</a:t>
            </a:r>
            <a:r>
              <a:rPr lang="pl-PL" sz="4000" dirty="0">
                <a:latin typeface="Cambria"/>
              </a:rPr>
              <a:t> </a:t>
            </a:r>
            <a:r>
              <a:rPr lang="pl-PL" sz="4000" dirty="0" err="1">
                <a:latin typeface="Cambria"/>
              </a:rPr>
              <a:t>some</a:t>
            </a:r>
            <a:r>
              <a:rPr lang="pl-PL" sz="4000" dirty="0">
                <a:latin typeface="Cambria"/>
              </a:rPr>
              <a:t> </a:t>
            </a:r>
            <a:r>
              <a:rPr lang="pl-PL" sz="4000" dirty="0" err="1">
                <a:latin typeface="Cambria"/>
              </a:rPr>
              <a:t>basic</a:t>
            </a:r>
            <a:r>
              <a:rPr lang="pl-PL" sz="4000" dirty="0">
                <a:latin typeface="Cambria"/>
              </a:rPr>
              <a:t> </a:t>
            </a:r>
            <a:r>
              <a:rPr lang="pl-PL" sz="4000" dirty="0" err="1">
                <a:latin typeface="Cambria"/>
              </a:rPr>
              <a:t>facts</a:t>
            </a:r>
            <a:r>
              <a:rPr lang="pl-PL" sz="4000" dirty="0">
                <a:latin typeface="Cambria"/>
              </a:rPr>
              <a:t>:</a:t>
            </a:r>
          </a:p>
        </p:txBody>
      </p:sp>
      <p:pic>
        <p:nvPicPr>
          <p:cNvPr id="4" name="Obraz 4" descr="poland-1500641_640.png">
            <a:extLst>
              <a:ext uri="{FF2B5EF4-FFF2-40B4-BE49-F238E27FC236}">
                <a16:creationId xmlns:a16="http://schemas.microsoft.com/office/drawing/2014/main" id="{78EA15AC-154C-4936-862E-BC3ED702F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6230" y="-139313"/>
            <a:ext cx="4449433" cy="444719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782C47A-B9BC-49C6-902A-29374B2BDA59}"/>
              </a:ext>
            </a:extLst>
          </p:cNvPr>
          <p:cNvSpPr txBox="1"/>
          <p:nvPr/>
        </p:nvSpPr>
        <p:spPr>
          <a:xfrm>
            <a:off x="-38107" y="2227525"/>
            <a:ext cx="428783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  </a:t>
            </a:r>
            <a:r>
              <a:rPr lang="pl-PL" sz="2000" dirty="0"/>
              <a:t> </a:t>
            </a:r>
            <a:r>
              <a:rPr lang="pl-PL" sz="2400" dirty="0"/>
              <a:t> </a:t>
            </a:r>
            <a:r>
              <a:rPr lang="pl-PL" sz="2400" dirty="0" err="1">
                <a:latin typeface="Cambria"/>
              </a:rPr>
              <a:t>Our</a:t>
            </a:r>
            <a:r>
              <a:rPr lang="pl-PL" sz="2400" dirty="0">
                <a:latin typeface="Cambria"/>
              </a:rPr>
              <a:t> </a:t>
            </a:r>
            <a:r>
              <a:rPr lang="pl-PL" sz="2400" dirty="0" err="1">
                <a:latin typeface="Cambria"/>
              </a:rPr>
              <a:t>currency</a:t>
            </a:r>
            <a:r>
              <a:rPr lang="pl-PL" sz="2400" dirty="0">
                <a:latin typeface="Cambria"/>
              </a:rPr>
              <a:t> </a:t>
            </a:r>
            <a:r>
              <a:rPr lang="pl-PL" sz="2400" dirty="0" err="1">
                <a:latin typeface="Cambria"/>
              </a:rPr>
              <a:t>is</a:t>
            </a:r>
            <a:r>
              <a:rPr lang="pl-PL" sz="2400" dirty="0">
                <a:latin typeface="Cambria"/>
              </a:rPr>
              <a:t> </a:t>
            </a:r>
            <a:r>
              <a:rPr lang="pl-PL" sz="2400" dirty="0" err="1">
                <a:latin typeface="Cambria"/>
              </a:rPr>
              <a:t>Polish</a:t>
            </a:r>
            <a:r>
              <a:rPr lang="pl-PL" sz="2400" dirty="0">
                <a:latin typeface="Cambria"/>
              </a:rPr>
              <a:t> zloty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0EEAA13-B8F0-44DB-94A6-C0CD3F35A02A}"/>
              </a:ext>
            </a:extLst>
          </p:cNvPr>
          <p:cNvSpPr txBox="1"/>
          <p:nvPr/>
        </p:nvSpPr>
        <p:spPr>
          <a:xfrm>
            <a:off x="6725949" y="4166399"/>
            <a:ext cx="5262033" cy="160043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>
                <a:latin typeface="Cambria"/>
              </a:rPr>
              <a:t>It </a:t>
            </a:r>
            <a:r>
              <a:rPr lang="pl-PL" sz="2000" dirty="0" err="1">
                <a:latin typeface="Cambria"/>
              </a:rPr>
              <a:t>is</a:t>
            </a:r>
            <a:r>
              <a:rPr lang="pl-PL" sz="2000" dirty="0">
                <a:latin typeface="Cambria"/>
              </a:rPr>
              <a:t> a </a:t>
            </a:r>
            <a:r>
              <a:rPr lang="pl-PL" sz="2000" dirty="0" err="1">
                <a:latin typeface="Cambria"/>
              </a:rPr>
              <a:t>homeland</a:t>
            </a:r>
            <a:r>
              <a:rPr lang="pl-PL" sz="2000" dirty="0">
                <a:latin typeface="Cambria"/>
              </a:rPr>
              <a:t> to </a:t>
            </a:r>
            <a:r>
              <a:rPr lang="pl-PL" sz="2000" dirty="0" err="1">
                <a:latin typeface="Cambria"/>
              </a:rPr>
              <a:t>over</a:t>
            </a:r>
            <a:r>
              <a:rPr lang="pl-PL" sz="2000" dirty="0">
                <a:latin typeface="Cambria"/>
              </a:rPr>
              <a:t> 38 </a:t>
            </a:r>
            <a:r>
              <a:rPr lang="pl-PL" sz="2000" dirty="0" err="1">
                <a:latin typeface="Cambria"/>
              </a:rPr>
              <a:t>million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people</a:t>
            </a:r>
            <a:r>
              <a:rPr lang="pl-PL" sz="2000" dirty="0">
                <a:latin typeface="Cambria"/>
              </a:rPr>
              <a:t> and </a:t>
            </a:r>
            <a:r>
              <a:rPr lang="pl-PL" sz="2000" dirty="0" err="1">
                <a:latin typeface="Cambria"/>
              </a:rPr>
              <a:t>about</a:t>
            </a:r>
            <a:r>
              <a:rPr lang="pl-PL" sz="2000" dirty="0">
                <a:latin typeface="Cambria"/>
              </a:rPr>
              <a:t> 21 </a:t>
            </a:r>
            <a:r>
              <a:rPr lang="pl-PL" sz="2000" dirty="0" err="1">
                <a:latin typeface="Cambria"/>
              </a:rPr>
              <a:t>million</a:t>
            </a:r>
            <a:r>
              <a:rPr lang="pl-PL" sz="2000" dirty="0">
                <a:latin typeface="Cambria"/>
              </a:rPr>
              <a:t> </a:t>
            </a:r>
            <a:r>
              <a:rPr lang="pl-PL" sz="2000" dirty="0" err="1">
                <a:latin typeface="Cambria"/>
              </a:rPr>
              <a:t>ones</a:t>
            </a:r>
            <a:r>
              <a:rPr lang="pl-PL" sz="2000" dirty="0">
                <a:latin typeface="Cambria"/>
              </a:rPr>
              <a:t> </a:t>
            </a:r>
            <a:endParaRPr lang="pl-PL" sz="2000"/>
          </a:p>
          <a:p>
            <a:pPr algn="ctr"/>
            <a:r>
              <a:rPr lang="pl-PL" sz="2000" dirty="0">
                <a:latin typeface="Cambria"/>
              </a:rPr>
              <a:t>of </a:t>
            </a:r>
            <a:r>
              <a:rPr lang="pl-PL" sz="2000" dirty="0" err="1">
                <a:latin typeface="Cambria"/>
              </a:rPr>
              <a:t>Polish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origin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who</a:t>
            </a:r>
            <a:r>
              <a:rPr lang="pl-PL" sz="2000" dirty="0">
                <a:latin typeface="Cambria"/>
              </a:rPr>
              <a:t> live </a:t>
            </a:r>
            <a:r>
              <a:rPr lang="pl-PL" sz="2000" dirty="0" err="1">
                <a:latin typeface="Cambria"/>
              </a:rPr>
              <a:t>abroad</a:t>
            </a:r>
            <a:endParaRPr lang="pl-PL" sz="2000"/>
          </a:p>
          <a:p>
            <a:pPr algn="ctr"/>
            <a:endParaRPr lang="pl-PL" sz="2000" dirty="0">
              <a:latin typeface="Cambria"/>
            </a:endParaRPr>
          </a:p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0442DA-8A2F-4506-9DF2-7BBCB49F922B}"/>
              </a:ext>
            </a:extLst>
          </p:cNvPr>
          <p:cNvSpPr txBox="1"/>
          <p:nvPr/>
        </p:nvSpPr>
        <p:spPr>
          <a:xfrm>
            <a:off x="362020" y="1099986"/>
            <a:ext cx="391794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latin typeface="Cambria"/>
              </a:rPr>
              <a:t>Poland </a:t>
            </a:r>
            <a:r>
              <a:rPr lang="pl-PL" sz="2400" dirty="0" err="1">
                <a:latin typeface="Cambria"/>
              </a:rPr>
              <a:t>is</a:t>
            </a:r>
            <a:r>
              <a:rPr lang="pl-PL" sz="2400" dirty="0">
                <a:latin typeface="Cambria"/>
              </a:rPr>
              <a:t> the 9th </a:t>
            </a:r>
            <a:r>
              <a:rPr lang="pl-PL" sz="2400" dirty="0" err="1">
                <a:latin typeface="Cambria"/>
              </a:rPr>
              <a:t>largest</a:t>
            </a:r>
            <a:r>
              <a:rPr lang="pl-PL" sz="2400" dirty="0">
                <a:latin typeface="Cambria"/>
              </a:rPr>
              <a:t> country in Europe</a:t>
            </a:r>
          </a:p>
        </p:txBody>
      </p:sp>
      <p:pic>
        <p:nvPicPr>
          <p:cNvPr id="10" name="Obraz 10" descr="Zlotowka.png">
            <a:extLst>
              <a:ext uri="{FF2B5EF4-FFF2-40B4-BE49-F238E27FC236}">
                <a16:creationId xmlns:a16="http://schemas.microsoft.com/office/drawing/2014/main" id="{75F517EF-1A9E-4264-9B24-01F2DC1CE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024" y="1771650"/>
            <a:ext cx="1377950" cy="1371767"/>
          </a:xfrm>
          <a:prstGeom prst="rect">
            <a:avLst/>
          </a:prstGeom>
        </p:spPr>
      </p:pic>
      <p:pic>
        <p:nvPicPr>
          <p:cNvPr id="12" name="Obraz 12" descr="cabbage-rolls-with-rice-and-mince-filling-97168-1.jpeg">
            <a:extLst>
              <a:ext uri="{FF2B5EF4-FFF2-40B4-BE49-F238E27FC236}">
                <a16:creationId xmlns:a16="http://schemas.microsoft.com/office/drawing/2014/main" id="{82FECE95-A96A-46FD-9EA0-C22A4875B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20" y="3295650"/>
            <a:ext cx="2986616" cy="199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8F68568-D21C-4DD5-AED4-94057D68ACD4}"/>
              </a:ext>
            </a:extLst>
          </p:cNvPr>
          <p:cNvSpPr txBox="1"/>
          <p:nvPr/>
        </p:nvSpPr>
        <p:spPr>
          <a:xfrm>
            <a:off x="3448716" y="3783330"/>
            <a:ext cx="3124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 err="1"/>
              <a:t>C</a:t>
            </a:r>
            <a:r>
              <a:rPr lang="pl-PL" sz="2000" dirty="0" err="1">
                <a:latin typeface="Cambria"/>
              </a:rPr>
              <a:t>abbage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rolls</a:t>
            </a:r>
            <a:r>
              <a:rPr lang="pl-PL" sz="2000" dirty="0">
                <a:latin typeface="Cambria"/>
              </a:rPr>
              <a:t> (Gołąbki) </a:t>
            </a:r>
            <a:r>
              <a:rPr lang="pl-PL" sz="2000" dirty="0" err="1">
                <a:latin typeface="Cambria"/>
              </a:rPr>
              <a:t>are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said</a:t>
            </a:r>
            <a:r>
              <a:rPr lang="pl-PL" sz="2000" dirty="0">
                <a:latin typeface="Cambria"/>
              </a:rPr>
              <a:t> to be one of the most popular </a:t>
            </a:r>
            <a:r>
              <a:rPr lang="pl-PL" sz="2000" dirty="0" err="1">
                <a:latin typeface="Cambria"/>
              </a:rPr>
              <a:t>Polish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dishes</a:t>
            </a:r>
            <a:endParaRPr lang="pl-PL" sz="2000" dirty="0">
              <a:latin typeface="Cambria"/>
            </a:endParaRPr>
          </a:p>
        </p:txBody>
      </p:sp>
      <p:pic>
        <p:nvPicPr>
          <p:cNvPr id="15" name="Obraz 15" descr="12851288731303398177Polish Eagle.svg.hi.png">
            <a:extLst>
              <a:ext uri="{FF2B5EF4-FFF2-40B4-BE49-F238E27FC236}">
                <a16:creationId xmlns:a16="http://schemas.microsoft.com/office/drawing/2014/main" id="{ED0D69A3-7ED2-4D1E-B3D9-EFF995CC6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122" y="4924425"/>
            <a:ext cx="1537758" cy="168304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980A18E-0776-4329-886D-28A20ADF6EAE}"/>
              </a:ext>
            </a:extLst>
          </p:cNvPr>
          <p:cNvSpPr txBox="1"/>
          <p:nvPr/>
        </p:nvSpPr>
        <p:spPr>
          <a:xfrm>
            <a:off x="5839953" y="5562600"/>
            <a:ext cx="35687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The White </a:t>
            </a:r>
            <a:r>
              <a:rPr lang="pl-PL" dirty="0" err="1"/>
              <a:t>Eagle</a:t>
            </a:r>
            <a:r>
              <a:rPr lang="pl-PL" dirty="0"/>
              <a:t> (Orzeł biały)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national</a:t>
            </a:r>
            <a:r>
              <a:rPr lang="pl-PL" dirty="0"/>
              <a:t> symbol</a:t>
            </a:r>
          </a:p>
        </p:txBody>
      </p:sp>
    </p:spTree>
    <p:extLst>
      <p:ext uri="{BB962C8B-B14F-4D97-AF65-F5344CB8AC3E}">
        <p14:creationId xmlns:p14="http://schemas.microsoft.com/office/powerpoint/2010/main" val="188297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D1DBDB-54E1-4D11-9A2A-E7672BEB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31" y="0"/>
            <a:ext cx="10515600" cy="1325563"/>
          </a:xfrm>
        </p:spPr>
        <p:txBody>
          <a:bodyPr/>
          <a:lstStyle/>
          <a:p>
            <a:r>
              <a:rPr lang="pl-PL" dirty="0"/>
              <a:t>The School </a:t>
            </a:r>
            <a:r>
              <a:rPr lang="pl-PL" dirty="0" err="1"/>
              <a:t>Authorities</a:t>
            </a:r>
          </a:p>
        </p:txBody>
      </p:sp>
      <p:pic>
        <p:nvPicPr>
          <p:cNvPr id="4" name="Obraz 4" descr="IMG_20160902_082639.jpg">
            <a:extLst>
              <a:ext uri="{FF2B5EF4-FFF2-40B4-BE49-F238E27FC236}">
                <a16:creationId xmlns:a16="http://schemas.microsoft.com/office/drawing/2014/main" id="{517765EE-067D-448E-BEDE-D89DC951C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32" t="-400" r="15328" b="400"/>
          <a:stretch/>
        </p:blipFill>
        <p:spPr>
          <a:xfrm>
            <a:off x="905043" y="1095375"/>
            <a:ext cx="5006626" cy="475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6" descr="IMG_5069.jpg">
            <a:extLst>
              <a:ext uri="{FF2B5EF4-FFF2-40B4-BE49-F238E27FC236}">
                <a16:creationId xmlns:a16="http://schemas.microsoft.com/office/drawing/2014/main" id="{EA00AF32-7932-4227-BE9E-81BAE36E1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2"/>
          <a:stretch/>
        </p:blipFill>
        <p:spPr>
          <a:xfrm>
            <a:off x="6744951" y="1095375"/>
            <a:ext cx="4436110" cy="475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26A6474-5163-4E89-B136-570D01A32F3E}"/>
              </a:ext>
            </a:extLst>
          </p:cNvPr>
          <p:cNvSpPr txBox="1"/>
          <p:nvPr/>
        </p:nvSpPr>
        <p:spPr>
          <a:xfrm>
            <a:off x="847882" y="6010275"/>
            <a:ext cx="501903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 err="1">
                <a:latin typeface="Cambria"/>
              </a:rPr>
              <a:t>MSc</a:t>
            </a:r>
            <a:r>
              <a:rPr lang="pl-PL" dirty="0">
                <a:latin typeface="Cambria"/>
              </a:rPr>
              <a:t> </a:t>
            </a:r>
            <a:r>
              <a:rPr lang="pl-PL" dirty="0" err="1">
                <a:latin typeface="Cambria"/>
              </a:rPr>
              <a:t>Eng</a:t>
            </a:r>
            <a:r>
              <a:rPr lang="pl-PL" dirty="0">
                <a:latin typeface="Cambria"/>
              </a:rPr>
              <a:t>. Grzegorz Pietrucha, The </a:t>
            </a:r>
            <a:r>
              <a:rPr lang="pl-PL" dirty="0" err="1">
                <a:latin typeface="Cambria"/>
              </a:rPr>
              <a:t>Headmaster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F0B5306-C208-42F1-8D94-BB614DC5FC88}"/>
              </a:ext>
            </a:extLst>
          </p:cNvPr>
          <p:cNvSpPr txBox="1"/>
          <p:nvPr/>
        </p:nvSpPr>
        <p:spPr>
          <a:xfrm>
            <a:off x="6683878" y="6010274"/>
            <a:ext cx="455168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 err="1"/>
              <a:t>Mrs</a:t>
            </a:r>
            <a:r>
              <a:rPr lang="pl-PL" dirty="0"/>
              <a:t> Jowita Królikowska, The </a:t>
            </a:r>
            <a:r>
              <a:rPr lang="pl-PL" dirty="0" err="1"/>
              <a:t>Deputy</a:t>
            </a:r>
            <a:r>
              <a:rPr lang="pl-PL" dirty="0"/>
              <a:t> </a:t>
            </a:r>
            <a:r>
              <a:rPr lang="pl-PL" dirty="0" err="1"/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73622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019D70-7AB8-48BF-9EB8-8D51DB98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29" y="66675"/>
            <a:ext cx="10515600" cy="1325563"/>
          </a:xfrm>
        </p:spPr>
        <p:txBody>
          <a:bodyPr/>
          <a:lstStyle/>
          <a:p>
            <a:r>
              <a:rPr lang="pl-PL" dirty="0" err="1">
                <a:latin typeface="Cambria"/>
              </a:rPr>
              <a:t>Polish</a:t>
            </a:r>
            <a:r>
              <a:rPr lang="pl-PL" dirty="0">
                <a:latin typeface="Cambria"/>
              </a:rPr>
              <a:t> </a:t>
            </a:r>
            <a:r>
              <a:rPr lang="pl-PL" dirty="0" err="1">
                <a:latin typeface="Cambria"/>
              </a:rPr>
              <a:t>national</a:t>
            </a:r>
            <a:r>
              <a:rPr lang="pl-PL" dirty="0">
                <a:latin typeface="Cambria"/>
              </a:rPr>
              <a:t> anthem</a:t>
            </a:r>
          </a:p>
        </p:txBody>
      </p:sp>
      <p:pic>
        <p:nvPicPr>
          <p:cNvPr id="4" name="Obraz 4" descr="800px-Polish_national_anthem.jpg">
            <a:extLst>
              <a:ext uri="{FF2B5EF4-FFF2-40B4-BE49-F238E27FC236}">
                <a16:creationId xmlns:a16="http://schemas.microsoft.com/office/drawing/2014/main" id="{ACB3422B-ADDB-46CE-B087-B30DB4E4C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11946" y="352425"/>
            <a:ext cx="4343928" cy="613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44E8B4D-0431-400A-9C43-61D88F5E0CDE}"/>
              </a:ext>
            </a:extLst>
          </p:cNvPr>
          <p:cNvSpPr txBox="1"/>
          <p:nvPr/>
        </p:nvSpPr>
        <p:spPr>
          <a:xfrm>
            <a:off x="634405" y="1438275"/>
            <a:ext cx="5123922" cy="37856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>
                <a:latin typeface="Cambria"/>
              </a:rPr>
              <a:t>The </a:t>
            </a:r>
            <a:r>
              <a:rPr lang="pl-PL" sz="2000" dirty="0" err="1">
                <a:latin typeface="Cambria"/>
              </a:rPr>
              <a:t>lyrics</a:t>
            </a:r>
            <a:r>
              <a:rPr lang="pl-PL" sz="2000" dirty="0">
                <a:latin typeface="Cambria"/>
              </a:rPr>
              <a:t>  </a:t>
            </a:r>
            <a:r>
              <a:rPr lang="pl-PL" sz="2000" dirty="0" err="1">
                <a:latin typeface="Cambria"/>
              </a:rPr>
              <a:t>were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written</a:t>
            </a:r>
            <a:r>
              <a:rPr lang="pl-PL" sz="2000" dirty="0">
                <a:latin typeface="Cambria"/>
              </a:rPr>
              <a:t> by Józef Wybicki in Reggio Emilia, </a:t>
            </a:r>
            <a:r>
              <a:rPr lang="pl-PL" sz="2000" dirty="0" err="1">
                <a:latin typeface="Cambria"/>
              </a:rPr>
              <a:t>Cisalpine</a:t>
            </a:r>
            <a:r>
              <a:rPr lang="pl-PL" sz="2000" dirty="0">
                <a:latin typeface="Cambria"/>
              </a:rPr>
              <a:t> Republic in </a:t>
            </a:r>
            <a:r>
              <a:rPr lang="pl-PL" sz="2000" dirty="0" err="1">
                <a:latin typeface="Cambria"/>
              </a:rPr>
              <a:t>Northern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Italy</a:t>
            </a:r>
            <a:r>
              <a:rPr lang="pl-PL" sz="2000" dirty="0">
                <a:latin typeface="Cambria"/>
              </a:rPr>
              <a:t>, </a:t>
            </a:r>
            <a:r>
              <a:rPr lang="pl-PL" sz="2000" dirty="0" err="1">
                <a:latin typeface="Cambria"/>
              </a:rPr>
              <a:t>between</a:t>
            </a:r>
            <a:r>
              <a:rPr lang="pl-PL" sz="2000" dirty="0">
                <a:latin typeface="Cambria"/>
              </a:rPr>
              <a:t> 16 and 19 of </a:t>
            </a:r>
            <a:r>
              <a:rPr lang="pl-PL" sz="2000" dirty="0" err="1">
                <a:latin typeface="Cambria"/>
              </a:rPr>
              <a:t>July</a:t>
            </a:r>
            <a:r>
              <a:rPr lang="pl-PL" sz="2000" dirty="0">
                <a:latin typeface="Cambria"/>
              </a:rPr>
              <a:t> 1797, </a:t>
            </a:r>
            <a:r>
              <a:rPr lang="pl-PL" sz="2000" dirty="0" err="1">
                <a:latin typeface="Cambria"/>
              </a:rPr>
              <a:t>two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years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after</a:t>
            </a:r>
            <a:r>
              <a:rPr lang="pl-PL" sz="2000" dirty="0">
                <a:latin typeface="Cambria"/>
              </a:rPr>
              <a:t> the Third </a:t>
            </a:r>
            <a:r>
              <a:rPr lang="pl-PL" sz="2000" dirty="0" err="1">
                <a:latin typeface="Cambria"/>
              </a:rPr>
              <a:t>Partition</a:t>
            </a:r>
            <a:r>
              <a:rPr lang="pl-PL" sz="2000" dirty="0">
                <a:latin typeface="Cambria"/>
              </a:rPr>
              <a:t> of Poland </a:t>
            </a:r>
            <a:r>
              <a:rPr lang="pl-PL" sz="2000" dirty="0" err="1">
                <a:latin typeface="Cambria"/>
              </a:rPr>
              <a:t>erased</a:t>
            </a:r>
            <a:r>
              <a:rPr lang="pl-PL" sz="2000" dirty="0">
                <a:latin typeface="Cambria"/>
              </a:rPr>
              <a:t> the </a:t>
            </a:r>
            <a:r>
              <a:rPr lang="pl-PL" sz="2000" dirty="0" err="1">
                <a:latin typeface="Cambria"/>
              </a:rPr>
              <a:t>Polish</a:t>
            </a:r>
            <a:r>
              <a:rPr lang="pl-PL" sz="2000" dirty="0">
                <a:latin typeface="Cambria"/>
              </a:rPr>
              <a:t>–</a:t>
            </a:r>
            <a:r>
              <a:rPr lang="pl-PL" sz="2000" dirty="0" err="1">
                <a:latin typeface="Cambria"/>
              </a:rPr>
              <a:t>Lithuania</a:t>
            </a:r>
            <a:r>
              <a:rPr lang="pl-PL" sz="2000" dirty="0">
                <a:latin typeface="Cambria"/>
              </a:rPr>
              <a:t> Commonwealth from the map. It was </a:t>
            </a:r>
            <a:r>
              <a:rPr lang="pl-PL" sz="2000" dirty="0" err="1">
                <a:latin typeface="Cambria"/>
              </a:rPr>
              <a:t>originally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meant</a:t>
            </a:r>
            <a:r>
              <a:rPr lang="pl-PL" sz="2000" dirty="0">
                <a:latin typeface="Cambria"/>
              </a:rPr>
              <a:t> to </a:t>
            </a:r>
            <a:r>
              <a:rPr lang="pl-PL" sz="2000" dirty="0" err="1">
                <a:latin typeface="Cambria"/>
              </a:rPr>
              <a:t>boost</a:t>
            </a:r>
            <a:r>
              <a:rPr lang="pl-PL" sz="2000" dirty="0">
                <a:latin typeface="Cambria"/>
              </a:rPr>
              <a:t> the morale of </a:t>
            </a:r>
            <a:r>
              <a:rPr lang="pl-PL" sz="2000" dirty="0" err="1">
                <a:latin typeface="Cambria"/>
              </a:rPr>
              <a:t>Polish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soldiers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serving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under</a:t>
            </a:r>
            <a:r>
              <a:rPr lang="pl-PL" sz="2000" dirty="0">
                <a:latin typeface="Cambria"/>
              </a:rPr>
              <a:t> General Jan Henryk </a:t>
            </a:r>
            <a:r>
              <a:rPr lang="pl-PL" sz="2000" dirty="0" err="1">
                <a:latin typeface="Cambria"/>
              </a:rPr>
              <a:t>Dąbrowski's</a:t>
            </a:r>
            <a:r>
              <a:rPr lang="pl-PL" sz="2000" dirty="0">
                <a:latin typeface="Cambria"/>
              </a:rPr>
              <a:t> </a:t>
            </a:r>
            <a:r>
              <a:rPr lang="pl-PL" sz="2000" dirty="0" err="1">
                <a:latin typeface="Cambria"/>
              </a:rPr>
              <a:t>Polish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Legions</a:t>
            </a:r>
            <a:r>
              <a:rPr lang="pl-PL" sz="2000" dirty="0">
                <a:latin typeface="Cambria"/>
              </a:rPr>
              <a:t> </a:t>
            </a:r>
            <a:r>
              <a:rPr lang="pl-PL" sz="2000" dirty="0" err="1">
                <a:latin typeface="Cambria"/>
              </a:rPr>
              <a:t>that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served</a:t>
            </a:r>
            <a:r>
              <a:rPr lang="pl-PL" sz="2000" dirty="0">
                <a:latin typeface="Cambria"/>
              </a:rPr>
              <a:t> with </a:t>
            </a:r>
            <a:r>
              <a:rPr lang="pl-PL" sz="2000" dirty="0" err="1">
                <a:latin typeface="Cambria"/>
              </a:rPr>
              <a:t>Napoleon's</a:t>
            </a:r>
            <a:r>
              <a:rPr lang="pl-PL" sz="2000" dirty="0">
                <a:latin typeface="Cambria"/>
              </a:rPr>
              <a:t> French </a:t>
            </a:r>
            <a:r>
              <a:rPr lang="pl-PL" sz="2000" dirty="0" err="1">
                <a:latin typeface="Cambria"/>
              </a:rPr>
              <a:t>Revolutionary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Army</a:t>
            </a:r>
            <a:r>
              <a:rPr lang="pl-PL" sz="2000" dirty="0">
                <a:latin typeface="Cambria"/>
              </a:rPr>
              <a:t> in the </a:t>
            </a:r>
            <a:r>
              <a:rPr lang="pl-PL" sz="2000" dirty="0" err="1">
                <a:latin typeface="Cambria"/>
              </a:rPr>
              <a:t>Italian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campaigns</a:t>
            </a:r>
            <a:r>
              <a:rPr lang="pl-PL" sz="2000" dirty="0">
                <a:latin typeface="Cambria"/>
              </a:rPr>
              <a:t> of the French </a:t>
            </a:r>
            <a:r>
              <a:rPr lang="pl-PL" sz="2000" dirty="0" err="1">
                <a:latin typeface="Cambria"/>
              </a:rPr>
              <a:t>Revolutionary</a:t>
            </a:r>
            <a:r>
              <a:rPr lang="pl-PL" sz="2000" dirty="0">
                <a:latin typeface="Cambria"/>
              </a:rPr>
              <a:t> Wars. 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3A958A0-08E7-41C6-A5C6-133CFB819DA7}"/>
              </a:ext>
            </a:extLst>
          </p:cNvPr>
          <p:cNvSpPr txBox="1"/>
          <p:nvPr/>
        </p:nvSpPr>
        <p:spPr>
          <a:xfrm>
            <a:off x="1228962" y="5362575"/>
            <a:ext cx="4288366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>
                <a:latin typeface="Cambria"/>
              </a:rPr>
              <a:t>It </a:t>
            </a:r>
            <a:r>
              <a:rPr lang="pl-PL" sz="2000" dirty="0" err="1">
                <a:latin typeface="Cambria"/>
              </a:rPr>
              <a:t>is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also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known</a:t>
            </a:r>
            <a:r>
              <a:rPr lang="pl-PL" sz="2000" dirty="0">
                <a:latin typeface="Cambria"/>
              </a:rPr>
              <a:t> as "Song of the </a:t>
            </a:r>
            <a:r>
              <a:rPr lang="pl-PL" sz="2000" dirty="0" err="1">
                <a:latin typeface="Cambria"/>
              </a:rPr>
              <a:t>Polish</a:t>
            </a:r>
            <a:r>
              <a:rPr lang="pl-PL" sz="2000" dirty="0">
                <a:latin typeface="Cambria"/>
              </a:rPr>
              <a:t> </a:t>
            </a:r>
            <a:r>
              <a:rPr lang="pl-PL" sz="2000" dirty="0" err="1">
                <a:latin typeface="Cambria"/>
              </a:rPr>
              <a:t>Legions</a:t>
            </a:r>
            <a:r>
              <a:rPr lang="pl-PL" sz="2000" dirty="0">
                <a:latin typeface="Cambria"/>
              </a:rPr>
              <a:t> in </a:t>
            </a:r>
            <a:r>
              <a:rPr lang="pl-PL" sz="2000" dirty="0" err="1">
                <a:latin typeface="Cambria"/>
              </a:rPr>
              <a:t>Italy</a:t>
            </a:r>
            <a:r>
              <a:rPr lang="pl-PL" sz="2000" dirty="0">
                <a:latin typeface="Cambria"/>
              </a:rPr>
              <a:t>" and "Poland </a:t>
            </a:r>
            <a:r>
              <a:rPr lang="pl-PL" sz="2000" dirty="0" err="1">
                <a:latin typeface="Cambria"/>
              </a:rPr>
              <a:t>Is</a:t>
            </a:r>
            <a:r>
              <a:rPr lang="pl-PL" sz="2000" dirty="0">
                <a:latin typeface="Cambria"/>
              </a:rPr>
              <a:t> Not </a:t>
            </a:r>
            <a:r>
              <a:rPr lang="pl-PL" sz="2000" dirty="0" err="1">
                <a:latin typeface="Cambria"/>
              </a:rPr>
              <a:t>Yet</a:t>
            </a:r>
            <a:r>
              <a:rPr lang="pl-PL" sz="2000" dirty="0">
                <a:latin typeface="Cambria"/>
              </a:rPr>
              <a:t> Lost"</a:t>
            </a:r>
          </a:p>
        </p:txBody>
      </p:sp>
      <p:pic>
        <p:nvPicPr>
          <p:cNvPr id="8" name="Obraz 8">
            <a:hlinkClick r:id="" action="ppaction://media"/>
            <a:extLst>
              <a:ext uri="{FF2B5EF4-FFF2-40B4-BE49-F238E27FC236}">
                <a16:creationId xmlns:a16="http://schemas.microsoft.com/office/drawing/2014/main" id="{80C0C3B4-7499-4D77-968D-A7D7CF85E7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30426" y="190500"/>
            <a:ext cx="1629834" cy="12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206B9-94A2-48DE-99C7-5C7F5F74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96" y="85725"/>
            <a:ext cx="10515600" cy="1325563"/>
          </a:xfrm>
        </p:spPr>
        <p:txBody>
          <a:bodyPr/>
          <a:lstStyle/>
          <a:p>
            <a:r>
              <a:rPr lang="pl-PL" dirty="0" err="1">
                <a:latin typeface="Cambria"/>
              </a:rPr>
              <a:t>Politics</a:t>
            </a:r>
            <a:r>
              <a:rPr lang="pl-PL" dirty="0">
                <a:latin typeface="Cambria"/>
              </a:rPr>
              <a:t> of Poland</a:t>
            </a:r>
          </a:p>
        </p:txBody>
      </p:sp>
      <p:pic>
        <p:nvPicPr>
          <p:cNvPr id="4" name="Obraz 4" descr="152991def2bffa82afbceecc279e.jpeg">
            <a:extLst>
              <a:ext uri="{FF2B5EF4-FFF2-40B4-BE49-F238E27FC236}">
                <a16:creationId xmlns:a16="http://schemas.microsoft.com/office/drawing/2014/main" id="{D9FFCB83-3DB0-417C-A67F-7E5AA01AD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6013" y="240247"/>
            <a:ext cx="3208866" cy="400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6E8488-32E2-4106-85A6-C6581E6703FC}"/>
              </a:ext>
            </a:extLst>
          </p:cNvPr>
          <p:cNvSpPr txBox="1"/>
          <p:nvPr/>
        </p:nvSpPr>
        <p:spPr>
          <a:xfrm>
            <a:off x="8793274" y="4420870"/>
            <a:ext cx="333586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>
                <a:latin typeface="Cambria"/>
              </a:rPr>
              <a:t>Andrzej Duda, The </a:t>
            </a:r>
            <a:r>
              <a:rPr lang="pl-PL" sz="2000" dirty="0" err="1">
                <a:latin typeface="Cambria"/>
              </a:rPr>
              <a:t>President</a:t>
            </a:r>
            <a:r>
              <a:rPr lang="pl-PL" sz="2000" dirty="0">
                <a:latin typeface="Cambria"/>
              </a:rPr>
              <a:t> of Poland</a:t>
            </a:r>
          </a:p>
        </p:txBody>
      </p:sp>
      <p:pic>
        <p:nvPicPr>
          <p:cNvPr id="7" name="Obraz 7" descr="42079.jpg">
            <a:extLst>
              <a:ext uri="{FF2B5EF4-FFF2-40B4-BE49-F238E27FC236}">
                <a16:creationId xmlns:a16="http://schemas.microsoft.com/office/drawing/2014/main" id="{A430DD8C-DECF-45EA-8B44-60B4D677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03" y="1209675"/>
            <a:ext cx="3723216" cy="254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9" descr="Tallinn_Digital_Summit._Welcome_dinner_hosted_by_HE_Donald_Tusk._Handshake_(37348246882)_(cropped_2).jpg">
            <a:extLst>
              <a:ext uri="{FF2B5EF4-FFF2-40B4-BE49-F238E27FC236}">
                <a16:creationId xmlns:a16="http://schemas.microsoft.com/office/drawing/2014/main" id="{CFC86D6E-57B8-44AB-99C4-04935F25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728" y="250797"/>
            <a:ext cx="2928318" cy="40068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EF1D02-DD47-45FF-918F-E2359484422A}"/>
              </a:ext>
            </a:extLst>
          </p:cNvPr>
          <p:cNvSpPr txBox="1"/>
          <p:nvPr/>
        </p:nvSpPr>
        <p:spPr>
          <a:xfrm>
            <a:off x="5471544" y="4343400"/>
            <a:ext cx="3145366" cy="10160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/>
              <a:t>Beata Szydło, </a:t>
            </a:r>
          </a:p>
          <a:p>
            <a:pPr algn="ctr"/>
            <a:r>
              <a:rPr lang="pl-PL" sz="2000" dirty="0"/>
              <a:t>The </a:t>
            </a:r>
            <a:r>
              <a:rPr lang="pl-PL" sz="2000" dirty="0" err="1"/>
              <a:t>Prime</a:t>
            </a:r>
            <a:r>
              <a:rPr lang="pl-PL" sz="2000" dirty="0"/>
              <a:t> Minister of Poland</a:t>
            </a:r>
          </a:p>
        </p:txBody>
      </p:sp>
      <p:pic>
        <p:nvPicPr>
          <p:cNvPr id="12" name="Obraz 12" descr="Budynek_Senatu_RP_02_Kancelaria_Senatu.jpg">
            <a:extLst>
              <a:ext uri="{FF2B5EF4-FFF2-40B4-BE49-F238E27FC236}">
                <a16:creationId xmlns:a16="http://schemas.microsoft.com/office/drawing/2014/main" id="{003DCDB6-8768-49EE-B2EB-35D4C1D2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03" y="4019550"/>
            <a:ext cx="3714222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4AF12AE-D308-43B4-BB66-F89F3B98994A}"/>
              </a:ext>
            </a:extLst>
          </p:cNvPr>
          <p:cNvSpPr txBox="1"/>
          <p:nvPr/>
        </p:nvSpPr>
        <p:spPr>
          <a:xfrm>
            <a:off x="5630363" y="5443855"/>
            <a:ext cx="604520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latin typeface="Cambria"/>
              </a:rPr>
              <a:t>The </a:t>
            </a:r>
            <a:r>
              <a:rPr lang="pl-PL" err="1">
                <a:latin typeface="Cambria"/>
              </a:rPr>
              <a:t>Polish</a:t>
            </a:r>
            <a:r>
              <a:rPr lang="pl-PL" dirty="0">
                <a:latin typeface="Cambria"/>
              </a:rPr>
              <a:t> </a:t>
            </a:r>
            <a:r>
              <a:rPr lang="pl-PL" err="1">
                <a:latin typeface="Cambria"/>
              </a:rPr>
              <a:t>Parliament</a:t>
            </a:r>
            <a:r>
              <a:rPr lang="pl-PL" dirty="0">
                <a:latin typeface="Cambria"/>
              </a:rPr>
              <a:t> </a:t>
            </a:r>
            <a:r>
              <a:rPr lang="pl-PL" err="1">
                <a:latin typeface="Cambria"/>
              </a:rPr>
              <a:t>has</a:t>
            </a:r>
            <a:r>
              <a:rPr lang="pl-PL" dirty="0">
                <a:latin typeface="Cambria"/>
              </a:rPr>
              <a:t> </a:t>
            </a:r>
            <a:r>
              <a:rPr lang="pl-PL" err="1">
                <a:latin typeface="Cambria"/>
              </a:rPr>
              <a:t>two</a:t>
            </a:r>
            <a:r>
              <a:rPr lang="pl-PL" dirty="0">
                <a:latin typeface="Cambria"/>
              </a:rPr>
              <a:t> </a:t>
            </a:r>
            <a:r>
              <a:rPr lang="pl-PL" err="1">
                <a:latin typeface="Cambria"/>
              </a:rPr>
              <a:t>chambers</a:t>
            </a:r>
            <a:r>
              <a:rPr lang="pl-PL" dirty="0">
                <a:latin typeface="Cambria"/>
              </a:rPr>
              <a:t>. The </a:t>
            </a:r>
            <a:r>
              <a:rPr lang="pl-PL" err="1">
                <a:latin typeface="Cambria"/>
              </a:rPr>
              <a:t>lower</a:t>
            </a:r>
            <a:r>
              <a:rPr lang="pl-PL" dirty="0">
                <a:latin typeface="Cambria"/>
              </a:rPr>
              <a:t> </a:t>
            </a:r>
            <a:r>
              <a:rPr lang="pl-PL" err="1">
                <a:latin typeface="Cambria"/>
              </a:rPr>
              <a:t>chamber</a:t>
            </a:r>
            <a:r>
              <a:rPr lang="pl-PL" dirty="0">
                <a:latin typeface="Cambria"/>
              </a:rPr>
              <a:t> (Sejm) </a:t>
            </a:r>
            <a:r>
              <a:rPr lang="pl-PL" err="1">
                <a:latin typeface="Cambria"/>
              </a:rPr>
              <a:t>has</a:t>
            </a:r>
            <a:r>
              <a:rPr lang="pl-PL" dirty="0">
                <a:latin typeface="Cambria"/>
              </a:rPr>
              <a:t> 460 </a:t>
            </a:r>
            <a:r>
              <a:rPr lang="pl-PL" err="1">
                <a:latin typeface="Cambria"/>
              </a:rPr>
              <a:t>members</a:t>
            </a:r>
            <a:r>
              <a:rPr lang="pl-PL" dirty="0">
                <a:latin typeface="Cambria"/>
              </a:rPr>
              <a:t>, </a:t>
            </a:r>
            <a:r>
              <a:rPr lang="pl-PL" err="1">
                <a:latin typeface="Cambria"/>
              </a:rPr>
              <a:t>elected</a:t>
            </a:r>
            <a:r>
              <a:rPr lang="pl-PL" dirty="0">
                <a:latin typeface="Cambria"/>
              </a:rPr>
              <a:t> for a </a:t>
            </a:r>
            <a:r>
              <a:rPr lang="pl-PL" err="1">
                <a:latin typeface="Cambria"/>
              </a:rPr>
              <a:t>four-year</a:t>
            </a:r>
            <a:r>
              <a:rPr lang="pl-PL" dirty="0">
                <a:latin typeface="Cambria"/>
              </a:rPr>
              <a:t> term. The </a:t>
            </a:r>
            <a:r>
              <a:rPr lang="pl-PL" err="1">
                <a:latin typeface="Cambria"/>
              </a:rPr>
              <a:t>Senate</a:t>
            </a:r>
            <a:r>
              <a:rPr lang="pl-PL" dirty="0">
                <a:latin typeface="Cambria"/>
              </a:rPr>
              <a:t> (Senat) </a:t>
            </a:r>
            <a:r>
              <a:rPr lang="pl-PL" err="1">
                <a:latin typeface="Cambria"/>
              </a:rPr>
              <a:t>has</a:t>
            </a:r>
            <a:r>
              <a:rPr lang="pl-PL" dirty="0">
                <a:latin typeface="Cambria"/>
              </a:rPr>
              <a:t> 100 </a:t>
            </a:r>
            <a:r>
              <a:rPr lang="pl-PL" err="1">
                <a:latin typeface="Cambria"/>
              </a:rPr>
              <a:t>members</a:t>
            </a:r>
            <a:r>
              <a:rPr lang="pl-PL" dirty="0">
                <a:latin typeface="Cambria"/>
              </a:rPr>
              <a:t> </a:t>
            </a:r>
            <a:r>
              <a:rPr lang="pl-PL" err="1">
                <a:latin typeface="Cambria"/>
              </a:rPr>
              <a:t>elected</a:t>
            </a:r>
            <a:r>
              <a:rPr lang="pl-PL" dirty="0">
                <a:latin typeface="Cambria"/>
              </a:rPr>
              <a:t> for a </a:t>
            </a:r>
            <a:r>
              <a:rPr lang="pl-PL" err="1">
                <a:latin typeface="Cambria"/>
              </a:rPr>
              <a:t>four-year</a:t>
            </a:r>
            <a:r>
              <a:rPr lang="pl-PL" dirty="0">
                <a:latin typeface="Cambria"/>
              </a:rPr>
              <a:t> term.</a:t>
            </a:r>
          </a:p>
        </p:txBody>
      </p:sp>
    </p:spTree>
    <p:extLst>
      <p:ext uri="{BB962C8B-B14F-4D97-AF65-F5344CB8AC3E}">
        <p14:creationId xmlns:p14="http://schemas.microsoft.com/office/powerpoint/2010/main" val="351503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20F03A-C12C-40B8-A1E2-7AC5357C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98" y="104775"/>
            <a:ext cx="10515600" cy="1325563"/>
          </a:xfrm>
        </p:spPr>
        <p:txBody>
          <a:bodyPr/>
          <a:lstStyle/>
          <a:p>
            <a:r>
              <a:rPr lang="pl-PL" sz="6000" dirty="0" err="1">
                <a:solidFill>
                  <a:srgbClr val="FFFFFF"/>
                </a:solidFill>
                <a:latin typeface="Cambria"/>
              </a:rPr>
              <a:t>Warsaw</a:t>
            </a:r>
            <a:r>
              <a:rPr lang="pl-PL" sz="6000" dirty="0">
                <a:solidFill>
                  <a:srgbClr val="FFFFFF"/>
                </a:solidFill>
                <a:latin typeface="Cambria"/>
              </a:rPr>
              <a:t> – Paris of the East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FA9612-DB68-4B0E-A508-20F0947DB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943" y="1933575"/>
            <a:ext cx="10515600" cy="4351338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26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68A83B-6836-4A46-9864-644ABDB5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Flag_of_Warsaw.svg.png">
            <a:extLst>
              <a:ext uri="{FF2B5EF4-FFF2-40B4-BE49-F238E27FC236}">
                <a16:creationId xmlns:a16="http://schemas.microsoft.com/office/drawing/2014/main" id="{BA095D57-8C70-4D59-98E7-138CF7C04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9914" y="365125"/>
            <a:ext cx="3411009" cy="2131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FA61086-4371-42D1-8099-409C6FFB34B1}"/>
              </a:ext>
            </a:extLst>
          </p:cNvPr>
          <p:cNvSpPr txBox="1"/>
          <p:nvPr/>
        </p:nvSpPr>
        <p:spPr>
          <a:xfrm>
            <a:off x="8589235" y="261937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latin typeface="Cambria"/>
              </a:rPr>
              <a:t>The Flag of </a:t>
            </a:r>
            <a:r>
              <a:rPr lang="pl-PL" dirty="0" err="1">
                <a:latin typeface="Cambria"/>
              </a:rPr>
              <a:t>Warsaw</a:t>
            </a:r>
          </a:p>
        </p:txBody>
      </p:sp>
      <p:pic>
        <p:nvPicPr>
          <p:cNvPr id="7" name="Obraz 7" descr="744px-POL_Warszawa_COA.svg.png">
            <a:extLst>
              <a:ext uri="{FF2B5EF4-FFF2-40B4-BE49-F238E27FC236}">
                <a16:creationId xmlns:a16="http://schemas.microsoft.com/office/drawing/2014/main" id="{E7215786-6B43-46C9-B513-E4F636BE3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839" y="76200"/>
            <a:ext cx="1501113" cy="251733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E063759-A03A-483A-B7C5-B5DF4746EDD0}"/>
              </a:ext>
            </a:extLst>
          </p:cNvPr>
          <p:cNvSpPr txBox="1"/>
          <p:nvPr/>
        </p:nvSpPr>
        <p:spPr>
          <a:xfrm>
            <a:off x="5592256" y="261937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latin typeface="Cambria"/>
              </a:rPr>
              <a:t>The symbol of </a:t>
            </a:r>
            <a:r>
              <a:rPr lang="pl-PL" dirty="0" err="1">
                <a:latin typeface="Cambria"/>
              </a:rPr>
              <a:t>Warsaw</a:t>
            </a:r>
            <a:endParaRPr lang="pl-PL">
              <a:latin typeface="Cambria"/>
            </a:endParaRPr>
          </a:p>
        </p:txBody>
      </p:sp>
      <p:pic>
        <p:nvPicPr>
          <p:cNvPr id="10" name="Obraz 10" descr="Bellotto_New_Town_Market_Square.jpg">
            <a:extLst>
              <a:ext uri="{FF2B5EF4-FFF2-40B4-BE49-F238E27FC236}">
                <a16:creationId xmlns:a16="http://schemas.microsoft.com/office/drawing/2014/main" id="{94BBF2B3-9734-46B7-88A4-A0DECEDE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36" y="171450"/>
            <a:ext cx="5205077" cy="411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CF7B2A2-0DA3-478C-A913-F0B1DB33DF5D}"/>
              </a:ext>
            </a:extLst>
          </p:cNvPr>
          <p:cNvSpPr txBox="1"/>
          <p:nvPr/>
        </p:nvSpPr>
        <p:spPr>
          <a:xfrm>
            <a:off x="962211" y="4514850"/>
            <a:ext cx="403436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 err="1">
                <a:latin typeface="Cambria"/>
              </a:rPr>
              <a:t>Warsaw</a:t>
            </a:r>
            <a:r>
              <a:rPr lang="pl-PL" sz="2000" dirty="0">
                <a:latin typeface="Cambria"/>
              </a:rPr>
              <a:t> New Town in 1778. </a:t>
            </a:r>
            <a:r>
              <a:rPr lang="pl-PL" sz="2000" dirty="0" err="1">
                <a:latin typeface="Cambria"/>
              </a:rPr>
              <a:t>Painted</a:t>
            </a:r>
            <a:r>
              <a:rPr lang="pl-PL" sz="2000" dirty="0">
                <a:latin typeface="Cambria"/>
              </a:rPr>
              <a:t> by Bernardo Bellotto</a:t>
            </a:r>
          </a:p>
        </p:txBody>
      </p:sp>
      <p:pic>
        <p:nvPicPr>
          <p:cNvPr id="13" name="Obraz 13" descr="file.wp_hanna_gronkiewicz_waltz_a_hulimka3_600.jpeg">
            <a:extLst>
              <a:ext uri="{FF2B5EF4-FFF2-40B4-BE49-F238E27FC236}">
                <a16:creationId xmlns:a16="http://schemas.microsoft.com/office/drawing/2014/main" id="{9C208835-C557-497E-BFA4-B63C4D0DB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154" y="3148965"/>
            <a:ext cx="4013199" cy="267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76E889A-B183-46C7-A969-D1D924E77876}"/>
              </a:ext>
            </a:extLst>
          </p:cNvPr>
          <p:cNvSpPr txBox="1"/>
          <p:nvPr/>
        </p:nvSpPr>
        <p:spPr>
          <a:xfrm>
            <a:off x="6821218" y="5991225"/>
            <a:ext cx="3441699" cy="6461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Hanna Gronkiewicz-Waltz, The </a:t>
            </a:r>
            <a:r>
              <a:rPr lang="pl-PL" dirty="0" err="1"/>
              <a:t>President</a:t>
            </a:r>
            <a:r>
              <a:rPr lang="pl-PL" dirty="0"/>
              <a:t> of </a:t>
            </a:r>
            <a:r>
              <a:rPr lang="pl-PL" dirty="0" err="1"/>
              <a:t>Warsaw</a:t>
            </a:r>
          </a:p>
        </p:txBody>
      </p:sp>
      <p:pic>
        <p:nvPicPr>
          <p:cNvPr id="16" name="Obraz 16" descr="Warsaw_panorama.png">
            <a:extLst>
              <a:ext uri="{FF2B5EF4-FFF2-40B4-BE49-F238E27FC236}">
                <a16:creationId xmlns:a16="http://schemas.microsoft.com/office/drawing/2014/main" id="{F361159A-83DE-4CBB-BCAB-A0FF9E14B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55" y="5284632"/>
            <a:ext cx="4609617" cy="140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96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70AAD6-7BC5-48DE-8135-793D1196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35" y="190500"/>
            <a:ext cx="10515600" cy="1325563"/>
          </a:xfrm>
        </p:spPr>
        <p:txBody>
          <a:bodyPr/>
          <a:lstStyle/>
          <a:p>
            <a:r>
              <a:rPr lang="pl-PL" dirty="0" err="1">
                <a:latin typeface="Cambria"/>
              </a:rPr>
              <a:t>Castle</a:t>
            </a:r>
            <a:r>
              <a:rPr lang="pl-PL" dirty="0">
                <a:latin typeface="Cambria"/>
              </a:rPr>
              <a:t> </a:t>
            </a:r>
            <a:r>
              <a:rPr lang="pl-PL" dirty="0" err="1">
                <a:latin typeface="Cambria"/>
              </a:rPr>
              <a:t>Square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9918C0-A2C2-47F3-AA62-E222D2184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61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261C33-4165-492D-8DAF-FD0F49E4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1280px-Warszawa,_ul._Nowy_Świat_72-74_20170517_002.jpg">
            <a:extLst>
              <a:ext uri="{FF2B5EF4-FFF2-40B4-BE49-F238E27FC236}">
                <a16:creationId xmlns:a16="http://schemas.microsoft.com/office/drawing/2014/main" id="{BF55CE7D-D97E-4BD8-AFB6-6F5B426D9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-66675"/>
            <a:ext cx="12663487" cy="846671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70EB0E1-7385-44C3-AC8B-121818EFA3DD}"/>
              </a:ext>
            </a:extLst>
          </p:cNvPr>
          <p:cNvSpPr txBox="1"/>
          <p:nvPr/>
        </p:nvSpPr>
        <p:spPr>
          <a:xfrm>
            <a:off x="7471275" y="76200"/>
            <a:ext cx="4724400" cy="13239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dirty="0">
                <a:latin typeface="Cambria"/>
              </a:rPr>
              <a:t>Copernicus Monument</a:t>
            </a:r>
          </a:p>
        </p:txBody>
      </p:sp>
    </p:spTree>
    <p:extLst>
      <p:ext uri="{BB962C8B-B14F-4D97-AF65-F5344CB8AC3E}">
        <p14:creationId xmlns:p14="http://schemas.microsoft.com/office/powerpoint/2010/main" val="199767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Motyw pakietu Office</vt:lpstr>
      <vt:lpstr>Hanging around...</vt:lpstr>
      <vt:lpstr>POLAND</vt:lpstr>
      <vt:lpstr>Here are some basic facts:</vt:lpstr>
      <vt:lpstr>Polish national anthem</vt:lpstr>
      <vt:lpstr>Politics of Poland</vt:lpstr>
      <vt:lpstr>Warsaw – Paris of the East</vt:lpstr>
      <vt:lpstr>PowerPoint Presentation</vt:lpstr>
      <vt:lpstr>Castle Square</vt:lpstr>
      <vt:lpstr>PowerPoint Presentation</vt:lpstr>
      <vt:lpstr>Royal Baths Park</vt:lpstr>
      <vt:lpstr>Palace of Culture and Science</vt:lpstr>
      <vt:lpstr>Now let's move on to Sieradz...</vt:lpstr>
      <vt:lpstr>PowerPoint Presentation</vt:lpstr>
      <vt:lpstr>PowerPoint Presentation</vt:lpstr>
      <vt:lpstr>The Square in Sieradz</vt:lpstr>
      <vt:lpstr>PowerPoint Presentation</vt:lpstr>
      <vt:lpstr>Saint Stanisław Church </vt:lpstr>
      <vt:lpstr>Kolegiata Wszystkich Świętych w Sieradzu (All Saints Collegiate Church in Sieradz)</vt:lpstr>
      <vt:lpstr>It was built in 1370 in a Gothic style. During The Medieval Period, it was the most important place in Sieradz.</vt:lpstr>
      <vt:lpstr>The Castle Hill</vt:lpstr>
      <vt:lpstr>It comes from The Medieval Period. There used to be a castle which had been destroyed.</vt:lpstr>
      <vt:lpstr>Some pages about Sieradz</vt:lpstr>
      <vt:lpstr>Kazimierz Jagiellończyk High School in Sieradz</vt:lpstr>
      <vt:lpstr>PowerPoint Presentation</vt:lpstr>
      <vt:lpstr>Kazimierz Jagiellonczyk High School is one of the oldest schools in Poland. The first piece of information about it came out in the XIII century.</vt:lpstr>
      <vt:lpstr>1937</vt:lpstr>
      <vt:lpstr>1942</vt:lpstr>
      <vt:lpstr>1965</vt:lpstr>
      <vt:lpstr>2016</vt:lpstr>
      <vt:lpstr>The School Authorities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Hanging around...</dc:title>
  <dc:creator/>
  <cp:lastModifiedBy/>
  <cp:revision>4</cp:revision>
  <dcterms:created xsi:type="dcterms:W3CDTF">2012-08-15T16:54:36Z</dcterms:created>
  <dcterms:modified xsi:type="dcterms:W3CDTF">2017-12-02T14:26:21Z</dcterms:modified>
</cp:coreProperties>
</file>