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3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/>
          </p:cNvPicPr>
          <p:nvPr/>
        </p:nvPicPr>
        <p:blipFill>
          <a:blip r:embed="rId2">
            <a:extLst/>
          </a:blip>
          <a:srcRect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8678" r="51892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/>
          </p:cNvPicPr>
          <p:nvPr/>
        </p:nvPicPr>
        <p:blipFill>
          <a:blip r:embed="rId2">
            <a:extLst/>
          </a:blip>
          <a:srcRect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8678" r="51892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t="18751" r="51796" b="21247"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6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9"/>
              </a:buBlip>
            </a:lvl1pPr>
            <a:lvl2pPr>
              <a:buBlip>
                <a:blip r:embed="rId19"/>
              </a:buBlip>
            </a:lvl2pPr>
            <a:lvl3pPr>
              <a:buBlip>
                <a:blip r:embed="rId19"/>
              </a:buBlip>
            </a:lvl3pPr>
            <a:lvl4pPr>
              <a:buBlip>
                <a:blip r:embed="rId19"/>
              </a:buBlip>
            </a:lvl4pPr>
            <a:lvl5pPr>
              <a:buBlip>
                <a:blip r:embed="rId19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Education in…"/>
          <p:cNvSpPr txBox="1">
            <a:spLocks noGrp="1"/>
          </p:cNvSpPr>
          <p:nvPr>
            <p:ph type="title" idx="4294967295"/>
          </p:nvPr>
        </p:nvSpPr>
        <p:spPr>
          <a:xfrm>
            <a:off x="1536149" y="1142504"/>
            <a:ext cx="10464801" cy="2286001"/>
          </a:xfrm>
          <a:prstGeom prst="rect">
            <a:avLst/>
          </a:prstGeom>
          <a:blipFill>
            <a:blip r:embed="rId2"/>
          </a:blipFill>
        </p:spPr>
        <p:txBody>
          <a:bodyPr/>
          <a:lstStyle/>
          <a:p>
            <a:pPr>
              <a:defRPr sz="5300">
                <a:solidFill>
                  <a:srgbClr val="000000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Education in </a:t>
            </a:r>
          </a:p>
          <a:p>
            <a:pPr>
              <a:defRPr sz="5300">
                <a:solidFill>
                  <a:srgbClr val="000000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Northern Ireland</a:t>
            </a:r>
          </a:p>
        </p:txBody>
      </p:sp>
      <p:pic>
        <p:nvPicPr>
          <p:cNvPr id="205" name="42354D0D-F1B4-43D6-A57E-E0B81A432D20-L0-001.jpeg" descr="42354D0D-F1B4-43D6-A57E-E0B81A432D2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7581" y="3910573"/>
            <a:ext cx="5121937" cy="5047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A6219E4A-FB65-4C04-BB6C-0599D7B71630-L0-001.jpeg" descr="A6219E4A-FB65-4C04-BB6C-0599D7B7163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502" y="394608"/>
            <a:ext cx="11254696" cy="8964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C95A3F34-5C76-4021-A123-20C9194EF370-L0-001.jpeg" descr="C95A3F34-5C76-4021-A123-20C9194EF37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605" y="330153"/>
            <a:ext cx="12291890" cy="8788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3CC16EE5-2E84-4324-9012-7F698ED5DC54-L0-001.jpeg" descr="3CC16EE5-2E84-4324-9012-7F698ED5DC54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197" r="21197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</p:spPr>
      </p:pic>
      <p:sp>
        <p:nvSpPr>
          <p:cNvPr id="212" name="Nursery / Pre-School  Edu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Nursery / Pre-School  Education</a:t>
            </a:r>
          </a:p>
        </p:txBody>
      </p:sp>
      <p:sp>
        <p:nvSpPr>
          <p:cNvPr id="213" name="Age 3-4…"/>
          <p:cNvSpPr txBox="1">
            <a:spLocks noGrp="1"/>
          </p:cNvSpPr>
          <p:nvPr>
            <p:ph type="body" sz="half" idx="1"/>
          </p:nvPr>
        </p:nvSpPr>
        <p:spPr>
          <a:xfrm>
            <a:off x="1163752" y="1928690"/>
            <a:ext cx="4953001" cy="7496420"/>
          </a:xfrm>
          <a:prstGeom prst="rect">
            <a:avLst/>
          </a:prstGeom>
        </p:spPr>
        <p:txBody>
          <a:bodyPr/>
          <a:lstStyle/>
          <a:p>
            <a:pPr marL="420914" indent="-420914">
              <a:buBlip>
                <a:blip r:embed="rId3"/>
              </a:buBlip>
              <a:defRPr sz="3200" b="1">
                <a:solidFill>
                  <a:srgbClr val="000000"/>
                </a:solidFill>
              </a:defRPr>
            </a:pPr>
            <a:r>
              <a:t>Age 3-4</a:t>
            </a:r>
          </a:p>
          <a:p>
            <a:pPr marL="420914" indent="-420914">
              <a:buBlip>
                <a:blip r:embed="rId3"/>
              </a:buBlip>
              <a:defRPr sz="3200" b="1">
                <a:solidFill>
                  <a:srgbClr val="000000"/>
                </a:solidFill>
              </a:defRPr>
            </a:pPr>
            <a:r>
              <a:t>Not Compulsary</a:t>
            </a:r>
          </a:p>
          <a:p>
            <a:pPr marL="420914" indent="-420914">
              <a:buBlip>
                <a:blip r:embed="rId3"/>
              </a:buBlip>
              <a:defRPr sz="3200" b="1">
                <a:solidFill>
                  <a:srgbClr val="000000"/>
                </a:solidFill>
              </a:defRPr>
            </a:pPr>
            <a:r>
              <a:t>Competition for places.</a:t>
            </a:r>
          </a:p>
          <a:p>
            <a:pPr marL="420914" indent="-420914">
              <a:buBlip>
                <a:blip r:embed="rId3"/>
              </a:buBlip>
              <a:defRPr sz="3200" b="1">
                <a:solidFill>
                  <a:srgbClr val="000000"/>
                </a:solidFill>
              </a:defRPr>
            </a:pPr>
            <a:r>
              <a:t>Foundation Stage Curriculum</a:t>
            </a:r>
          </a:p>
          <a:p>
            <a:pPr marL="420914" indent="-420914">
              <a:buBlip>
                <a:blip r:embed="rId3"/>
              </a:buBlip>
              <a:defRPr sz="3200" b="1">
                <a:solidFill>
                  <a:srgbClr val="000000"/>
                </a:solidFill>
              </a:defRPr>
            </a:pPr>
            <a:r>
              <a:t>Activity Based Enriched Curriculum.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C8A5FB7F-E81D-4351-8890-62BAF54891BD-L0-001.jpeg" descr="C8A5FB7F-E81D-4351-8890-62BAF54891BD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4982" r="24982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</p:spPr>
      </p:pic>
      <p:sp>
        <p:nvSpPr>
          <p:cNvPr id="216" name="Primary Edu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Primary Education</a:t>
            </a:r>
          </a:p>
        </p:txBody>
      </p:sp>
      <p:sp>
        <p:nvSpPr>
          <p:cNvPr id="217" name="Age 4-11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6341802" cy="5842000"/>
          </a:xfrm>
          <a:prstGeom prst="rect">
            <a:avLst/>
          </a:prstGeom>
        </p:spPr>
        <p:txBody>
          <a:bodyPr/>
          <a:lstStyle/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Age 4-11</a:t>
            </a:r>
          </a:p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Compulsary</a:t>
            </a:r>
          </a:p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Criteria for admissions</a:t>
            </a:r>
          </a:p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Curriculum</a:t>
            </a:r>
          </a:p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Assessment</a:t>
            </a:r>
          </a:p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Budget</a:t>
            </a:r>
          </a:p>
          <a:p>
            <a:pPr marL="394607" indent="-394607">
              <a:buBlip>
                <a:blip r:embed="rId3"/>
              </a:buBlip>
              <a:defRPr sz="3000" b="1">
                <a:solidFill>
                  <a:srgbClr val="000000"/>
                </a:solidFill>
              </a:defRPr>
            </a:pPr>
            <a:r>
              <a:t>Transfer procedure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44F68CF7-2DA3-4ACC-8EC7-2BE7701CB2DE-L0-001.jpeg" descr="44F68CF7-2DA3-4ACC-8EC7-2BE7701CB2D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68" y="726002"/>
            <a:ext cx="12919864" cy="8368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econdary Edu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Secondary Education</a:t>
            </a:r>
          </a:p>
        </p:txBody>
      </p:sp>
      <p:sp>
        <p:nvSpPr>
          <p:cNvPr id="222" name="Secondary / Grammar school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>
                <a:solidFill>
                  <a:srgbClr val="000000"/>
                </a:solidFill>
              </a:defRPr>
            </a:pPr>
            <a:r>
              <a:t>Secondary / Grammar schools</a:t>
            </a:r>
          </a:p>
          <a:p>
            <a:pPr>
              <a:buBlip>
                <a:blip r:embed="rId2"/>
              </a:buBlip>
              <a:defRPr b="1">
                <a:solidFill>
                  <a:srgbClr val="000000"/>
                </a:solidFill>
              </a:defRPr>
            </a:pPr>
            <a:r>
              <a:t>Curriculum</a:t>
            </a:r>
          </a:p>
          <a:p>
            <a:pPr>
              <a:buBlip>
                <a:blip r:embed="rId2"/>
              </a:buBlip>
              <a:defRPr b="1">
                <a:solidFill>
                  <a:srgbClr val="000000"/>
                </a:solidFill>
              </a:defRPr>
            </a:pPr>
            <a:r>
              <a:t>Assessment - GCSE / AS/ A LEVEL</a:t>
            </a:r>
          </a:p>
          <a:p>
            <a:pPr>
              <a:buBlip>
                <a:blip r:embed="rId2"/>
              </a:buBlip>
              <a:defRPr b="1">
                <a:solidFill>
                  <a:srgbClr val="000000"/>
                </a:solidFill>
              </a:defRPr>
            </a:pPr>
            <a:r>
              <a:t>Budget</a:t>
            </a:r>
          </a:p>
        </p:txBody>
      </p:sp>
      <p:pic>
        <p:nvPicPr>
          <p:cNvPr id="223" name="DC12887E-A359-4BD7-8FCB-51FB2207CC20-L0-001.jpeg" descr="DC12887E-A359-4BD7-8FCB-51FB2207CC2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949130">
            <a:off x="6272002" y="3094744"/>
            <a:ext cx="6235850" cy="4593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0" r="1460" b="43"/>
          <a:stretch>
            <a:fillRect/>
          </a:stretch>
        </p:blipFill>
        <p:spPr>
          <a:xfrm rot="21360000">
            <a:off x="7449241" y="2550048"/>
            <a:ext cx="4737179" cy="6309147"/>
          </a:xfrm>
          <a:prstGeom prst="rect">
            <a:avLst/>
          </a:prstGeom>
        </p:spPr>
      </p:pic>
      <p:sp>
        <p:nvSpPr>
          <p:cNvPr id="226" name="Secondary Level Exami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Secondary Level Examinations</a:t>
            </a:r>
          </a:p>
        </p:txBody>
      </p:sp>
      <p:sp>
        <p:nvSpPr>
          <p:cNvPr id="227" name="General Certificate in Secondary Education (GCSE)Age 16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General Certificate in Secondary Education (GCSE)Age 16</a:t>
            </a:r>
          </a:p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AS Level Examinations</a:t>
            </a:r>
          </a:p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Advanced Level Examinations (A Level) Age 18</a:t>
            </a:r>
          </a:p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Vocational Courses and Examinations.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A681C0FD-EFC4-4E0F-AA0B-B486D1809450-L0-001.jpeg" descr="A681C0FD-EFC4-4E0F-AA0B-B486D1809450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474" r="12474"/>
          <a:stretch>
            <a:fillRect/>
          </a:stretch>
        </p:blipFill>
        <p:spPr>
          <a:xfrm rot="21360000">
            <a:off x="7434432" y="2801149"/>
            <a:ext cx="4354733" cy="5802323"/>
          </a:xfrm>
          <a:prstGeom prst="rect">
            <a:avLst/>
          </a:prstGeom>
        </p:spPr>
      </p:pic>
      <p:sp>
        <p:nvSpPr>
          <p:cNvPr id="230" name="Third Level Edu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Third Level Education</a:t>
            </a:r>
          </a:p>
        </p:txBody>
      </p:sp>
      <p:sp>
        <p:nvSpPr>
          <p:cNvPr id="231" name="Further Education Colleg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Further Education Colleges</a:t>
            </a:r>
          </a:p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Apprenticeships </a:t>
            </a:r>
          </a:p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University </a:t>
            </a:r>
          </a:p>
          <a:p>
            <a:pPr>
              <a:buBlip>
                <a:blip r:embed="rId3"/>
              </a:buBlip>
              <a:defRPr b="1">
                <a:solidFill>
                  <a:srgbClr val="000000"/>
                </a:solidFill>
              </a:defRPr>
            </a:pPr>
            <a:r>
              <a:t>College Fees are paid by students for most Third Level Courses.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Georgia</vt:lpstr>
      <vt:lpstr>Helvetica Neue</vt:lpstr>
      <vt:lpstr>Marker Felt</vt:lpstr>
      <vt:lpstr>Craft</vt:lpstr>
      <vt:lpstr>Education in  Northern Ireland</vt:lpstr>
      <vt:lpstr>PowerPoint Presentation</vt:lpstr>
      <vt:lpstr>PowerPoint Presentation</vt:lpstr>
      <vt:lpstr>Nursery / Pre-School  Education</vt:lpstr>
      <vt:lpstr>Primary Education</vt:lpstr>
      <vt:lpstr>PowerPoint Presentation</vt:lpstr>
      <vt:lpstr>Secondary Education</vt:lpstr>
      <vt:lpstr>Secondary Level Examinations</vt:lpstr>
      <vt:lpstr>Third Level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 Northern Ireland</dc:title>
  <dc:creator>T CARNEY</dc:creator>
  <cp:lastModifiedBy>T CARNEY</cp:lastModifiedBy>
  <cp:revision>1</cp:revision>
  <dcterms:modified xsi:type="dcterms:W3CDTF">2018-06-28T09:00:47Z</dcterms:modified>
</cp:coreProperties>
</file>