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89481" autoAdjust="0"/>
  </p:normalViewPr>
  <p:slideViewPr>
    <p:cSldViewPr snapToGrid="0">
      <p:cViewPr varScale="1">
        <p:scale>
          <a:sx n="90" d="100"/>
          <a:sy n="90" d="100"/>
        </p:scale>
        <p:origin x="10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A0B7C-40F5-402B-9445-92619D263280}" type="datetimeFigureOut">
              <a:rPr lang="el-GR" smtClean="0"/>
              <a:pPr/>
              <a:t>3/3/2020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03C61-4907-4E99-B6E7-927FCF62715C}" type="slidenum">
              <a:rPr lang="el-GR" smtClean="0"/>
              <a:pPr/>
              <a:t>‹#›</a:t>
            </a:fld>
            <a:endParaRPr lang="el-GR" dirty="0"/>
          </a:p>
        </p:txBody>
      </p:sp>
    </p:spTree>
    <p:extLst>
      <p:ext uri="{BB962C8B-B14F-4D97-AF65-F5344CB8AC3E}">
        <p14:creationId xmlns:p14="http://schemas.microsoft.com/office/powerpoint/2010/main" val="328995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1003C61-4907-4E99-B6E7-927FCF62715C}" type="slidenum">
              <a:rPr lang="el-GR" smtClean="0"/>
              <a:pPr/>
              <a:t>10</a:t>
            </a:fld>
            <a:endParaRPr lang="el-GR" dirty="0"/>
          </a:p>
        </p:txBody>
      </p:sp>
    </p:spTree>
    <p:extLst>
      <p:ext uri="{BB962C8B-B14F-4D97-AF65-F5344CB8AC3E}">
        <p14:creationId xmlns:p14="http://schemas.microsoft.com/office/powerpoint/2010/main" val="215956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83426C-49B9-41BD-9B27-E222B217960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EEAC45A-5308-4B27-A8D2-D3DCFE2174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403C13E-20B7-42F5-B4DA-9409B3D3824A}"/>
              </a:ext>
            </a:extLst>
          </p:cNvPr>
          <p:cNvSpPr>
            <a:spLocks noGrp="1"/>
          </p:cNvSpPr>
          <p:nvPr>
            <p:ph type="dt" sz="half" idx="10"/>
          </p:nvPr>
        </p:nvSpPr>
        <p:spPr/>
        <p:txBody>
          <a:bodyPr/>
          <a:lstStyle/>
          <a:p>
            <a:fld id="{DE288785-3A38-49C0-A88F-7D7B1DE34C5F}" type="datetimeFigureOut">
              <a:rPr lang="el-GR" smtClean="0"/>
              <a:pPr/>
              <a:t>3/3/2020</a:t>
            </a:fld>
            <a:endParaRPr lang="el-GR" dirty="0"/>
          </a:p>
        </p:txBody>
      </p:sp>
      <p:sp>
        <p:nvSpPr>
          <p:cNvPr id="5" name="Θέση υποσέλιδου 4">
            <a:extLst>
              <a:ext uri="{FF2B5EF4-FFF2-40B4-BE49-F238E27FC236}">
                <a16:creationId xmlns:a16="http://schemas.microsoft.com/office/drawing/2014/main" id="{B5622C86-6445-4E17-8FFD-049FE2754F7E}"/>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09E80FB1-7B13-4887-986B-FAF21C427B90}"/>
              </a:ext>
            </a:extLst>
          </p:cNvPr>
          <p:cNvSpPr>
            <a:spLocks noGrp="1"/>
          </p:cNvSpPr>
          <p:nvPr>
            <p:ph type="sldNum" sz="quarter" idx="12"/>
          </p:nvPr>
        </p:nvSpPr>
        <p:spPr/>
        <p:txBody>
          <a:body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94025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C92542-24EA-4FF7-89B6-9894EA9C28E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56ED2F5-7330-4A74-85E1-C6168FC382A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D1B3F67-A0AF-431A-8987-9320EA9433D1}"/>
              </a:ext>
            </a:extLst>
          </p:cNvPr>
          <p:cNvSpPr>
            <a:spLocks noGrp="1"/>
          </p:cNvSpPr>
          <p:nvPr>
            <p:ph type="dt" sz="half" idx="10"/>
          </p:nvPr>
        </p:nvSpPr>
        <p:spPr/>
        <p:txBody>
          <a:bodyPr/>
          <a:lstStyle/>
          <a:p>
            <a:fld id="{DE288785-3A38-49C0-A88F-7D7B1DE34C5F}" type="datetimeFigureOut">
              <a:rPr lang="el-GR" smtClean="0"/>
              <a:pPr/>
              <a:t>3/3/2020</a:t>
            </a:fld>
            <a:endParaRPr lang="el-GR" dirty="0"/>
          </a:p>
        </p:txBody>
      </p:sp>
      <p:sp>
        <p:nvSpPr>
          <p:cNvPr id="5" name="Θέση υποσέλιδου 4">
            <a:extLst>
              <a:ext uri="{FF2B5EF4-FFF2-40B4-BE49-F238E27FC236}">
                <a16:creationId xmlns:a16="http://schemas.microsoft.com/office/drawing/2014/main" id="{63A60E50-C7FB-43DF-9EBE-2DCEF6026330}"/>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5E60ECDD-8A41-4B34-AD2A-676A7439D057}"/>
              </a:ext>
            </a:extLst>
          </p:cNvPr>
          <p:cNvSpPr>
            <a:spLocks noGrp="1"/>
          </p:cNvSpPr>
          <p:nvPr>
            <p:ph type="sldNum" sz="quarter" idx="12"/>
          </p:nvPr>
        </p:nvSpPr>
        <p:spPr/>
        <p:txBody>
          <a:body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262251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07C69AD-A8FA-4C72-A0BC-C1C0F02B383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A85D9B7-1C85-4BB7-BD03-8BDEF25CF40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F3C649C-0A8D-47A5-8680-038D14A3982D}"/>
              </a:ext>
            </a:extLst>
          </p:cNvPr>
          <p:cNvSpPr>
            <a:spLocks noGrp="1"/>
          </p:cNvSpPr>
          <p:nvPr>
            <p:ph type="dt" sz="half" idx="10"/>
          </p:nvPr>
        </p:nvSpPr>
        <p:spPr/>
        <p:txBody>
          <a:bodyPr/>
          <a:lstStyle/>
          <a:p>
            <a:fld id="{DE288785-3A38-49C0-A88F-7D7B1DE34C5F}" type="datetimeFigureOut">
              <a:rPr lang="el-GR" smtClean="0"/>
              <a:pPr/>
              <a:t>3/3/2020</a:t>
            </a:fld>
            <a:endParaRPr lang="el-GR" dirty="0"/>
          </a:p>
        </p:txBody>
      </p:sp>
      <p:sp>
        <p:nvSpPr>
          <p:cNvPr id="5" name="Θέση υποσέλιδου 4">
            <a:extLst>
              <a:ext uri="{FF2B5EF4-FFF2-40B4-BE49-F238E27FC236}">
                <a16:creationId xmlns:a16="http://schemas.microsoft.com/office/drawing/2014/main" id="{982EFC6A-7C00-4360-A1A9-7BEA739B84B7}"/>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69666106-97A6-4120-9AA5-39CB876C6DF6}"/>
              </a:ext>
            </a:extLst>
          </p:cNvPr>
          <p:cNvSpPr>
            <a:spLocks noGrp="1"/>
          </p:cNvSpPr>
          <p:nvPr>
            <p:ph type="sldNum" sz="quarter" idx="12"/>
          </p:nvPr>
        </p:nvSpPr>
        <p:spPr/>
        <p:txBody>
          <a:body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149342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0688FB-F35E-4BFE-B36D-5B73AF37D7E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6D3665C-7C15-40BF-B7F7-7B573694E7E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A3C3527-E1B0-469B-8B37-600772C8F2E7}"/>
              </a:ext>
            </a:extLst>
          </p:cNvPr>
          <p:cNvSpPr>
            <a:spLocks noGrp="1"/>
          </p:cNvSpPr>
          <p:nvPr>
            <p:ph type="dt" sz="half" idx="10"/>
          </p:nvPr>
        </p:nvSpPr>
        <p:spPr/>
        <p:txBody>
          <a:bodyPr/>
          <a:lstStyle/>
          <a:p>
            <a:fld id="{DE288785-3A38-49C0-A88F-7D7B1DE34C5F}" type="datetimeFigureOut">
              <a:rPr lang="el-GR" smtClean="0"/>
              <a:pPr/>
              <a:t>3/3/2020</a:t>
            </a:fld>
            <a:endParaRPr lang="el-GR" dirty="0"/>
          </a:p>
        </p:txBody>
      </p:sp>
      <p:sp>
        <p:nvSpPr>
          <p:cNvPr id="5" name="Θέση υποσέλιδου 4">
            <a:extLst>
              <a:ext uri="{FF2B5EF4-FFF2-40B4-BE49-F238E27FC236}">
                <a16:creationId xmlns:a16="http://schemas.microsoft.com/office/drawing/2014/main" id="{1FFF7267-269E-44D4-B00E-8CAE5849C8FA}"/>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876933E6-45A4-4D5F-AC52-7D72D706C3AC}"/>
              </a:ext>
            </a:extLst>
          </p:cNvPr>
          <p:cNvSpPr>
            <a:spLocks noGrp="1"/>
          </p:cNvSpPr>
          <p:nvPr>
            <p:ph type="sldNum" sz="quarter" idx="12"/>
          </p:nvPr>
        </p:nvSpPr>
        <p:spPr/>
        <p:txBody>
          <a:body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31126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559D19-45C0-40C1-8970-0FFC7640E57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E6F922A-043C-43B8-9B75-EF86AA81E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33FCB30-228F-4498-B691-6C0C79D9DA1E}"/>
              </a:ext>
            </a:extLst>
          </p:cNvPr>
          <p:cNvSpPr>
            <a:spLocks noGrp="1"/>
          </p:cNvSpPr>
          <p:nvPr>
            <p:ph type="dt" sz="half" idx="10"/>
          </p:nvPr>
        </p:nvSpPr>
        <p:spPr/>
        <p:txBody>
          <a:bodyPr/>
          <a:lstStyle/>
          <a:p>
            <a:fld id="{DE288785-3A38-49C0-A88F-7D7B1DE34C5F}" type="datetimeFigureOut">
              <a:rPr lang="el-GR" smtClean="0"/>
              <a:pPr/>
              <a:t>3/3/2020</a:t>
            </a:fld>
            <a:endParaRPr lang="el-GR" dirty="0"/>
          </a:p>
        </p:txBody>
      </p:sp>
      <p:sp>
        <p:nvSpPr>
          <p:cNvPr id="5" name="Θέση υποσέλιδου 4">
            <a:extLst>
              <a:ext uri="{FF2B5EF4-FFF2-40B4-BE49-F238E27FC236}">
                <a16:creationId xmlns:a16="http://schemas.microsoft.com/office/drawing/2014/main" id="{CC4458DB-7749-47AD-992A-E8645CD5A01D}"/>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D767BB4E-0938-4AC2-99B3-F6E1E2E90C47}"/>
              </a:ext>
            </a:extLst>
          </p:cNvPr>
          <p:cNvSpPr>
            <a:spLocks noGrp="1"/>
          </p:cNvSpPr>
          <p:nvPr>
            <p:ph type="sldNum" sz="quarter" idx="12"/>
          </p:nvPr>
        </p:nvSpPr>
        <p:spPr/>
        <p:txBody>
          <a:body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244405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031FCF-5034-450E-8AC1-A72951C94CB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4C1ED2C-8F50-46EC-A486-8199C7FCB99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B9BCEBF-14A1-4286-97C3-09508D58CEF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BBBD9F4-2097-4E89-BF4B-0CCD8FD34B3B}"/>
              </a:ext>
            </a:extLst>
          </p:cNvPr>
          <p:cNvSpPr>
            <a:spLocks noGrp="1"/>
          </p:cNvSpPr>
          <p:nvPr>
            <p:ph type="dt" sz="half" idx="10"/>
          </p:nvPr>
        </p:nvSpPr>
        <p:spPr/>
        <p:txBody>
          <a:bodyPr/>
          <a:lstStyle/>
          <a:p>
            <a:fld id="{DE288785-3A38-49C0-A88F-7D7B1DE34C5F}" type="datetimeFigureOut">
              <a:rPr lang="el-GR" smtClean="0"/>
              <a:pPr/>
              <a:t>3/3/2020</a:t>
            </a:fld>
            <a:endParaRPr lang="el-GR" dirty="0"/>
          </a:p>
        </p:txBody>
      </p:sp>
      <p:sp>
        <p:nvSpPr>
          <p:cNvPr id="6" name="Θέση υποσέλιδου 5">
            <a:extLst>
              <a:ext uri="{FF2B5EF4-FFF2-40B4-BE49-F238E27FC236}">
                <a16:creationId xmlns:a16="http://schemas.microsoft.com/office/drawing/2014/main" id="{2BD06F52-7AAD-4283-9026-340D40EC5897}"/>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F237C56D-DE3A-46D9-AFC1-A3498803CF7C}"/>
              </a:ext>
            </a:extLst>
          </p:cNvPr>
          <p:cNvSpPr>
            <a:spLocks noGrp="1"/>
          </p:cNvSpPr>
          <p:nvPr>
            <p:ph type="sldNum" sz="quarter" idx="12"/>
          </p:nvPr>
        </p:nvSpPr>
        <p:spPr/>
        <p:txBody>
          <a:body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27179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BE43CC-3412-448C-AFBC-7FAB917282A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316E753-8EC9-4042-B68D-03897E23A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6316988-AC0C-4F94-8ED7-2B79E541659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9706202-071A-4780-8AA9-580608AF4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A12EB9E-703C-4E98-8C02-C582D95A8B8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9DA1EFD-FFCF-40AF-942B-13189ACF2CD4}"/>
              </a:ext>
            </a:extLst>
          </p:cNvPr>
          <p:cNvSpPr>
            <a:spLocks noGrp="1"/>
          </p:cNvSpPr>
          <p:nvPr>
            <p:ph type="dt" sz="half" idx="10"/>
          </p:nvPr>
        </p:nvSpPr>
        <p:spPr/>
        <p:txBody>
          <a:bodyPr/>
          <a:lstStyle/>
          <a:p>
            <a:fld id="{DE288785-3A38-49C0-A88F-7D7B1DE34C5F}" type="datetimeFigureOut">
              <a:rPr lang="el-GR" smtClean="0"/>
              <a:pPr/>
              <a:t>3/3/2020</a:t>
            </a:fld>
            <a:endParaRPr lang="el-GR" dirty="0"/>
          </a:p>
        </p:txBody>
      </p:sp>
      <p:sp>
        <p:nvSpPr>
          <p:cNvPr id="8" name="Θέση υποσέλιδου 7">
            <a:extLst>
              <a:ext uri="{FF2B5EF4-FFF2-40B4-BE49-F238E27FC236}">
                <a16:creationId xmlns:a16="http://schemas.microsoft.com/office/drawing/2014/main" id="{A0B5BF93-7968-46A7-B76E-64DB71C2AF8A}"/>
              </a:ext>
            </a:extLst>
          </p:cNvPr>
          <p:cNvSpPr>
            <a:spLocks noGrp="1"/>
          </p:cNvSpPr>
          <p:nvPr>
            <p:ph type="ftr" sz="quarter" idx="11"/>
          </p:nvPr>
        </p:nvSpPr>
        <p:spPr/>
        <p:txBody>
          <a:bodyPr/>
          <a:lstStyle/>
          <a:p>
            <a:endParaRPr lang="el-GR" dirty="0"/>
          </a:p>
        </p:txBody>
      </p:sp>
      <p:sp>
        <p:nvSpPr>
          <p:cNvPr id="9" name="Θέση αριθμού διαφάνειας 8">
            <a:extLst>
              <a:ext uri="{FF2B5EF4-FFF2-40B4-BE49-F238E27FC236}">
                <a16:creationId xmlns:a16="http://schemas.microsoft.com/office/drawing/2014/main" id="{7F492E68-C9B3-4447-888C-392CB318A913}"/>
              </a:ext>
            </a:extLst>
          </p:cNvPr>
          <p:cNvSpPr>
            <a:spLocks noGrp="1"/>
          </p:cNvSpPr>
          <p:nvPr>
            <p:ph type="sldNum" sz="quarter" idx="12"/>
          </p:nvPr>
        </p:nvSpPr>
        <p:spPr/>
        <p:txBody>
          <a:body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74638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502454-35CB-42DE-A033-D6A3EA1B5C0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1A15808-59A7-4FA1-9271-8E02974ACE16}"/>
              </a:ext>
            </a:extLst>
          </p:cNvPr>
          <p:cNvSpPr>
            <a:spLocks noGrp="1"/>
          </p:cNvSpPr>
          <p:nvPr>
            <p:ph type="dt" sz="half" idx="10"/>
          </p:nvPr>
        </p:nvSpPr>
        <p:spPr/>
        <p:txBody>
          <a:bodyPr/>
          <a:lstStyle/>
          <a:p>
            <a:fld id="{DE288785-3A38-49C0-A88F-7D7B1DE34C5F}" type="datetimeFigureOut">
              <a:rPr lang="el-GR" smtClean="0"/>
              <a:pPr/>
              <a:t>3/3/2020</a:t>
            </a:fld>
            <a:endParaRPr lang="el-GR" dirty="0"/>
          </a:p>
        </p:txBody>
      </p:sp>
      <p:sp>
        <p:nvSpPr>
          <p:cNvPr id="4" name="Θέση υποσέλιδου 3">
            <a:extLst>
              <a:ext uri="{FF2B5EF4-FFF2-40B4-BE49-F238E27FC236}">
                <a16:creationId xmlns:a16="http://schemas.microsoft.com/office/drawing/2014/main" id="{10663286-E8B2-464E-815A-51EC82AC8C3D}"/>
              </a:ext>
            </a:extLst>
          </p:cNvPr>
          <p:cNvSpPr>
            <a:spLocks noGrp="1"/>
          </p:cNvSpPr>
          <p:nvPr>
            <p:ph type="ftr" sz="quarter" idx="11"/>
          </p:nvPr>
        </p:nvSpPr>
        <p:spPr/>
        <p:txBody>
          <a:bodyPr/>
          <a:lstStyle/>
          <a:p>
            <a:endParaRPr lang="el-GR" dirty="0"/>
          </a:p>
        </p:txBody>
      </p:sp>
      <p:sp>
        <p:nvSpPr>
          <p:cNvPr id="5" name="Θέση αριθμού διαφάνειας 4">
            <a:extLst>
              <a:ext uri="{FF2B5EF4-FFF2-40B4-BE49-F238E27FC236}">
                <a16:creationId xmlns:a16="http://schemas.microsoft.com/office/drawing/2014/main" id="{EB5D7511-882E-49A5-845A-CFFB2C7AAD86}"/>
              </a:ext>
            </a:extLst>
          </p:cNvPr>
          <p:cNvSpPr>
            <a:spLocks noGrp="1"/>
          </p:cNvSpPr>
          <p:nvPr>
            <p:ph type="sldNum" sz="quarter" idx="12"/>
          </p:nvPr>
        </p:nvSpPr>
        <p:spPr/>
        <p:txBody>
          <a:body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425899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7C7D944-9249-4359-BBAD-3FE6A2764CB0}"/>
              </a:ext>
            </a:extLst>
          </p:cNvPr>
          <p:cNvSpPr>
            <a:spLocks noGrp="1"/>
          </p:cNvSpPr>
          <p:nvPr>
            <p:ph type="dt" sz="half" idx="10"/>
          </p:nvPr>
        </p:nvSpPr>
        <p:spPr/>
        <p:txBody>
          <a:bodyPr/>
          <a:lstStyle/>
          <a:p>
            <a:fld id="{DE288785-3A38-49C0-A88F-7D7B1DE34C5F}" type="datetimeFigureOut">
              <a:rPr lang="el-GR" smtClean="0"/>
              <a:pPr/>
              <a:t>3/3/2020</a:t>
            </a:fld>
            <a:endParaRPr lang="el-GR" dirty="0"/>
          </a:p>
        </p:txBody>
      </p:sp>
      <p:sp>
        <p:nvSpPr>
          <p:cNvPr id="3" name="Θέση υποσέλιδου 2">
            <a:extLst>
              <a:ext uri="{FF2B5EF4-FFF2-40B4-BE49-F238E27FC236}">
                <a16:creationId xmlns:a16="http://schemas.microsoft.com/office/drawing/2014/main" id="{A211AD43-003B-4262-8387-F467BA77D0E8}"/>
              </a:ext>
            </a:extLst>
          </p:cNvPr>
          <p:cNvSpPr>
            <a:spLocks noGrp="1"/>
          </p:cNvSpPr>
          <p:nvPr>
            <p:ph type="ftr" sz="quarter" idx="1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1E4B7335-C891-4322-9369-81ACC2EAA568}"/>
              </a:ext>
            </a:extLst>
          </p:cNvPr>
          <p:cNvSpPr>
            <a:spLocks noGrp="1"/>
          </p:cNvSpPr>
          <p:nvPr>
            <p:ph type="sldNum" sz="quarter" idx="12"/>
          </p:nvPr>
        </p:nvSpPr>
        <p:spPr/>
        <p:txBody>
          <a:body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378948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7F96F3-5156-4843-B50B-5D905185AFE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0C43A31-ED6B-4F39-AC8C-924737962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1E2FE91-2DF9-470D-B6CA-DE4A2A4A0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EB5C410-4468-4423-86FD-ECEAF434ABF5}"/>
              </a:ext>
            </a:extLst>
          </p:cNvPr>
          <p:cNvSpPr>
            <a:spLocks noGrp="1"/>
          </p:cNvSpPr>
          <p:nvPr>
            <p:ph type="dt" sz="half" idx="10"/>
          </p:nvPr>
        </p:nvSpPr>
        <p:spPr/>
        <p:txBody>
          <a:bodyPr/>
          <a:lstStyle/>
          <a:p>
            <a:fld id="{DE288785-3A38-49C0-A88F-7D7B1DE34C5F}" type="datetimeFigureOut">
              <a:rPr lang="el-GR" smtClean="0"/>
              <a:pPr/>
              <a:t>3/3/2020</a:t>
            </a:fld>
            <a:endParaRPr lang="el-GR" dirty="0"/>
          </a:p>
        </p:txBody>
      </p:sp>
      <p:sp>
        <p:nvSpPr>
          <p:cNvPr id="6" name="Θέση υποσέλιδου 5">
            <a:extLst>
              <a:ext uri="{FF2B5EF4-FFF2-40B4-BE49-F238E27FC236}">
                <a16:creationId xmlns:a16="http://schemas.microsoft.com/office/drawing/2014/main" id="{7AB17917-2FCE-4D2B-BE8D-CE3F47849B92}"/>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F6184807-D598-4885-88F2-DD6F10D3662D}"/>
              </a:ext>
            </a:extLst>
          </p:cNvPr>
          <p:cNvSpPr>
            <a:spLocks noGrp="1"/>
          </p:cNvSpPr>
          <p:nvPr>
            <p:ph type="sldNum" sz="quarter" idx="12"/>
          </p:nvPr>
        </p:nvSpPr>
        <p:spPr/>
        <p:txBody>
          <a:body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353009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6C59A5-664C-4B29-8766-A149F7B91C1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C513F76-0337-4F77-AEBF-E72AE95B2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a16="http://schemas.microsoft.com/office/drawing/2014/main" id="{4566EF7E-CD97-49A6-AC92-2915A0120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5A838D8-7169-4257-A6EA-24BD6E4D993E}"/>
              </a:ext>
            </a:extLst>
          </p:cNvPr>
          <p:cNvSpPr>
            <a:spLocks noGrp="1"/>
          </p:cNvSpPr>
          <p:nvPr>
            <p:ph type="dt" sz="half" idx="10"/>
          </p:nvPr>
        </p:nvSpPr>
        <p:spPr/>
        <p:txBody>
          <a:bodyPr/>
          <a:lstStyle/>
          <a:p>
            <a:fld id="{DE288785-3A38-49C0-A88F-7D7B1DE34C5F}" type="datetimeFigureOut">
              <a:rPr lang="el-GR" smtClean="0"/>
              <a:pPr/>
              <a:t>3/3/2020</a:t>
            </a:fld>
            <a:endParaRPr lang="el-GR" dirty="0"/>
          </a:p>
        </p:txBody>
      </p:sp>
      <p:sp>
        <p:nvSpPr>
          <p:cNvPr id="6" name="Θέση υποσέλιδου 5">
            <a:extLst>
              <a:ext uri="{FF2B5EF4-FFF2-40B4-BE49-F238E27FC236}">
                <a16:creationId xmlns:a16="http://schemas.microsoft.com/office/drawing/2014/main" id="{42BD282E-DFE9-485D-AEDD-7967F1E6CAB0}"/>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8967E276-632D-47E3-A38A-BF54B148F75B}"/>
              </a:ext>
            </a:extLst>
          </p:cNvPr>
          <p:cNvSpPr>
            <a:spLocks noGrp="1"/>
          </p:cNvSpPr>
          <p:nvPr>
            <p:ph type="sldNum" sz="quarter" idx="12"/>
          </p:nvPr>
        </p:nvSpPr>
        <p:spPr/>
        <p:txBody>
          <a:body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185647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67C5FC8-05B0-4E6A-8E75-3BA63D4025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A1DA8BB-49DE-48D5-9923-841BD1995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D6DD427-4BEE-453B-9906-90FBBBE806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8785-3A38-49C0-A88F-7D7B1DE34C5F}" type="datetimeFigureOut">
              <a:rPr lang="el-GR" smtClean="0"/>
              <a:pPr/>
              <a:t>3/3/2020</a:t>
            </a:fld>
            <a:endParaRPr lang="el-GR" dirty="0"/>
          </a:p>
        </p:txBody>
      </p:sp>
      <p:sp>
        <p:nvSpPr>
          <p:cNvPr id="5" name="Θέση υποσέλιδου 4">
            <a:extLst>
              <a:ext uri="{FF2B5EF4-FFF2-40B4-BE49-F238E27FC236}">
                <a16:creationId xmlns:a16="http://schemas.microsoft.com/office/drawing/2014/main" id="{D37C8D2A-DE4D-4148-AF5A-BE8CCECAF8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a:extLst>
              <a:ext uri="{FF2B5EF4-FFF2-40B4-BE49-F238E27FC236}">
                <a16:creationId xmlns:a16="http://schemas.microsoft.com/office/drawing/2014/main" id="{741EE2E8-B92E-4C99-8338-040522B39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FA4B5-2D92-4C26-A0E8-EB3C8731CE9B}" type="slidenum">
              <a:rPr lang="el-GR" smtClean="0"/>
              <a:pPr/>
              <a:t>‹#›</a:t>
            </a:fld>
            <a:endParaRPr lang="el-GR" dirty="0"/>
          </a:p>
        </p:txBody>
      </p:sp>
    </p:spTree>
    <p:extLst>
      <p:ext uri="{BB962C8B-B14F-4D97-AF65-F5344CB8AC3E}">
        <p14:creationId xmlns:p14="http://schemas.microsoft.com/office/powerpoint/2010/main" val="1718342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606E26-8BEE-4E06-BB68-3540DBF324A4}"/>
              </a:ext>
            </a:extLst>
          </p:cNvPr>
          <p:cNvSpPr>
            <a:spLocks noGrp="1"/>
          </p:cNvSpPr>
          <p:nvPr>
            <p:ph type="ctrTitle"/>
          </p:nvPr>
        </p:nvSpPr>
        <p:spPr>
          <a:xfrm>
            <a:off x="776176" y="587829"/>
            <a:ext cx="10887739" cy="2325188"/>
          </a:xfrm>
        </p:spPr>
        <p:txBody>
          <a:bodyPr>
            <a:noAutofit/>
          </a:bodyPr>
          <a:lstStyle/>
          <a:p>
            <a:r>
              <a:rPr lang="en-US" dirty="0">
                <a:solidFill>
                  <a:schemeClr val="accent1">
                    <a:lumMod val="75000"/>
                  </a:schemeClr>
                </a:solidFill>
                <a:latin typeface="Comic Sans MS" panose="030F0702030302020204" pitchFamily="66" charset="0"/>
                <a:ea typeface="+mn-ea"/>
                <a:cs typeface="+mn-cs"/>
              </a:rPr>
              <a:t>Recycling and </a:t>
            </a:r>
            <a:r>
              <a:rPr lang="en-US" dirty="0">
                <a:solidFill>
                  <a:srgbClr val="33CC33"/>
                </a:solidFill>
                <a:latin typeface="Comic Sans MS" panose="030F0702030302020204" pitchFamily="66" charset="0"/>
                <a:ea typeface="+mn-ea"/>
                <a:cs typeface="+mn-cs"/>
              </a:rPr>
              <a:t>Renewable energy sources</a:t>
            </a:r>
            <a:r>
              <a:rPr lang="en-US" dirty="0">
                <a:solidFill>
                  <a:schemeClr val="accent1">
                    <a:lumMod val="75000"/>
                  </a:schemeClr>
                </a:solidFill>
                <a:latin typeface="Comic Sans MS" panose="030F0702030302020204" pitchFamily="66" charset="0"/>
                <a:ea typeface="+mn-ea"/>
                <a:cs typeface="+mn-cs"/>
              </a:rPr>
              <a:t> in Greece</a:t>
            </a:r>
            <a:endParaRPr lang="el-GR" dirty="0">
              <a:solidFill>
                <a:schemeClr val="accent1">
                  <a:lumMod val="75000"/>
                </a:schemeClr>
              </a:solidFill>
              <a:latin typeface="Comic Sans MS" panose="030F0702030302020204" pitchFamily="66" charset="0"/>
              <a:ea typeface="+mn-ea"/>
              <a:cs typeface="+mn-cs"/>
            </a:endParaRPr>
          </a:p>
        </p:txBody>
      </p:sp>
      <p:pic>
        <p:nvPicPr>
          <p:cNvPr id="5" name="Εικόνα 4">
            <a:extLst>
              <a:ext uri="{FF2B5EF4-FFF2-40B4-BE49-F238E27FC236}">
                <a16:creationId xmlns:a16="http://schemas.microsoft.com/office/drawing/2014/main" id="{1ADB131A-A554-4948-959C-2A5D499F4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816" y="3565726"/>
            <a:ext cx="3002279" cy="3002279"/>
          </a:xfrm>
          <a:prstGeom prst="rect">
            <a:avLst/>
          </a:prstGeom>
        </p:spPr>
      </p:pic>
      <p:pic>
        <p:nvPicPr>
          <p:cNvPr id="7" name="Εικόνα 6">
            <a:extLst>
              <a:ext uri="{FF2B5EF4-FFF2-40B4-BE49-F238E27FC236}">
                <a16:creationId xmlns:a16="http://schemas.microsoft.com/office/drawing/2014/main" id="{E963F465-760C-4835-916C-179BD2A63E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456" y="5212008"/>
            <a:ext cx="4934534" cy="1421548"/>
          </a:xfrm>
          <a:prstGeom prst="rect">
            <a:avLst/>
          </a:prstGeom>
        </p:spPr>
      </p:pic>
      <p:pic>
        <p:nvPicPr>
          <p:cNvPr id="9" name="Εικόνα 8">
            <a:extLst>
              <a:ext uri="{FF2B5EF4-FFF2-40B4-BE49-F238E27FC236}">
                <a16:creationId xmlns:a16="http://schemas.microsoft.com/office/drawing/2014/main" id="{907ED9B6-3333-43AB-B4A1-0EFE05994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3352" y="4716754"/>
            <a:ext cx="2038095" cy="1904762"/>
          </a:xfrm>
          <a:prstGeom prst="rect">
            <a:avLst/>
          </a:prstGeom>
        </p:spPr>
      </p:pic>
    </p:spTree>
    <p:extLst>
      <p:ext uri="{BB962C8B-B14F-4D97-AF65-F5344CB8AC3E}">
        <p14:creationId xmlns:p14="http://schemas.microsoft.com/office/powerpoint/2010/main" val="383155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833A8FFE-AFE9-4C52-B4CD-47CB0E0723D1}"/>
              </a:ext>
            </a:extLst>
          </p:cNvPr>
          <p:cNvSpPr>
            <a:spLocks noGrp="1"/>
          </p:cNvSpPr>
          <p:nvPr>
            <p:ph type="title"/>
          </p:nvPr>
        </p:nvSpPr>
        <p:spPr>
          <a:xfrm>
            <a:off x="476695" y="758529"/>
            <a:ext cx="10963940" cy="1325563"/>
          </a:xfrm>
        </p:spPr>
        <p:txBody>
          <a:bodyPr>
            <a:noAutofit/>
          </a:bodyPr>
          <a:lstStyle/>
          <a:p>
            <a:pPr algn="ctr">
              <a:lnSpc>
                <a:spcPct val="150000"/>
              </a:lnSpc>
            </a:pPr>
            <a:r>
              <a:rPr lang="en-US" sz="2400" dirty="0">
                <a:solidFill>
                  <a:schemeClr val="accent1">
                    <a:lumMod val="75000"/>
                  </a:schemeClr>
                </a:solidFill>
                <a:latin typeface="Comic Sans MS" panose="030F0702030302020204" pitchFamily="66" charset="0"/>
                <a:ea typeface="+mn-ea"/>
                <a:cs typeface="+mn-cs"/>
              </a:rPr>
              <a:t> Our country is rich in wind dynamic, in many areas such as Crete, Peloponnese, Evia and of course the Aegean islands. In these areas we will come across many wind parks.</a:t>
            </a:r>
            <a:r>
              <a:rPr lang="el-GR" sz="2400" dirty="0">
                <a:solidFill>
                  <a:schemeClr val="accent1">
                    <a:lumMod val="75000"/>
                  </a:schemeClr>
                </a:solidFill>
                <a:latin typeface="Comic Sans MS" panose="030F0702030302020204" pitchFamily="66" charset="0"/>
                <a:ea typeface="+mn-ea"/>
                <a:cs typeface="+mn-cs"/>
              </a:rPr>
              <a:t> </a:t>
            </a:r>
          </a:p>
        </p:txBody>
      </p:sp>
      <p:pic>
        <p:nvPicPr>
          <p:cNvPr id="6" name="Εικόνα 5">
            <a:extLst>
              <a:ext uri="{FF2B5EF4-FFF2-40B4-BE49-F238E27FC236}">
                <a16:creationId xmlns:a16="http://schemas.microsoft.com/office/drawing/2014/main" id="{E8D2058A-9452-407F-9190-96F5DCBC5798}"/>
              </a:ext>
            </a:extLst>
          </p:cNvPr>
          <p:cNvPicPr>
            <a:picLocks noChangeAspect="1"/>
          </p:cNvPicPr>
          <p:nvPr/>
        </p:nvPicPr>
        <p:blipFill>
          <a:blip r:embed="rId3"/>
          <a:stretch>
            <a:fillRect/>
          </a:stretch>
        </p:blipFill>
        <p:spPr>
          <a:xfrm>
            <a:off x="1594000" y="2679405"/>
            <a:ext cx="8729330" cy="3691602"/>
          </a:xfrm>
          <a:prstGeom prst="rect">
            <a:avLst/>
          </a:prstGeom>
        </p:spPr>
      </p:pic>
    </p:spTree>
    <p:extLst>
      <p:ext uri="{BB962C8B-B14F-4D97-AF65-F5344CB8AC3E}">
        <p14:creationId xmlns:p14="http://schemas.microsoft.com/office/powerpoint/2010/main" val="2425654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26F2D2-DFE9-40A7-92D9-ACC5C40A13E1}"/>
              </a:ext>
            </a:extLst>
          </p:cNvPr>
          <p:cNvSpPr>
            <a:spLocks noGrp="1"/>
          </p:cNvSpPr>
          <p:nvPr>
            <p:ph type="title"/>
          </p:nvPr>
        </p:nvSpPr>
        <p:spPr>
          <a:xfrm>
            <a:off x="838200" y="2646656"/>
            <a:ext cx="10515600" cy="1325563"/>
          </a:xfrm>
        </p:spPr>
        <p:txBody>
          <a:bodyPr>
            <a:normAutofit fontScale="90000"/>
          </a:bodyPr>
          <a:lstStyle/>
          <a:p>
            <a:pPr algn="ctr">
              <a:lnSpc>
                <a:spcPct val="150000"/>
              </a:lnSpc>
            </a:pPr>
            <a:r>
              <a:rPr lang="en-US" sz="4000" b="1" dirty="0">
                <a:solidFill>
                  <a:schemeClr val="accent4">
                    <a:lumMod val="75000"/>
                  </a:schemeClr>
                </a:solidFill>
                <a:latin typeface="Comic Sans MS" panose="030F0702030302020204" pitchFamily="66" charset="0"/>
                <a:ea typeface="+mn-ea"/>
                <a:cs typeface="+mn-cs"/>
              </a:rPr>
              <a:t>Program Sun</a:t>
            </a:r>
            <a:br>
              <a:rPr lang="el-GR" dirty="0"/>
            </a:br>
            <a:r>
              <a:rPr lang="en-US" sz="3600" dirty="0">
                <a:solidFill>
                  <a:schemeClr val="accent1">
                    <a:lumMod val="75000"/>
                  </a:schemeClr>
                </a:solidFill>
                <a:latin typeface="Comic Sans MS" panose="030F0702030302020204" pitchFamily="66" charset="0"/>
                <a:ea typeface="+mn-ea"/>
                <a:cs typeface="+mn-cs"/>
              </a:rPr>
              <a:t>The plan</a:t>
            </a:r>
            <a:r>
              <a:rPr lang="el-GR" sz="3600" dirty="0">
                <a:solidFill>
                  <a:schemeClr val="accent1">
                    <a:lumMod val="75000"/>
                  </a:schemeClr>
                </a:solidFill>
                <a:latin typeface="Comic Sans MS" panose="030F0702030302020204" pitchFamily="66" charset="0"/>
                <a:ea typeface="+mn-ea"/>
                <a:cs typeface="+mn-cs"/>
              </a:rPr>
              <a:t> «</a:t>
            </a:r>
            <a:r>
              <a:rPr lang="en-US" sz="3600" dirty="0">
                <a:solidFill>
                  <a:schemeClr val="accent1">
                    <a:lumMod val="75000"/>
                  </a:schemeClr>
                </a:solidFill>
                <a:latin typeface="Comic Sans MS" panose="030F0702030302020204" pitchFamily="66" charset="0"/>
                <a:ea typeface="+mn-ea"/>
                <a:cs typeface="+mn-cs"/>
              </a:rPr>
              <a:t>Sun</a:t>
            </a:r>
            <a:r>
              <a:rPr lang="el-GR" sz="3600" dirty="0">
                <a:solidFill>
                  <a:schemeClr val="accent1">
                    <a:lumMod val="75000"/>
                  </a:schemeClr>
                </a:solidFill>
                <a:latin typeface="Comic Sans MS" panose="030F0702030302020204" pitchFamily="66" charset="0"/>
                <a:ea typeface="+mn-ea"/>
                <a:cs typeface="+mn-cs"/>
              </a:rPr>
              <a:t>»</a:t>
            </a:r>
            <a:r>
              <a:rPr lang="en-US" sz="3600" dirty="0">
                <a:solidFill>
                  <a:schemeClr val="accent1">
                    <a:lumMod val="75000"/>
                  </a:schemeClr>
                </a:solidFill>
                <a:latin typeface="Comic Sans MS" panose="030F0702030302020204" pitchFamily="66" charset="0"/>
                <a:ea typeface="+mn-ea"/>
                <a:cs typeface="+mn-cs"/>
              </a:rPr>
              <a:t> is an energy investment plan that foresees the extraction of clean energy from</a:t>
            </a:r>
            <a:r>
              <a:rPr lang="el-GR" sz="3600" dirty="0">
                <a:solidFill>
                  <a:schemeClr val="accent1">
                    <a:lumMod val="75000"/>
                  </a:schemeClr>
                </a:solidFill>
                <a:latin typeface="Comic Sans MS" panose="030F0702030302020204" pitchFamily="66" charset="0"/>
                <a:ea typeface="+mn-ea"/>
                <a:cs typeface="+mn-cs"/>
              </a:rPr>
              <a:t> </a:t>
            </a:r>
            <a:r>
              <a:rPr lang="en-US" sz="3600" dirty="0">
                <a:solidFill>
                  <a:schemeClr val="accent6">
                    <a:lumMod val="75000"/>
                  </a:schemeClr>
                </a:solidFill>
                <a:latin typeface="Comic Sans MS" panose="030F0702030302020204" pitchFamily="66" charset="0"/>
                <a:ea typeface="+mn-ea"/>
                <a:cs typeface="+mn-cs"/>
              </a:rPr>
              <a:t>renewable sources</a:t>
            </a:r>
            <a:r>
              <a:rPr lang="el-GR" sz="3600" dirty="0">
                <a:solidFill>
                  <a:schemeClr val="accent6">
                    <a:lumMod val="75000"/>
                  </a:schemeClr>
                </a:solidFill>
                <a:latin typeface="Comic Sans MS" panose="030F0702030302020204" pitchFamily="66" charset="0"/>
                <a:ea typeface="+mn-ea"/>
                <a:cs typeface="+mn-cs"/>
              </a:rPr>
              <a:t> </a:t>
            </a:r>
            <a:r>
              <a:rPr lang="en-US" sz="3600" dirty="0">
                <a:solidFill>
                  <a:schemeClr val="accent1">
                    <a:lumMod val="75000"/>
                  </a:schemeClr>
                </a:solidFill>
                <a:latin typeface="Comic Sans MS" panose="030F0702030302020204" pitchFamily="66" charset="0"/>
                <a:ea typeface="+mn-ea"/>
                <a:cs typeface="+mn-cs"/>
              </a:rPr>
              <a:t>from Greece to other countries in Central Europe.</a:t>
            </a:r>
            <a:br>
              <a:rPr lang="el-GR" sz="3600" dirty="0">
                <a:solidFill>
                  <a:schemeClr val="accent1">
                    <a:lumMod val="75000"/>
                  </a:schemeClr>
                </a:solidFill>
                <a:latin typeface="Comic Sans MS" panose="030F0702030302020204" pitchFamily="66" charset="0"/>
                <a:ea typeface="+mn-ea"/>
                <a:cs typeface="+mn-cs"/>
              </a:rPr>
            </a:br>
            <a:br>
              <a:rPr lang="el-GR" sz="2700" dirty="0">
                <a:solidFill>
                  <a:schemeClr val="accent1">
                    <a:lumMod val="75000"/>
                  </a:schemeClr>
                </a:solidFill>
                <a:latin typeface="Comic Sans MS" panose="030F0702030302020204" pitchFamily="66" charset="0"/>
                <a:ea typeface="+mn-ea"/>
                <a:cs typeface="+mn-cs"/>
              </a:rPr>
            </a:br>
            <a:endParaRPr lang="el-GR" sz="2700" dirty="0">
              <a:solidFill>
                <a:schemeClr val="accent1">
                  <a:lumMod val="75000"/>
                </a:schemeClr>
              </a:solidFill>
              <a:latin typeface="Comic Sans MS" panose="030F0702030302020204" pitchFamily="66" charset="0"/>
              <a:ea typeface="+mn-ea"/>
              <a:cs typeface="+mn-cs"/>
            </a:endParaRPr>
          </a:p>
        </p:txBody>
      </p:sp>
      <p:sp>
        <p:nvSpPr>
          <p:cNvPr id="4" name="Ορθογώνιο 3">
            <a:extLst>
              <a:ext uri="{FF2B5EF4-FFF2-40B4-BE49-F238E27FC236}">
                <a16:creationId xmlns:a16="http://schemas.microsoft.com/office/drawing/2014/main" id="{76239AC1-67A5-4F12-9D35-9931E9E64E33}"/>
              </a:ext>
            </a:extLst>
          </p:cNvPr>
          <p:cNvSpPr/>
          <p:nvPr/>
        </p:nvSpPr>
        <p:spPr>
          <a:xfrm>
            <a:off x="731163" y="4987346"/>
            <a:ext cx="10994065" cy="3416320"/>
          </a:xfrm>
          <a:prstGeom prst="rect">
            <a:avLst/>
          </a:prstGeom>
        </p:spPr>
        <p:txBody>
          <a:bodyPr wrap="square">
            <a:spAutoFit/>
          </a:bodyPr>
          <a:lstStyle/>
          <a:p>
            <a:r>
              <a:rPr lang="en-US" sz="2400" dirty="0">
                <a:solidFill>
                  <a:schemeClr val="accent4">
                    <a:lumMod val="50000"/>
                  </a:schemeClr>
                </a:solidFill>
                <a:latin typeface="Comic Sans MS" panose="030F0702030302020204" pitchFamily="66" charset="0"/>
              </a:rPr>
              <a:t>Today, technology exploits a very low percent of the solar energy ,that we have on our planet’s surface, with three kinds of system:</a:t>
            </a:r>
            <a:endParaRPr lang="el-GR" sz="2400" dirty="0">
              <a:solidFill>
                <a:schemeClr val="accent4">
                  <a:lumMod val="50000"/>
                </a:schemeClr>
              </a:solidFill>
              <a:latin typeface="Comic Sans MS" panose="030F0702030302020204" pitchFamily="66" charset="0"/>
            </a:endParaRPr>
          </a:p>
          <a:p>
            <a:endParaRPr lang="el-GR" sz="2400" dirty="0">
              <a:solidFill>
                <a:schemeClr val="accent4">
                  <a:lumMod val="50000"/>
                </a:schemeClr>
              </a:solidFill>
              <a:latin typeface="Comic Sans MS" panose="030F0702030302020204" pitchFamily="66" charset="0"/>
            </a:endParaRPr>
          </a:p>
          <a:p>
            <a:endParaRPr lang="el-GR" sz="2400" dirty="0">
              <a:solidFill>
                <a:schemeClr val="accent4">
                  <a:lumMod val="50000"/>
                </a:schemeClr>
              </a:solidFill>
              <a:latin typeface="Comic Sans MS" panose="030F0702030302020204" pitchFamily="66" charset="0"/>
            </a:endParaRPr>
          </a:p>
          <a:p>
            <a:pPr marL="342900" indent="-342900">
              <a:buFont typeface="Wingdings" panose="05000000000000000000" pitchFamily="2" charset="2"/>
              <a:buChar char="§"/>
            </a:pPr>
            <a:endParaRPr lang="el-GR" sz="2400" dirty="0">
              <a:solidFill>
                <a:schemeClr val="accent4">
                  <a:lumMod val="50000"/>
                </a:schemeClr>
              </a:solidFill>
              <a:latin typeface="Comic Sans MS" panose="030F0702030302020204" pitchFamily="66" charset="0"/>
            </a:endParaRPr>
          </a:p>
          <a:p>
            <a:pPr marL="342900" indent="-342900">
              <a:buFont typeface="Wingdings" panose="05000000000000000000" pitchFamily="2" charset="2"/>
              <a:buChar char="§"/>
            </a:pPr>
            <a:endParaRPr lang="el-GR" sz="2400" dirty="0">
              <a:solidFill>
                <a:schemeClr val="accent4">
                  <a:lumMod val="50000"/>
                </a:schemeClr>
              </a:solidFill>
              <a:latin typeface="Comic Sans MS" panose="030F0702030302020204" pitchFamily="66" charset="0"/>
            </a:endParaRPr>
          </a:p>
          <a:p>
            <a:pPr marL="342900" indent="-342900">
              <a:buFont typeface="Wingdings" panose="05000000000000000000" pitchFamily="2" charset="2"/>
              <a:buChar char="§"/>
            </a:pPr>
            <a:endParaRPr lang="el-GR" sz="2400" dirty="0">
              <a:solidFill>
                <a:schemeClr val="accent4">
                  <a:lumMod val="50000"/>
                </a:schemeClr>
              </a:solidFill>
              <a:latin typeface="Comic Sans MS" panose="030F0702030302020204" pitchFamily="66" charset="0"/>
            </a:endParaRPr>
          </a:p>
          <a:p>
            <a:pPr marL="342900" indent="-342900">
              <a:buFont typeface="Wingdings" panose="05000000000000000000" pitchFamily="2" charset="2"/>
              <a:buChar char="§"/>
            </a:pPr>
            <a:endParaRPr lang="el-GR" sz="2400" dirty="0">
              <a:solidFill>
                <a:schemeClr val="accent4">
                  <a:lumMod val="50000"/>
                </a:schemeClr>
              </a:solidFill>
              <a:latin typeface="Comic Sans MS" panose="030F0702030302020204" pitchFamily="66" charset="0"/>
            </a:endParaRPr>
          </a:p>
          <a:p>
            <a:pPr marL="342900" indent="-342900">
              <a:buFont typeface="Wingdings" panose="05000000000000000000" pitchFamily="2" charset="2"/>
              <a:buChar char="§"/>
            </a:pPr>
            <a:endParaRPr lang="el-GR" sz="2400" dirty="0">
              <a:solidFill>
                <a:schemeClr val="accent4">
                  <a:lumMod val="50000"/>
                </a:schemeClr>
              </a:solidFill>
              <a:latin typeface="Comic Sans MS" panose="030F0702030302020204" pitchFamily="66" charset="0"/>
            </a:endParaRPr>
          </a:p>
        </p:txBody>
      </p:sp>
      <p:pic>
        <p:nvPicPr>
          <p:cNvPr id="5" name="Εικόνα 4">
            <a:extLst>
              <a:ext uri="{FF2B5EF4-FFF2-40B4-BE49-F238E27FC236}">
                <a16:creationId xmlns:a16="http://schemas.microsoft.com/office/drawing/2014/main" id="{1232D361-120B-4228-817B-EB1F675C7373}"/>
              </a:ext>
            </a:extLst>
          </p:cNvPr>
          <p:cNvPicPr>
            <a:picLocks noChangeAspect="1"/>
          </p:cNvPicPr>
          <p:nvPr/>
        </p:nvPicPr>
        <p:blipFill>
          <a:blip r:embed="rId2"/>
          <a:stretch>
            <a:fillRect/>
          </a:stretch>
        </p:blipFill>
        <p:spPr>
          <a:xfrm>
            <a:off x="9572625" y="111974"/>
            <a:ext cx="2619375" cy="1743075"/>
          </a:xfrm>
          <a:prstGeom prst="rect">
            <a:avLst/>
          </a:prstGeom>
        </p:spPr>
      </p:pic>
    </p:spTree>
    <p:extLst>
      <p:ext uri="{BB962C8B-B14F-4D97-AF65-F5344CB8AC3E}">
        <p14:creationId xmlns:p14="http://schemas.microsoft.com/office/powerpoint/2010/main" val="121549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F271ED-F8D9-4838-BC8E-6E716E2DEE5F}"/>
              </a:ext>
            </a:extLst>
          </p:cNvPr>
          <p:cNvSpPr>
            <a:spLocks noGrp="1"/>
          </p:cNvSpPr>
          <p:nvPr>
            <p:ph type="title"/>
          </p:nvPr>
        </p:nvSpPr>
        <p:spPr>
          <a:xfrm>
            <a:off x="838200" y="365125"/>
            <a:ext cx="10515600" cy="1165963"/>
          </a:xfrm>
        </p:spPr>
        <p:txBody>
          <a:bodyPr>
            <a:normAutofit fontScale="90000"/>
          </a:bodyPr>
          <a:lstStyle/>
          <a:p>
            <a:br>
              <a:rPr lang="el-GR" dirty="0"/>
            </a:br>
            <a:br>
              <a:rPr lang="el-GR" dirty="0"/>
            </a:br>
            <a:br>
              <a:rPr lang="el-GR" dirty="0"/>
            </a:br>
            <a:br>
              <a:rPr lang="el-GR" dirty="0"/>
            </a:br>
            <a:r>
              <a:rPr lang="en-US" sz="3100" dirty="0">
                <a:solidFill>
                  <a:schemeClr val="accent4">
                    <a:lumMod val="50000"/>
                  </a:schemeClr>
                </a:solidFill>
                <a:latin typeface="Comic Sans MS" panose="030F0702030302020204" pitchFamily="66" charset="0"/>
                <a:ea typeface="+mn-ea"/>
                <a:cs typeface="+mn-cs"/>
              </a:rPr>
              <a:t>Thermal solar systems</a:t>
            </a:r>
            <a:r>
              <a:rPr lang="el-GR" sz="3100" dirty="0">
                <a:solidFill>
                  <a:schemeClr val="accent4">
                    <a:lumMod val="50000"/>
                  </a:schemeClr>
                </a:solidFill>
                <a:latin typeface="Comic Sans MS" panose="030F0702030302020204" pitchFamily="66" charset="0"/>
                <a:ea typeface="+mn-ea"/>
                <a:cs typeface="+mn-cs"/>
              </a:rPr>
              <a:t> </a:t>
            </a:r>
            <a:br>
              <a:rPr lang="en-US" sz="3100" dirty="0">
                <a:solidFill>
                  <a:schemeClr val="accent4">
                    <a:lumMod val="50000"/>
                  </a:schemeClr>
                </a:solidFill>
                <a:latin typeface="Comic Sans MS" panose="030F0702030302020204" pitchFamily="66" charset="0"/>
                <a:ea typeface="+mn-ea"/>
                <a:cs typeface="+mn-cs"/>
              </a:rPr>
            </a:br>
            <a:r>
              <a:rPr lang="el-GR" sz="3100" dirty="0">
                <a:solidFill>
                  <a:schemeClr val="accent4">
                    <a:lumMod val="50000"/>
                  </a:schemeClr>
                </a:solidFill>
                <a:latin typeface="Comic Sans MS" panose="030F0702030302020204" pitchFamily="66" charset="0"/>
                <a:ea typeface="+mn-ea"/>
                <a:cs typeface="+mn-cs"/>
              </a:rPr>
              <a:t>(</a:t>
            </a:r>
            <a:r>
              <a:rPr lang="en-US" sz="3100" dirty="0">
                <a:solidFill>
                  <a:schemeClr val="accent4">
                    <a:lumMod val="50000"/>
                  </a:schemeClr>
                </a:solidFill>
                <a:latin typeface="Comic Sans MS" panose="030F0702030302020204" pitchFamily="66" charset="0"/>
                <a:ea typeface="+mn-ea"/>
                <a:cs typeface="+mn-cs"/>
              </a:rPr>
              <a:t>solar water heaters</a:t>
            </a:r>
            <a:r>
              <a:rPr lang="el-GR" sz="3100" dirty="0">
                <a:solidFill>
                  <a:schemeClr val="accent4">
                    <a:lumMod val="50000"/>
                  </a:schemeClr>
                </a:solidFill>
                <a:latin typeface="Comic Sans MS" panose="030F0702030302020204" pitchFamily="66" charset="0"/>
                <a:ea typeface="+mn-ea"/>
                <a:cs typeface="+mn-cs"/>
              </a:rPr>
              <a:t>)</a:t>
            </a:r>
            <a:br>
              <a:rPr lang="el-GR" sz="2700" dirty="0">
                <a:solidFill>
                  <a:schemeClr val="accent4">
                    <a:lumMod val="50000"/>
                  </a:schemeClr>
                </a:solidFill>
                <a:latin typeface="Comic Sans MS" panose="030F0702030302020204" pitchFamily="66" charset="0"/>
                <a:ea typeface="+mn-ea"/>
                <a:cs typeface="+mn-cs"/>
              </a:rPr>
            </a:br>
            <a:endParaRPr lang="el-GR" sz="2700" dirty="0">
              <a:solidFill>
                <a:schemeClr val="accent4">
                  <a:lumMod val="50000"/>
                </a:schemeClr>
              </a:solidFill>
              <a:latin typeface="Comic Sans MS" panose="030F0702030302020204" pitchFamily="66" charset="0"/>
              <a:ea typeface="+mn-ea"/>
              <a:cs typeface="+mn-cs"/>
            </a:endParaRPr>
          </a:p>
        </p:txBody>
      </p:sp>
      <p:pic>
        <p:nvPicPr>
          <p:cNvPr id="3" name="Εικόνα 2">
            <a:extLst>
              <a:ext uri="{FF2B5EF4-FFF2-40B4-BE49-F238E27FC236}">
                <a16:creationId xmlns:a16="http://schemas.microsoft.com/office/drawing/2014/main" id="{A32422B9-02DA-4D76-B185-1708DE940C62}"/>
              </a:ext>
            </a:extLst>
          </p:cNvPr>
          <p:cNvPicPr>
            <a:picLocks noChangeAspect="1"/>
          </p:cNvPicPr>
          <p:nvPr/>
        </p:nvPicPr>
        <p:blipFill>
          <a:blip r:embed="rId2"/>
          <a:stretch>
            <a:fillRect/>
          </a:stretch>
        </p:blipFill>
        <p:spPr>
          <a:xfrm>
            <a:off x="8152982" y="670561"/>
            <a:ext cx="3368749" cy="2320693"/>
          </a:xfrm>
          <a:prstGeom prst="rect">
            <a:avLst/>
          </a:prstGeom>
        </p:spPr>
      </p:pic>
      <p:sp>
        <p:nvSpPr>
          <p:cNvPr id="4" name="Ορθογώνιο 3">
            <a:extLst>
              <a:ext uri="{FF2B5EF4-FFF2-40B4-BE49-F238E27FC236}">
                <a16:creationId xmlns:a16="http://schemas.microsoft.com/office/drawing/2014/main" id="{DE365DB8-E72B-4CF6-878E-432A44117B0D}"/>
              </a:ext>
            </a:extLst>
          </p:cNvPr>
          <p:cNvSpPr/>
          <p:nvPr/>
        </p:nvSpPr>
        <p:spPr>
          <a:xfrm>
            <a:off x="838200" y="3244334"/>
            <a:ext cx="5030972" cy="2431435"/>
          </a:xfrm>
          <a:prstGeom prst="rect">
            <a:avLst/>
          </a:prstGeom>
        </p:spPr>
        <p:txBody>
          <a:bodyPr wrap="square">
            <a:spAutoFit/>
          </a:bodyPr>
          <a:lstStyle/>
          <a:p>
            <a:endParaRPr lang="el-GR" sz="2400" dirty="0">
              <a:solidFill>
                <a:schemeClr val="accent4">
                  <a:lumMod val="50000"/>
                </a:schemeClr>
              </a:solidFill>
              <a:latin typeface="Comic Sans MS" panose="030F0702030302020204" pitchFamily="66" charset="0"/>
            </a:endParaRPr>
          </a:p>
          <a:p>
            <a:endParaRPr lang="el-GR" sz="2400" dirty="0">
              <a:solidFill>
                <a:schemeClr val="accent4">
                  <a:lumMod val="50000"/>
                </a:schemeClr>
              </a:solidFill>
              <a:latin typeface="Comic Sans MS" panose="030F0702030302020204" pitchFamily="66" charset="0"/>
            </a:endParaRPr>
          </a:p>
          <a:p>
            <a:endParaRPr lang="el-GR" sz="2400" dirty="0">
              <a:solidFill>
                <a:schemeClr val="accent4">
                  <a:lumMod val="50000"/>
                </a:schemeClr>
              </a:solidFill>
              <a:latin typeface="Comic Sans MS" panose="030F0702030302020204" pitchFamily="66" charset="0"/>
            </a:endParaRPr>
          </a:p>
          <a:p>
            <a:endParaRPr lang="el-GR" sz="2400" dirty="0">
              <a:solidFill>
                <a:schemeClr val="accent4">
                  <a:lumMod val="50000"/>
                </a:schemeClr>
              </a:solidFill>
              <a:latin typeface="Comic Sans MS" panose="030F0702030302020204" pitchFamily="66" charset="0"/>
            </a:endParaRPr>
          </a:p>
          <a:p>
            <a:r>
              <a:rPr lang="en-US" sz="2800" dirty="0">
                <a:solidFill>
                  <a:schemeClr val="accent4">
                    <a:lumMod val="50000"/>
                  </a:schemeClr>
                </a:solidFill>
                <a:latin typeface="Comic Sans MS" panose="030F0702030302020204" pitchFamily="66" charset="0"/>
              </a:rPr>
              <a:t>Passive solar systems</a:t>
            </a:r>
            <a:r>
              <a:rPr lang="el-GR" sz="2800" dirty="0">
                <a:solidFill>
                  <a:schemeClr val="accent4">
                    <a:lumMod val="50000"/>
                  </a:schemeClr>
                </a:solidFill>
                <a:latin typeface="Comic Sans MS" panose="030F0702030302020204" pitchFamily="66" charset="0"/>
              </a:rPr>
              <a:t> </a:t>
            </a:r>
          </a:p>
          <a:p>
            <a:r>
              <a:rPr lang="el-GR" sz="2800" dirty="0">
                <a:solidFill>
                  <a:schemeClr val="accent4">
                    <a:lumMod val="50000"/>
                  </a:schemeClr>
                </a:solidFill>
                <a:latin typeface="Comic Sans MS" panose="030F0702030302020204" pitchFamily="66" charset="0"/>
              </a:rPr>
              <a:t>(</a:t>
            </a:r>
            <a:r>
              <a:rPr lang="en-US" sz="2800" dirty="0">
                <a:solidFill>
                  <a:schemeClr val="accent4">
                    <a:lumMod val="50000"/>
                  </a:schemeClr>
                </a:solidFill>
                <a:latin typeface="Comic Sans MS" panose="030F0702030302020204" pitchFamily="66" charset="0"/>
              </a:rPr>
              <a:t>bioclimatic architecture</a:t>
            </a:r>
            <a:r>
              <a:rPr lang="el-GR" sz="2800" dirty="0">
                <a:solidFill>
                  <a:schemeClr val="accent4">
                    <a:lumMod val="50000"/>
                  </a:schemeClr>
                </a:solidFill>
                <a:latin typeface="Comic Sans MS" panose="030F0702030302020204" pitchFamily="66" charset="0"/>
              </a:rPr>
              <a:t>)</a:t>
            </a:r>
          </a:p>
        </p:txBody>
      </p:sp>
      <p:pic>
        <p:nvPicPr>
          <p:cNvPr id="6" name="Εικόνα 5">
            <a:extLst>
              <a:ext uri="{FF2B5EF4-FFF2-40B4-BE49-F238E27FC236}">
                <a16:creationId xmlns:a16="http://schemas.microsoft.com/office/drawing/2014/main" id="{00935E57-217D-42EB-8473-41684ABED2A0}"/>
              </a:ext>
            </a:extLst>
          </p:cNvPr>
          <p:cNvPicPr>
            <a:picLocks noChangeAspect="1"/>
          </p:cNvPicPr>
          <p:nvPr/>
        </p:nvPicPr>
        <p:blipFill>
          <a:blip r:embed="rId3"/>
          <a:stretch>
            <a:fillRect/>
          </a:stretch>
        </p:blipFill>
        <p:spPr>
          <a:xfrm>
            <a:off x="8112641" y="3880666"/>
            <a:ext cx="3433653" cy="2277656"/>
          </a:xfrm>
          <a:prstGeom prst="rect">
            <a:avLst/>
          </a:prstGeom>
        </p:spPr>
      </p:pic>
      <p:sp>
        <p:nvSpPr>
          <p:cNvPr id="8" name="Βέλος: Δεξιό 7">
            <a:extLst>
              <a:ext uri="{FF2B5EF4-FFF2-40B4-BE49-F238E27FC236}">
                <a16:creationId xmlns:a16="http://schemas.microsoft.com/office/drawing/2014/main" id="{A0DE9254-D9B7-4A92-8A06-DF39AFD24243}"/>
              </a:ext>
            </a:extLst>
          </p:cNvPr>
          <p:cNvSpPr/>
          <p:nvPr/>
        </p:nvSpPr>
        <p:spPr>
          <a:xfrm>
            <a:off x="5348177" y="1850065"/>
            <a:ext cx="2145926" cy="23391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
        <p:nvSpPr>
          <p:cNvPr id="9" name="Βέλος: Δεξιό 8">
            <a:extLst>
              <a:ext uri="{FF2B5EF4-FFF2-40B4-BE49-F238E27FC236}">
                <a16:creationId xmlns:a16="http://schemas.microsoft.com/office/drawing/2014/main" id="{2E06ED3D-16DB-4864-B955-FEDC94492F9E}"/>
              </a:ext>
            </a:extLst>
          </p:cNvPr>
          <p:cNvSpPr/>
          <p:nvPr/>
        </p:nvSpPr>
        <p:spPr>
          <a:xfrm>
            <a:off x="5764696" y="5019494"/>
            <a:ext cx="2145926" cy="23391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1267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839ECC-F0E0-4AA2-B9DA-B0901F94B4DD}"/>
              </a:ext>
            </a:extLst>
          </p:cNvPr>
          <p:cNvSpPr>
            <a:spLocks noGrp="1"/>
          </p:cNvSpPr>
          <p:nvPr>
            <p:ph type="title"/>
          </p:nvPr>
        </p:nvSpPr>
        <p:spPr>
          <a:xfrm>
            <a:off x="838200" y="471142"/>
            <a:ext cx="10515600" cy="1980510"/>
          </a:xfrm>
        </p:spPr>
        <p:txBody>
          <a:bodyPr>
            <a:normAutofit fontScale="90000"/>
          </a:bodyPr>
          <a:lstStyle/>
          <a:p>
            <a:pPr algn="ctr"/>
            <a:r>
              <a:rPr lang="en-US" sz="3100" dirty="0">
                <a:solidFill>
                  <a:schemeClr val="accent6">
                    <a:lumMod val="50000"/>
                  </a:schemeClr>
                </a:solidFill>
                <a:latin typeface="Comic Sans MS" panose="030F0702030302020204" pitchFamily="66" charset="0"/>
                <a:ea typeface="+mn-ea"/>
                <a:cs typeface="+mn-cs"/>
              </a:rPr>
              <a:t>Solar Panel Systems</a:t>
            </a:r>
            <a:br>
              <a:rPr lang="el-GR" sz="3100" dirty="0">
                <a:solidFill>
                  <a:schemeClr val="accent6">
                    <a:lumMod val="50000"/>
                  </a:schemeClr>
                </a:solidFill>
                <a:latin typeface="Comic Sans MS" panose="030F0702030302020204" pitchFamily="66" charset="0"/>
                <a:ea typeface="+mn-ea"/>
                <a:cs typeface="+mn-cs"/>
              </a:rPr>
            </a:br>
            <a:r>
              <a:rPr lang="en-US" sz="3100" dirty="0">
                <a:solidFill>
                  <a:schemeClr val="accent6">
                    <a:lumMod val="50000"/>
                  </a:schemeClr>
                </a:solidFill>
                <a:latin typeface="Comic Sans MS" panose="030F0702030302020204" pitchFamily="66" charset="0"/>
                <a:ea typeface="+mn-ea"/>
                <a:cs typeface="+mn-cs"/>
              </a:rPr>
              <a:t>Solar panels cover about 7% of Greece’s needs in electric energy, we are in one of the first “seats”</a:t>
            </a:r>
            <a:r>
              <a:rPr lang="el-GR" sz="3100" dirty="0">
                <a:solidFill>
                  <a:schemeClr val="accent6">
                    <a:lumMod val="50000"/>
                  </a:schemeClr>
                </a:solidFill>
                <a:latin typeface="Comic Sans MS" panose="030F0702030302020204" pitchFamily="66" charset="0"/>
                <a:ea typeface="+mn-ea"/>
                <a:cs typeface="+mn-cs"/>
              </a:rPr>
              <a:t> </a:t>
            </a:r>
            <a:r>
              <a:rPr lang="en-US" sz="3100" dirty="0">
                <a:solidFill>
                  <a:schemeClr val="accent6">
                    <a:lumMod val="50000"/>
                  </a:schemeClr>
                </a:solidFill>
                <a:latin typeface="Comic Sans MS" panose="030F0702030302020204" pitchFamily="66" charset="0"/>
                <a:ea typeface="+mn-ea"/>
                <a:cs typeface="+mn-cs"/>
              </a:rPr>
              <a:t>internationally in what has to do with the contribution of solar panels in the all in all demand for electric energy.</a:t>
            </a:r>
            <a:br>
              <a:rPr lang="en-US" sz="3100" dirty="0">
                <a:solidFill>
                  <a:schemeClr val="accent6">
                    <a:lumMod val="50000"/>
                  </a:schemeClr>
                </a:solidFill>
                <a:latin typeface="Comic Sans MS" panose="030F0702030302020204" pitchFamily="66" charset="0"/>
                <a:ea typeface="+mn-ea"/>
                <a:cs typeface="+mn-cs"/>
              </a:rPr>
            </a:br>
            <a:r>
              <a:rPr lang="en-US" sz="3100" dirty="0">
                <a:solidFill>
                  <a:schemeClr val="accent6">
                    <a:lumMod val="50000"/>
                  </a:schemeClr>
                </a:solidFill>
                <a:latin typeface="Comic Sans MS" panose="030F0702030302020204" pitchFamily="66" charset="0"/>
                <a:ea typeface="+mn-ea"/>
                <a:cs typeface="+mn-cs"/>
              </a:rPr>
              <a:t>Our district, Thessaly, comes first in Greece for our rural solar panel parks.</a:t>
            </a:r>
            <a:endParaRPr lang="el-GR" sz="3100" dirty="0">
              <a:solidFill>
                <a:schemeClr val="accent6">
                  <a:lumMod val="50000"/>
                </a:schemeClr>
              </a:solidFill>
              <a:latin typeface="Comic Sans MS" panose="030F0702030302020204" pitchFamily="66" charset="0"/>
              <a:ea typeface="+mn-ea"/>
              <a:cs typeface="+mn-cs"/>
            </a:endParaRPr>
          </a:p>
        </p:txBody>
      </p:sp>
      <p:pic>
        <p:nvPicPr>
          <p:cNvPr id="3" name="Εικόνα 2">
            <a:extLst>
              <a:ext uri="{FF2B5EF4-FFF2-40B4-BE49-F238E27FC236}">
                <a16:creationId xmlns:a16="http://schemas.microsoft.com/office/drawing/2014/main" id="{06EEE43A-7565-4F7B-BD2C-87EEE83A17FE}"/>
              </a:ext>
            </a:extLst>
          </p:cNvPr>
          <p:cNvPicPr>
            <a:picLocks noChangeAspect="1"/>
          </p:cNvPicPr>
          <p:nvPr/>
        </p:nvPicPr>
        <p:blipFill>
          <a:blip r:embed="rId2"/>
          <a:stretch>
            <a:fillRect/>
          </a:stretch>
        </p:blipFill>
        <p:spPr>
          <a:xfrm>
            <a:off x="3127513" y="2891570"/>
            <a:ext cx="6679096" cy="3760331"/>
          </a:xfrm>
          <a:prstGeom prst="rect">
            <a:avLst/>
          </a:prstGeom>
        </p:spPr>
      </p:pic>
    </p:spTree>
    <p:extLst>
      <p:ext uri="{BB962C8B-B14F-4D97-AF65-F5344CB8AC3E}">
        <p14:creationId xmlns:p14="http://schemas.microsoft.com/office/powerpoint/2010/main" val="78969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099D137-CCB2-4E71-80AF-A73E4A2D27D1}"/>
              </a:ext>
            </a:extLst>
          </p:cNvPr>
          <p:cNvSpPr>
            <a:spLocks noGrp="1"/>
          </p:cNvSpPr>
          <p:nvPr>
            <p:ph type="title"/>
          </p:nvPr>
        </p:nvSpPr>
        <p:spPr>
          <a:xfrm>
            <a:off x="838200" y="232604"/>
            <a:ext cx="10515600" cy="766856"/>
          </a:xfrm>
        </p:spPr>
        <p:txBody>
          <a:bodyPr>
            <a:normAutofit/>
          </a:bodyPr>
          <a:lstStyle/>
          <a:p>
            <a:pPr algn="ctr"/>
            <a:r>
              <a:rPr lang="en-US" sz="4800" b="1" dirty="0">
                <a:solidFill>
                  <a:schemeClr val="accent2">
                    <a:lumMod val="50000"/>
                  </a:schemeClr>
                </a:solidFill>
                <a:latin typeface="Comic Sans MS" panose="030F0702030302020204" pitchFamily="66" charset="0"/>
                <a:ea typeface="+mn-ea"/>
                <a:cs typeface="+mn-cs"/>
              </a:rPr>
              <a:t>Biomass</a:t>
            </a:r>
            <a:endParaRPr lang="el-GR" sz="4800" b="1" dirty="0">
              <a:solidFill>
                <a:schemeClr val="accent2">
                  <a:lumMod val="50000"/>
                </a:schemeClr>
              </a:solidFill>
              <a:latin typeface="Comic Sans MS" panose="030F0702030302020204" pitchFamily="66" charset="0"/>
              <a:ea typeface="+mn-ea"/>
              <a:cs typeface="+mn-cs"/>
            </a:endParaRPr>
          </a:p>
        </p:txBody>
      </p:sp>
      <p:sp>
        <p:nvSpPr>
          <p:cNvPr id="6" name="Θέση περιεχομένου 5">
            <a:extLst>
              <a:ext uri="{FF2B5EF4-FFF2-40B4-BE49-F238E27FC236}">
                <a16:creationId xmlns:a16="http://schemas.microsoft.com/office/drawing/2014/main" id="{E42D49A3-0536-4508-8173-27B4EA7E5F81}"/>
              </a:ext>
            </a:extLst>
          </p:cNvPr>
          <p:cNvSpPr>
            <a:spLocks noGrp="1"/>
          </p:cNvSpPr>
          <p:nvPr>
            <p:ph idx="1"/>
          </p:nvPr>
        </p:nvSpPr>
        <p:spPr>
          <a:xfrm>
            <a:off x="639417" y="1139687"/>
            <a:ext cx="10515600" cy="5327374"/>
          </a:xfrm>
        </p:spPr>
        <p:txBody>
          <a:bodyPr>
            <a:normAutofit fontScale="77500" lnSpcReduction="20000"/>
          </a:bodyPr>
          <a:lstStyle/>
          <a:p>
            <a:pPr marL="0" indent="0">
              <a:lnSpc>
                <a:spcPct val="120000"/>
              </a:lnSpc>
              <a:buNone/>
            </a:pPr>
            <a:r>
              <a:rPr lang="en-US" sz="3400" dirty="0">
                <a:solidFill>
                  <a:schemeClr val="accent6">
                    <a:lumMod val="50000"/>
                  </a:schemeClr>
                </a:solidFill>
                <a:latin typeface="Comic Sans MS" panose="030F0702030302020204" pitchFamily="66" charset="0"/>
              </a:rPr>
              <a:t>By the term biomass we mean</a:t>
            </a:r>
            <a:r>
              <a:rPr lang="el-GR" sz="3400" dirty="0">
                <a:solidFill>
                  <a:schemeClr val="accent6">
                    <a:lumMod val="50000"/>
                  </a:schemeClr>
                </a:solidFill>
                <a:latin typeface="Comic Sans MS" panose="030F0702030302020204" pitchFamily="66" charset="0"/>
              </a:rPr>
              <a:t>:</a:t>
            </a:r>
          </a:p>
          <a:p>
            <a:pPr>
              <a:lnSpc>
                <a:spcPct val="120000"/>
              </a:lnSpc>
            </a:pPr>
            <a:r>
              <a:rPr lang="en-US" sz="3400" dirty="0">
                <a:solidFill>
                  <a:schemeClr val="accent6">
                    <a:lumMod val="50000"/>
                  </a:schemeClr>
                </a:solidFill>
                <a:latin typeface="Comic Sans MS" panose="030F0702030302020204" pitchFamily="66" charset="0"/>
              </a:rPr>
              <a:t>The vegetal and woodland residues (firewood, haystacks, sawdust, olive kernels, pits),</a:t>
            </a:r>
            <a:endParaRPr lang="el-GR" sz="3400" dirty="0">
              <a:solidFill>
                <a:schemeClr val="accent6">
                  <a:lumMod val="50000"/>
                </a:schemeClr>
              </a:solidFill>
              <a:latin typeface="Comic Sans MS" panose="030F0702030302020204" pitchFamily="66" charset="0"/>
            </a:endParaRPr>
          </a:p>
          <a:p>
            <a:pPr>
              <a:lnSpc>
                <a:spcPct val="120000"/>
              </a:lnSpc>
            </a:pPr>
            <a:r>
              <a:rPr lang="en-US" sz="3400" dirty="0">
                <a:solidFill>
                  <a:schemeClr val="accent6">
                    <a:lumMod val="50000"/>
                  </a:schemeClr>
                </a:solidFill>
                <a:latin typeface="Comic Sans MS" panose="030F0702030302020204" pitchFamily="66" charset="0"/>
              </a:rPr>
              <a:t>The animal residues  (manure, useless fish catches</a:t>
            </a:r>
            <a:r>
              <a:rPr lang="el-GR" sz="3400" dirty="0">
                <a:solidFill>
                  <a:schemeClr val="accent6">
                    <a:lumMod val="50000"/>
                  </a:schemeClr>
                </a:solidFill>
                <a:latin typeface="Comic Sans MS" panose="030F0702030302020204" pitchFamily="66" charset="0"/>
              </a:rPr>
              <a:t>), </a:t>
            </a:r>
          </a:p>
          <a:p>
            <a:pPr>
              <a:lnSpc>
                <a:spcPct val="120000"/>
              </a:lnSpc>
            </a:pPr>
            <a:r>
              <a:rPr lang="en-US" sz="3400" dirty="0">
                <a:solidFill>
                  <a:schemeClr val="accent6">
                    <a:lumMod val="50000"/>
                  </a:schemeClr>
                </a:solidFill>
                <a:latin typeface="Comic Sans MS" panose="030F0702030302020204" pitchFamily="66" charset="0"/>
              </a:rPr>
              <a:t>The plants that are being cultivated  in the energy fields in order to be used as an energy source,</a:t>
            </a:r>
            <a:endParaRPr lang="el-GR" sz="3400" dirty="0">
              <a:solidFill>
                <a:schemeClr val="accent6">
                  <a:lumMod val="50000"/>
                </a:schemeClr>
              </a:solidFill>
              <a:latin typeface="Comic Sans MS" panose="030F0702030302020204" pitchFamily="66" charset="0"/>
            </a:endParaRPr>
          </a:p>
          <a:p>
            <a:pPr>
              <a:lnSpc>
                <a:spcPct val="120000"/>
              </a:lnSpc>
            </a:pPr>
            <a:r>
              <a:rPr lang="en-US" sz="3400" dirty="0">
                <a:solidFill>
                  <a:schemeClr val="accent6">
                    <a:lumMod val="50000"/>
                  </a:schemeClr>
                </a:solidFill>
                <a:latin typeface="Comic Sans MS" panose="030F0702030302020204" pitchFamily="66" charset="0"/>
              </a:rPr>
              <a:t>Civil waste and the residues of the food industry, the farming industry and the  biodegradable fraction of civil waste. </a:t>
            </a:r>
            <a:endParaRPr lang="el-GR" sz="3400" dirty="0">
              <a:solidFill>
                <a:schemeClr val="accent6">
                  <a:lumMod val="50000"/>
                </a:schemeClr>
              </a:solidFill>
              <a:latin typeface="Comic Sans MS" panose="030F0702030302020204" pitchFamily="66" charset="0"/>
            </a:endParaRPr>
          </a:p>
          <a:p>
            <a:pPr marL="0" indent="0">
              <a:lnSpc>
                <a:spcPct val="120000"/>
              </a:lnSpc>
              <a:buNone/>
            </a:pPr>
            <a:r>
              <a:rPr lang="en-US" sz="3200" dirty="0">
                <a:solidFill>
                  <a:srgbClr val="C00000"/>
                </a:solidFill>
                <a:latin typeface="Comic Sans MS"/>
              </a:rPr>
              <a:t>Biomass is being used mainly for the production of thermal and electrical energy.</a:t>
            </a:r>
            <a:endParaRPr lang="en-US" sz="3200" dirty="0"/>
          </a:p>
          <a:p>
            <a:pPr marL="0" indent="0">
              <a:lnSpc>
                <a:spcPct val="120000"/>
              </a:lnSpc>
              <a:buNone/>
            </a:pPr>
            <a:endParaRPr lang="el-GR" sz="3200"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209900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504D3A-1482-488F-B280-285E610C8B3F}"/>
              </a:ext>
            </a:extLst>
          </p:cNvPr>
          <p:cNvSpPr>
            <a:spLocks noGrp="1"/>
          </p:cNvSpPr>
          <p:nvPr>
            <p:ph type="title"/>
          </p:nvPr>
        </p:nvSpPr>
        <p:spPr>
          <a:xfrm>
            <a:off x="670891" y="779795"/>
            <a:ext cx="10515600" cy="1325563"/>
          </a:xfrm>
        </p:spPr>
        <p:txBody>
          <a:bodyPr>
            <a:noAutofit/>
          </a:bodyPr>
          <a:lstStyle/>
          <a:p>
            <a:pPr>
              <a:lnSpc>
                <a:spcPct val="150000"/>
              </a:lnSpc>
            </a:pPr>
            <a:r>
              <a:rPr lang="en-US" sz="2400" dirty="0">
                <a:solidFill>
                  <a:srgbClr val="0070C0"/>
                </a:solidFill>
                <a:latin typeface="Comic Sans MS"/>
              </a:rPr>
              <a:t>Greece has also delayed significantly in the exploitation of the rich biomass dynamic that it has. It is estimated that the exploitation of the biomass could satisfy 1/4 of the total country's needs for electricity. </a:t>
            </a:r>
            <a:br>
              <a:rPr lang="en-US" sz="2400" dirty="0"/>
            </a:br>
            <a:endParaRPr lang="el-GR" sz="2400" dirty="0">
              <a:solidFill>
                <a:srgbClr val="0070C0"/>
              </a:solidFill>
              <a:latin typeface="Comic Sans MS" panose="030F0702030302020204" pitchFamily="66" charset="0"/>
              <a:ea typeface="+mn-ea"/>
              <a:cs typeface="+mn-cs"/>
            </a:endParaRPr>
          </a:p>
        </p:txBody>
      </p:sp>
      <p:sp>
        <p:nvSpPr>
          <p:cNvPr id="3" name="Ορθογώνιο 2">
            <a:extLst>
              <a:ext uri="{FF2B5EF4-FFF2-40B4-BE49-F238E27FC236}">
                <a16:creationId xmlns:a16="http://schemas.microsoft.com/office/drawing/2014/main" id="{C0F99F04-F3FD-428C-9834-F0AAD3ACF932}"/>
              </a:ext>
            </a:extLst>
          </p:cNvPr>
          <p:cNvSpPr/>
          <p:nvPr/>
        </p:nvSpPr>
        <p:spPr>
          <a:xfrm>
            <a:off x="670891" y="2423209"/>
            <a:ext cx="10850217" cy="2954655"/>
          </a:xfrm>
          <a:prstGeom prst="rect">
            <a:avLst/>
          </a:prstGeom>
        </p:spPr>
        <p:txBody>
          <a:bodyPr wrap="square">
            <a:spAutoFit/>
          </a:bodyPr>
          <a:lstStyle/>
          <a:p>
            <a:br>
              <a:rPr lang="el-GR" dirty="0"/>
            </a:br>
            <a:r>
              <a:rPr lang="en-US" sz="2400" dirty="0">
                <a:solidFill>
                  <a:srgbClr val="385623"/>
                </a:solidFill>
                <a:latin typeface="Comic Sans MS"/>
              </a:rPr>
              <a:t> -Almost 20% of the renewable electrical energy of the E.U. comes from the exploitation of biomass. </a:t>
            </a:r>
            <a:br>
              <a:rPr lang="el-GR" sz="2400" dirty="0">
                <a:solidFill>
                  <a:schemeClr val="accent6">
                    <a:lumMod val="50000"/>
                  </a:schemeClr>
                </a:solidFill>
                <a:latin typeface="Comic Sans MS" panose="030F0702030302020204" pitchFamily="66" charset="0"/>
              </a:rPr>
            </a:br>
            <a:br>
              <a:rPr lang="el-GR" sz="2400" dirty="0">
                <a:solidFill>
                  <a:schemeClr val="accent6">
                    <a:lumMod val="50000"/>
                  </a:schemeClr>
                </a:solidFill>
                <a:latin typeface="Comic Sans MS" panose="030F0702030302020204" pitchFamily="66" charset="0"/>
              </a:rPr>
            </a:br>
            <a:r>
              <a:rPr lang="en-US" sz="2400" dirty="0">
                <a:solidFill>
                  <a:srgbClr val="385623"/>
                </a:solidFill>
                <a:latin typeface="Comic Sans MS"/>
              </a:rPr>
              <a:t> -Almost 90% of the renewable thermal energy comes of the E.U. comes from the exploitation of biomass. </a:t>
            </a:r>
            <a:br>
              <a:rPr lang="el-GR" sz="2400" dirty="0">
                <a:solidFill>
                  <a:schemeClr val="accent6">
                    <a:lumMod val="50000"/>
                  </a:schemeClr>
                </a:solidFill>
                <a:latin typeface="Comic Sans MS" panose="030F0702030302020204" pitchFamily="66" charset="0"/>
              </a:rPr>
            </a:br>
            <a:br>
              <a:rPr lang="el-GR" sz="2400" dirty="0">
                <a:solidFill>
                  <a:schemeClr val="accent6">
                    <a:lumMod val="50000"/>
                  </a:schemeClr>
                </a:solidFill>
                <a:latin typeface="Comic Sans MS" panose="030F0702030302020204" pitchFamily="66" charset="0"/>
              </a:rPr>
            </a:br>
            <a:r>
              <a:rPr lang="en-US" sz="2400" dirty="0">
                <a:solidFill>
                  <a:srgbClr val="385623"/>
                </a:solidFill>
                <a:latin typeface="Comic Sans MS"/>
              </a:rPr>
              <a:t> -The E.U is the largest producer of pellet wood internationally</a:t>
            </a:r>
            <a:endParaRPr lang="el-GR" sz="2400" dirty="0">
              <a:solidFill>
                <a:schemeClr val="accent6">
                  <a:lumMod val="50000"/>
                </a:schemeClr>
              </a:solidFill>
              <a:latin typeface="Comic Sans MS" panose="030F0702030302020204" pitchFamily="66" charset="0"/>
            </a:endParaRPr>
          </a:p>
        </p:txBody>
      </p:sp>
      <p:pic>
        <p:nvPicPr>
          <p:cNvPr id="4" name="Εικόνα 3">
            <a:extLst>
              <a:ext uri="{FF2B5EF4-FFF2-40B4-BE49-F238E27FC236}">
                <a16:creationId xmlns:a16="http://schemas.microsoft.com/office/drawing/2014/main" id="{941E215B-93D4-45FB-9201-2EC3A385D10C}"/>
              </a:ext>
            </a:extLst>
          </p:cNvPr>
          <p:cNvPicPr>
            <a:picLocks noChangeAspect="1"/>
          </p:cNvPicPr>
          <p:nvPr/>
        </p:nvPicPr>
        <p:blipFill>
          <a:blip r:embed="rId2"/>
          <a:stretch>
            <a:fillRect/>
          </a:stretch>
        </p:blipFill>
        <p:spPr>
          <a:xfrm>
            <a:off x="6920688" y="3868955"/>
            <a:ext cx="4445517" cy="2414886"/>
          </a:xfrm>
          <a:prstGeom prst="rect">
            <a:avLst/>
          </a:prstGeom>
        </p:spPr>
      </p:pic>
    </p:spTree>
    <p:extLst>
      <p:ext uri="{BB962C8B-B14F-4D97-AF65-F5344CB8AC3E}">
        <p14:creationId xmlns:p14="http://schemas.microsoft.com/office/powerpoint/2010/main" val="161338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7FFAFF-3B72-4896-B314-3A5491FACF1F}"/>
              </a:ext>
            </a:extLst>
          </p:cNvPr>
          <p:cNvSpPr>
            <a:spLocks noGrp="1"/>
          </p:cNvSpPr>
          <p:nvPr>
            <p:ph type="title"/>
          </p:nvPr>
        </p:nvSpPr>
        <p:spPr/>
        <p:txBody>
          <a:bodyPr>
            <a:normAutofit fontScale="90000"/>
          </a:bodyPr>
          <a:lstStyle/>
          <a:p>
            <a:pPr algn="ctr"/>
            <a:r>
              <a:rPr lang="en-US" sz="4800" b="1" dirty="0">
                <a:solidFill>
                  <a:srgbClr val="1F4E79"/>
                </a:solidFill>
                <a:latin typeface="Comic Sans MS"/>
              </a:rPr>
              <a:t>Hydroelectric power</a:t>
            </a:r>
            <a:br>
              <a:rPr lang="en-US" sz="4800" dirty="0"/>
            </a:br>
            <a:endParaRPr lang="el-GR" sz="4800" b="1" dirty="0">
              <a:solidFill>
                <a:schemeClr val="accent5">
                  <a:lumMod val="50000"/>
                </a:schemeClr>
              </a:solidFill>
              <a:latin typeface="Comic Sans MS" panose="030F0702030302020204" pitchFamily="66" charset="0"/>
              <a:ea typeface="+mn-ea"/>
              <a:cs typeface="+mn-cs"/>
            </a:endParaRPr>
          </a:p>
        </p:txBody>
      </p:sp>
      <p:pic>
        <p:nvPicPr>
          <p:cNvPr id="5" name="Θέση περιεχομένου 4">
            <a:extLst>
              <a:ext uri="{FF2B5EF4-FFF2-40B4-BE49-F238E27FC236}">
                <a16:creationId xmlns:a16="http://schemas.microsoft.com/office/drawing/2014/main" id="{625F4554-1A5E-49E5-B328-D5B781DDA971}"/>
              </a:ext>
            </a:extLst>
          </p:cNvPr>
          <p:cNvPicPr>
            <a:picLocks noGrp="1" noChangeAspect="1"/>
          </p:cNvPicPr>
          <p:nvPr>
            <p:ph idx="1"/>
          </p:nvPr>
        </p:nvPicPr>
        <p:blipFill>
          <a:blip r:embed="rId2"/>
          <a:stretch>
            <a:fillRect/>
          </a:stretch>
        </p:blipFill>
        <p:spPr>
          <a:xfrm>
            <a:off x="5183188" y="1109662"/>
            <a:ext cx="6172200" cy="4629150"/>
          </a:xfrm>
          <a:prstGeom prst="rect">
            <a:avLst/>
          </a:prstGeom>
        </p:spPr>
      </p:pic>
      <p:sp>
        <p:nvSpPr>
          <p:cNvPr id="4" name="Θέση κειμένου 3">
            <a:extLst>
              <a:ext uri="{FF2B5EF4-FFF2-40B4-BE49-F238E27FC236}">
                <a16:creationId xmlns:a16="http://schemas.microsoft.com/office/drawing/2014/main" id="{29599E77-0C56-4811-8351-1D154640FBE0}"/>
              </a:ext>
            </a:extLst>
          </p:cNvPr>
          <p:cNvSpPr>
            <a:spLocks noGrp="1"/>
          </p:cNvSpPr>
          <p:nvPr>
            <p:ph type="body" sz="half" idx="2"/>
          </p:nvPr>
        </p:nvSpPr>
        <p:spPr>
          <a:xfrm>
            <a:off x="839788" y="2440172"/>
            <a:ext cx="3932237" cy="3811588"/>
          </a:xfrm>
        </p:spPr>
        <p:txBody>
          <a:bodyPr/>
          <a:lstStyle/>
          <a:p>
            <a:pPr>
              <a:lnSpc>
                <a:spcPct val="100000"/>
              </a:lnSpc>
              <a:buFont typeface="Wingdings" charset="2"/>
              <a:buChar char=""/>
            </a:pPr>
            <a:r>
              <a:rPr lang="en-US" sz="2400" dirty="0">
                <a:solidFill>
                  <a:srgbClr val="0070C0"/>
                </a:solidFill>
                <a:latin typeface="Comic Sans MS"/>
              </a:rPr>
              <a:t>Its contribution to energy production in Greece is 8-10%.</a:t>
            </a:r>
            <a:endParaRPr lang="en-US" sz="2400" dirty="0"/>
          </a:p>
          <a:p>
            <a:pPr>
              <a:lnSpc>
                <a:spcPct val="100000"/>
              </a:lnSpc>
              <a:buFont typeface="Wingdings" charset="2"/>
              <a:buChar char=""/>
            </a:pPr>
            <a:r>
              <a:rPr lang="en-US" sz="2400" dirty="0">
                <a:solidFill>
                  <a:srgbClr val="0070C0"/>
                </a:solidFill>
                <a:latin typeface="Comic Sans MS"/>
              </a:rPr>
              <a:t>Today there are 6 big hydroelectric stations and other smaller ones.</a:t>
            </a:r>
            <a:endParaRPr lang="el-GR" sz="24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29190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84B6BB-5606-4E74-9DE7-7272B73931C3}"/>
              </a:ext>
            </a:extLst>
          </p:cNvPr>
          <p:cNvSpPr>
            <a:spLocks noGrp="1"/>
          </p:cNvSpPr>
          <p:nvPr>
            <p:ph type="title"/>
          </p:nvPr>
        </p:nvSpPr>
        <p:spPr>
          <a:xfrm>
            <a:off x="839788" y="457200"/>
            <a:ext cx="10441356" cy="861237"/>
          </a:xfrm>
        </p:spPr>
        <p:txBody>
          <a:bodyPr/>
          <a:lstStyle/>
          <a:p>
            <a:pPr algn="ctr"/>
            <a:r>
              <a:rPr lang="en-US" sz="4800" b="1" dirty="0">
                <a:solidFill>
                  <a:schemeClr val="accent5">
                    <a:lumMod val="50000"/>
                  </a:schemeClr>
                </a:solidFill>
                <a:latin typeface="Comic Sans MS" panose="030F0702030302020204" pitchFamily="66" charset="0"/>
                <a:ea typeface="+mn-ea"/>
                <a:cs typeface="+mn-cs"/>
              </a:rPr>
              <a:t>Geothermal energy</a:t>
            </a:r>
            <a:endParaRPr lang="el-GR" sz="4800" b="1" dirty="0">
              <a:solidFill>
                <a:schemeClr val="accent5">
                  <a:lumMod val="50000"/>
                </a:schemeClr>
              </a:solidFill>
              <a:latin typeface="Comic Sans MS" panose="030F0702030302020204" pitchFamily="66" charset="0"/>
              <a:ea typeface="+mn-ea"/>
              <a:cs typeface="+mn-cs"/>
            </a:endParaRPr>
          </a:p>
        </p:txBody>
      </p:sp>
      <p:pic>
        <p:nvPicPr>
          <p:cNvPr id="5" name="Θέση περιεχομένου 4">
            <a:extLst>
              <a:ext uri="{FF2B5EF4-FFF2-40B4-BE49-F238E27FC236}">
                <a16:creationId xmlns:a16="http://schemas.microsoft.com/office/drawing/2014/main" id="{1404DE5A-61AD-48AC-8D06-0BA267D3F2B0}"/>
              </a:ext>
            </a:extLst>
          </p:cNvPr>
          <p:cNvPicPr>
            <a:picLocks noGrp="1" noChangeAspect="1"/>
          </p:cNvPicPr>
          <p:nvPr>
            <p:ph idx="1"/>
          </p:nvPr>
        </p:nvPicPr>
        <p:blipFill>
          <a:blip r:embed="rId2"/>
          <a:stretch>
            <a:fillRect/>
          </a:stretch>
        </p:blipFill>
        <p:spPr>
          <a:xfrm>
            <a:off x="6326004" y="2121214"/>
            <a:ext cx="5398165" cy="2762250"/>
          </a:xfrm>
          <a:prstGeom prst="rect">
            <a:avLst/>
          </a:prstGeom>
        </p:spPr>
      </p:pic>
      <p:sp>
        <p:nvSpPr>
          <p:cNvPr id="4" name="Θέση κειμένου 3">
            <a:extLst>
              <a:ext uri="{FF2B5EF4-FFF2-40B4-BE49-F238E27FC236}">
                <a16:creationId xmlns:a16="http://schemas.microsoft.com/office/drawing/2014/main" id="{9833C861-4AE8-4B78-A32E-D5B93856CF08}"/>
              </a:ext>
            </a:extLst>
          </p:cNvPr>
          <p:cNvSpPr>
            <a:spLocks noGrp="1"/>
          </p:cNvSpPr>
          <p:nvPr>
            <p:ph type="body" sz="half" idx="2"/>
          </p:nvPr>
        </p:nvSpPr>
        <p:spPr>
          <a:xfrm>
            <a:off x="467831" y="1071876"/>
            <a:ext cx="6039295" cy="3811588"/>
          </a:xfrm>
        </p:spPr>
        <p:txBody>
          <a:bodyPr>
            <a:noAutofit/>
          </a:bodyPr>
          <a:lstStyle/>
          <a:p>
            <a:pPr>
              <a:lnSpc>
                <a:spcPct val="150000"/>
              </a:lnSpc>
            </a:pPr>
            <a:r>
              <a:rPr lang="en-US" sz="2200" dirty="0">
                <a:solidFill>
                  <a:srgbClr val="0070C0"/>
                </a:solidFill>
                <a:latin typeface="Comic Sans MS"/>
              </a:rPr>
              <a:t>Today in Greece, the exploitation of geothermal energy is happening exclusively for the use of it to thermal applications (greenhouse heating). Still, because of the rich in geothermal energy subsoil of our country, mainly across the volcano bow of south Aegean (</a:t>
            </a:r>
            <a:r>
              <a:rPr lang="en-US" sz="2200" dirty="0" err="1">
                <a:solidFill>
                  <a:srgbClr val="0070C0"/>
                </a:solidFill>
                <a:latin typeface="Comic Sans MS"/>
              </a:rPr>
              <a:t>Milos</a:t>
            </a:r>
            <a:r>
              <a:rPr lang="en-US" sz="2200" dirty="0">
                <a:solidFill>
                  <a:srgbClr val="0070C0"/>
                </a:solidFill>
                <a:latin typeface="Comic Sans MS"/>
              </a:rPr>
              <a:t>, </a:t>
            </a:r>
            <a:r>
              <a:rPr lang="en-US" sz="2200" dirty="0" err="1">
                <a:solidFill>
                  <a:srgbClr val="0070C0"/>
                </a:solidFill>
                <a:latin typeface="Comic Sans MS"/>
              </a:rPr>
              <a:t>Nisiros</a:t>
            </a:r>
            <a:r>
              <a:rPr lang="en-US" sz="2200" dirty="0">
                <a:solidFill>
                  <a:srgbClr val="0070C0"/>
                </a:solidFill>
                <a:latin typeface="Comic Sans MS"/>
              </a:rPr>
              <a:t>, </a:t>
            </a:r>
            <a:r>
              <a:rPr lang="en-US" sz="2200" dirty="0" err="1">
                <a:solidFill>
                  <a:srgbClr val="0070C0"/>
                </a:solidFill>
                <a:latin typeface="Comic Sans MS"/>
              </a:rPr>
              <a:t>Santorini</a:t>
            </a:r>
            <a:r>
              <a:rPr lang="en-US" sz="2200" dirty="0">
                <a:solidFill>
                  <a:srgbClr val="0070C0"/>
                </a:solidFill>
                <a:latin typeface="Comic Sans MS"/>
              </a:rPr>
              <a:t>), it could have a large application for the thermal desalination of the sea water, mainly in the dry islands and the areas near water. </a:t>
            </a:r>
            <a:endParaRPr lang="en-US" sz="2400" dirty="0"/>
          </a:p>
          <a:p>
            <a:pPr>
              <a:lnSpc>
                <a:spcPct val="150000"/>
              </a:lnSpc>
            </a:pPr>
            <a:endParaRPr lang="el-GR" sz="22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41704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CE90DE60-457A-46A1-B223-4A5E8FE25212}"/>
              </a:ext>
            </a:extLst>
          </p:cNvPr>
          <p:cNvSpPr/>
          <p:nvPr/>
        </p:nvSpPr>
        <p:spPr>
          <a:xfrm>
            <a:off x="956930" y="3954230"/>
            <a:ext cx="10547498" cy="2123658"/>
          </a:xfrm>
          <a:prstGeom prst="rect">
            <a:avLst/>
          </a:prstGeom>
        </p:spPr>
        <p:txBody>
          <a:bodyPr wrap="square">
            <a:spAutoFit/>
          </a:bodyPr>
          <a:lstStyle/>
          <a:p>
            <a:pPr algn="ctr">
              <a:lnSpc>
                <a:spcPct val="150000"/>
              </a:lnSpc>
            </a:pPr>
            <a:r>
              <a:rPr lang="en-US" sz="2200" dirty="0">
                <a:solidFill>
                  <a:srgbClr val="0070C0"/>
                </a:solidFill>
                <a:latin typeface="Comic Sans MS" panose="030F0702030302020204" pitchFamily="66" charset="0"/>
              </a:rPr>
              <a:t>The confrontation of climate change requires energy production with zero gas pollutant emissions.  Renewable energy sources are the solution and according to recent scientific researches, they could cover the overall demand with no huge cost in comparison to </a:t>
            </a:r>
            <a:r>
              <a:rPr lang="en-US" sz="2200">
                <a:solidFill>
                  <a:srgbClr val="0070C0"/>
                </a:solidFill>
                <a:latin typeface="Comic Sans MS" panose="030F0702030302020204" pitchFamily="66" charset="0"/>
              </a:rPr>
              <a:t>the conditions </a:t>
            </a:r>
            <a:r>
              <a:rPr lang="en-US" sz="2200" dirty="0">
                <a:solidFill>
                  <a:srgbClr val="0070C0"/>
                </a:solidFill>
                <a:latin typeface="Comic Sans MS" panose="030F0702030302020204" pitchFamily="66" charset="0"/>
              </a:rPr>
              <a:t>we are in today. </a:t>
            </a:r>
            <a:endParaRPr lang="el-GR" sz="2200" dirty="0">
              <a:solidFill>
                <a:srgbClr val="0070C0"/>
              </a:solidFill>
              <a:latin typeface="Comic Sans MS" panose="030F0702030302020204" pitchFamily="66" charset="0"/>
            </a:endParaRPr>
          </a:p>
        </p:txBody>
      </p:sp>
      <p:pic>
        <p:nvPicPr>
          <p:cNvPr id="6" name="Εικόνα 5">
            <a:extLst>
              <a:ext uri="{FF2B5EF4-FFF2-40B4-BE49-F238E27FC236}">
                <a16:creationId xmlns:a16="http://schemas.microsoft.com/office/drawing/2014/main" id="{756FFFA8-82A1-4D16-A6EE-9D0CB7EF6E18}"/>
              </a:ext>
            </a:extLst>
          </p:cNvPr>
          <p:cNvPicPr>
            <a:picLocks noChangeAspect="1"/>
          </p:cNvPicPr>
          <p:nvPr/>
        </p:nvPicPr>
        <p:blipFill>
          <a:blip r:embed="rId2"/>
          <a:stretch>
            <a:fillRect/>
          </a:stretch>
        </p:blipFill>
        <p:spPr>
          <a:xfrm>
            <a:off x="4363114" y="541622"/>
            <a:ext cx="3295650" cy="3295650"/>
          </a:xfrm>
          <a:prstGeom prst="rect">
            <a:avLst/>
          </a:prstGeom>
        </p:spPr>
      </p:pic>
    </p:spTree>
    <p:extLst>
      <p:ext uri="{BB962C8B-B14F-4D97-AF65-F5344CB8AC3E}">
        <p14:creationId xmlns:p14="http://schemas.microsoft.com/office/powerpoint/2010/main" val="13406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905696-B80C-4855-AE85-A8EBEE86B44F}"/>
              </a:ext>
            </a:extLst>
          </p:cNvPr>
          <p:cNvSpPr>
            <a:spLocks noGrp="1"/>
          </p:cNvSpPr>
          <p:nvPr>
            <p:ph type="title"/>
          </p:nvPr>
        </p:nvSpPr>
        <p:spPr>
          <a:xfrm>
            <a:off x="838200" y="2766218"/>
            <a:ext cx="10515600" cy="1325563"/>
          </a:xfrm>
        </p:spPr>
        <p:txBody>
          <a:bodyPr>
            <a:noAutofit/>
          </a:bodyPr>
          <a:lstStyle/>
          <a:p>
            <a:pPr algn="ctr"/>
            <a:r>
              <a:rPr lang="en-US" sz="6600" dirty="0">
                <a:solidFill>
                  <a:schemeClr val="accent5">
                    <a:lumMod val="50000"/>
                  </a:schemeClr>
                </a:solidFill>
                <a:latin typeface="Comic Sans MS" panose="030F0702030302020204" pitchFamily="66" charset="0"/>
              </a:rPr>
              <a:t>Thank you for your attention</a:t>
            </a:r>
            <a:br>
              <a:rPr lang="en-US" sz="6600" dirty="0">
                <a:solidFill>
                  <a:schemeClr val="accent5">
                    <a:lumMod val="50000"/>
                  </a:schemeClr>
                </a:solidFill>
                <a:latin typeface="Comic Sans MS" panose="030F0702030302020204" pitchFamily="66" charset="0"/>
              </a:rPr>
            </a:br>
            <a:br>
              <a:rPr lang="en-US" sz="6600" dirty="0">
                <a:solidFill>
                  <a:schemeClr val="accent5">
                    <a:lumMod val="50000"/>
                  </a:schemeClr>
                </a:solidFill>
                <a:latin typeface="Comic Sans MS" panose="030F0702030302020204" pitchFamily="66" charset="0"/>
              </a:rPr>
            </a:br>
            <a:br>
              <a:rPr lang="en-US" sz="6600" dirty="0">
                <a:solidFill>
                  <a:schemeClr val="accent5">
                    <a:lumMod val="50000"/>
                  </a:schemeClr>
                </a:solidFill>
                <a:latin typeface="Comic Sans MS" panose="030F0702030302020204" pitchFamily="66" charset="0"/>
              </a:rPr>
            </a:br>
            <a:br>
              <a:rPr lang="en-US" sz="2400" dirty="0">
                <a:solidFill>
                  <a:schemeClr val="accent5">
                    <a:lumMod val="50000"/>
                  </a:schemeClr>
                </a:solidFill>
                <a:latin typeface="Comic Sans MS" panose="030F0702030302020204" pitchFamily="66" charset="0"/>
              </a:rPr>
            </a:br>
            <a:r>
              <a:rPr lang="en-US" sz="2800" dirty="0">
                <a:solidFill>
                  <a:schemeClr val="accent5">
                    <a:lumMod val="50000"/>
                  </a:schemeClr>
                </a:solidFill>
                <a:latin typeface="Comic Sans MS" panose="030F0702030302020204" pitchFamily="66" charset="0"/>
              </a:rPr>
              <a:t>The Greek team</a:t>
            </a:r>
            <a:endParaRPr lang="el-GR" sz="2800" dirty="0">
              <a:solidFill>
                <a:schemeClr val="accent5">
                  <a:lumMod val="50000"/>
                </a:schemeClr>
              </a:solidFill>
              <a:latin typeface="Comic Sans MS" panose="030F0702030302020204" pitchFamily="66" charset="0"/>
            </a:endParaRPr>
          </a:p>
        </p:txBody>
      </p:sp>
    </p:spTree>
    <p:extLst>
      <p:ext uri="{BB962C8B-B14F-4D97-AF65-F5344CB8AC3E}">
        <p14:creationId xmlns:p14="http://schemas.microsoft.com/office/powerpoint/2010/main" val="134570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05D5E924-288D-46F2-8EE9-FF6F6AC6E01C}"/>
              </a:ext>
            </a:extLst>
          </p:cNvPr>
          <p:cNvPicPr>
            <a:picLocks noGrp="1" noChangeAspect="1"/>
          </p:cNvPicPr>
          <p:nvPr>
            <p:ph idx="1"/>
          </p:nvPr>
        </p:nvPicPr>
        <p:blipFill>
          <a:blip r:embed="rId2"/>
          <a:stretch>
            <a:fillRect/>
          </a:stretch>
        </p:blipFill>
        <p:spPr>
          <a:xfrm>
            <a:off x="7381462" y="1175379"/>
            <a:ext cx="4252888" cy="4507241"/>
          </a:xfrm>
          <a:prstGeom prst="rect">
            <a:avLst/>
          </a:prstGeom>
        </p:spPr>
      </p:pic>
      <p:sp>
        <p:nvSpPr>
          <p:cNvPr id="6" name="Θέση κειμένου 5">
            <a:extLst>
              <a:ext uri="{FF2B5EF4-FFF2-40B4-BE49-F238E27FC236}">
                <a16:creationId xmlns:a16="http://schemas.microsoft.com/office/drawing/2014/main" id="{F21B03BB-1206-4D3E-970D-F7504344D236}"/>
              </a:ext>
            </a:extLst>
          </p:cNvPr>
          <p:cNvSpPr>
            <a:spLocks noGrp="1"/>
          </p:cNvSpPr>
          <p:nvPr>
            <p:ph type="body" sz="half" idx="2"/>
          </p:nvPr>
        </p:nvSpPr>
        <p:spPr>
          <a:xfrm>
            <a:off x="204070" y="195942"/>
            <a:ext cx="7111130" cy="7158447"/>
          </a:xfrm>
        </p:spPr>
        <p:txBody>
          <a:bodyPr vert="horz" lIns="91440" tIns="45720" rIns="91440" bIns="45720" rtlCol="0">
            <a:noAutofit/>
          </a:bodyPr>
          <a:lstStyle/>
          <a:p>
            <a:pPr>
              <a:lnSpc>
                <a:spcPct val="150000"/>
              </a:lnSpc>
            </a:pPr>
            <a:r>
              <a:rPr lang="en-US" sz="2800" dirty="0">
                <a:solidFill>
                  <a:schemeClr val="accent1">
                    <a:lumMod val="75000"/>
                  </a:schemeClr>
                </a:solidFill>
                <a:latin typeface="Comic Sans MS" panose="030F0702030302020204" pitchFamily="66" charset="0"/>
              </a:rPr>
              <a:t>The habit of recycling in Greece is not very popular. According to a European study</a:t>
            </a:r>
            <a:r>
              <a:rPr lang="el-GR" sz="2800" dirty="0">
                <a:solidFill>
                  <a:schemeClr val="accent1">
                    <a:lumMod val="75000"/>
                  </a:schemeClr>
                </a:solidFill>
                <a:latin typeface="Comic Sans MS" panose="030F0702030302020204" pitchFamily="66" charset="0"/>
              </a:rPr>
              <a:t> </a:t>
            </a:r>
            <a:r>
              <a:rPr lang="en-US" sz="2800" dirty="0">
                <a:solidFill>
                  <a:schemeClr val="accent1">
                    <a:lumMod val="75000"/>
                  </a:schemeClr>
                </a:solidFill>
                <a:latin typeface="Comic Sans MS" panose="030F0702030302020204" pitchFamily="66" charset="0"/>
              </a:rPr>
              <a:t>of 2019, the percentage of recycling in our country comes up to 18,9%, a very low percentage (24</a:t>
            </a:r>
            <a:r>
              <a:rPr lang="en-US" sz="2800" baseline="30000" dirty="0">
                <a:solidFill>
                  <a:schemeClr val="accent1">
                    <a:lumMod val="75000"/>
                  </a:schemeClr>
                </a:solidFill>
                <a:latin typeface="Comic Sans MS" panose="030F0702030302020204" pitchFamily="66" charset="0"/>
              </a:rPr>
              <a:t>th</a:t>
            </a:r>
            <a:r>
              <a:rPr lang="en-US" sz="2800" dirty="0">
                <a:solidFill>
                  <a:schemeClr val="accent1">
                    <a:lumMod val="75000"/>
                  </a:schemeClr>
                </a:solidFill>
                <a:latin typeface="Comic Sans MS" panose="030F0702030302020204" pitchFamily="66" charset="0"/>
              </a:rPr>
              <a:t> place from the 28 countries of the EU) since at the same time in some countries in Europe the percentage of recycling comes up to 70%. </a:t>
            </a:r>
            <a:endParaRPr lang="el-GR" sz="2800"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169073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7DDE03-2BD2-4B73-BAC8-8B7AEB84652A}"/>
              </a:ext>
            </a:extLst>
          </p:cNvPr>
          <p:cNvSpPr>
            <a:spLocks noGrp="1"/>
          </p:cNvSpPr>
          <p:nvPr>
            <p:ph type="title"/>
          </p:nvPr>
        </p:nvSpPr>
        <p:spPr/>
        <p:txBody>
          <a:bodyPr>
            <a:normAutofit fontScale="90000"/>
          </a:bodyPr>
          <a:lstStyle/>
          <a:p>
            <a:pPr>
              <a:lnSpc>
                <a:spcPct val="150000"/>
              </a:lnSpc>
            </a:pPr>
            <a:br>
              <a:rPr lang="el-GR" dirty="0"/>
            </a:br>
            <a:br>
              <a:rPr lang="el-GR" dirty="0"/>
            </a:br>
            <a:endParaRPr lang="el-GR" sz="2900" dirty="0">
              <a:solidFill>
                <a:schemeClr val="accent1">
                  <a:lumMod val="75000"/>
                </a:schemeClr>
              </a:solidFill>
              <a:latin typeface="Comic Sans MS" panose="030F0702030302020204" pitchFamily="66" charset="0"/>
              <a:ea typeface="+mn-ea"/>
              <a:cs typeface="+mn-cs"/>
            </a:endParaRPr>
          </a:p>
        </p:txBody>
      </p:sp>
      <p:pic>
        <p:nvPicPr>
          <p:cNvPr id="5" name="Θέση περιεχομένου 4">
            <a:extLst>
              <a:ext uri="{FF2B5EF4-FFF2-40B4-BE49-F238E27FC236}">
                <a16:creationId xmlns:a16="http://schemas.microsoft.com/office/drawing/2014/main" id="{78043E58-15CF-472B-9020-A90906142FC2}"/>
              </a:ext>
            </a:extLst>
          </p:cNvPr>
          <p:cNvPicPr>
            <a:picLocks noGrp="1" noChangeAspect="1"/>
          </p:cNvPicPr>
          <p:nvPr>
            <p:ph idx="1"/>
          </p:nvPr>
        </p:nvPicPr>
        <p:blipFill>
          <a:blip r:embed="rId2"/>
          <a:stretch>
            <a:fillRect/>
          </a:stretch>
        </p:blipFill>
        <p:spPr>
          <a:xfrm>
            <a:off x="5316538" y="1423987"/>
            <a:ext cx="5905500" cy="4000500"/>
          </a:xfrm>
          <a:prstGeom prst="rect">
            <a:avLst/>
          </a:prstGeom>
        </p:spPr>
      </p:pic>
      <p:sp>
        <p:nvSpPr>
          <p:cNvPr id="4" name="3 - Θέση κειμένου"/>
          <p:cNvSpPr>
            <a:spLocks noGrp="1"/>
          </p:cNvSpPr>
          <p:nvPr>
            <p:ph type="body" sz="half" idx="2"/>
          </p:nvPr>
        </p:nvSpPr>
        <p:spPr>
          <a:xfrm>
            <a:off x="839788" y="1084217"/>
            <a:ext cx="3932237" cy="4784771"/>
          </a:xfrm>
        </p:spPr>
        <p:txBody>
          <a:bodyPr>
            <a:noAutofit/>
          </a:bodyPr>
          <a:lstStyle/>
          <a:p>
            <a:r>
              <a:rPr lang="en-US" sz="2800" dirty="0">
                <a:solidFill>
                  <a:schemeClr val="accent1">
                    <a:lumMod val="75000"/>
                  </a:schemeClr>
                </a:solidFill>
                <a:latin typeface="Comic Sans MS" pitchFamily="66" charset="0"/>
              </a:rPr>
              <a:t>On the contrary, Greece is considered to be one of the first countries at the existence of landfills (80%), that is specialized places where we bury our garbage. Furthermore, in some islands there are several illegal rubbish dumps.</a:t>
            </a:r>
            <a:endParaRPr lang="el-GR" sz="2800"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381159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18F83D-B9D6-435A-9365-1D3DFA13AC75}"/>
              </a:ext>
            </a:extLst>
          </p:cNvPr>
          <p:cNvSpPr>
            <a:spLocks noGrp="1"/>
          </p:cNvSpPr>
          <p:nvPr>
            <p:ph type="title"/>
          </p:nvPr>
        </p:nvSpPr>
        <p:spPr>
          <a:xfrm>
            <a:off x="363071" y="650301"/>
            <a:ext cx="11631705" cy="754912"/>
          </a:xfrm>
        </p:spPr>
        <p:txBody>
          <a:bodyPr>
            <a:noAutofit/>
          </a:bodyPr>
          <a:lstStyle/>
          <a:p>
            <a:pPr algn="ctr"/>
            <a:r>
              <a:rPr lang="en-US" sz="2400" dirty="0">
                <a:solidFill>
                  <a:schemeClr val="accent1">
                    <a:lumMod val="75000"/>
                  </a:schemeClr>
                </a:solidFill>
                <a:latin typeface="Comic Sans MS" panose="030F0702030302020204" pitchFamily="66" charset="0"/>
                <a:ea typeface="+mn-ea"/>
                <a:cs typeface="+mn-cs"/>
              </a:rPr>
              <a:t>Since 2003, the corporation below has been activated in recycling by applying the Blue Bins system and has organized several educational programs, always in collaboration with the local municipality or other public services.</a:t>
            </a:r>
            <a:endParaRPr lang="el-GR" sz="2400" dirty="0">
              <a:solidFill>
                <a:schemeClr val="accent1">
                  <a:lumMod val="75000"/>
                </a:schemeClr>
              </a:solidFill>
              <a:latin typeface="Comic Sans MS" panose="030F0702030302020204" pitchFamily="66" charset="0"/>
              <a:ea typeface="+mn-ea"/>
              <a:cs typeface="+mn-cs"/>
            </a:endParaRPr>
          </a:p>
        </p:txBody>
      </p:sp>
      <p:pic>
        <p:nvPicPr>
          <p:cNvPr id="9" name="Θέση περιεχομένου 8">
            <a:extLst>
              <a:ext uri="{FF2B5EF4-FFF2-40B4-BE49-F238E27FC236}">
                <a16:creationId xmlns:a16="http://schemas.microsoft.com/office/drawing/2014/main" id="{2D782CDD-F859-48CE-9601-2C87756F8D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0213" y="1364873"/>
            <a:ext cx="10047768" cy="4877694"/>
          </a:xfrm>
        </p:spPr>
      </p:pic>
    </p:spTree>
    <p:extLst>
      <p:ext uri="{BB962C8B-B14F-4D97-AF65-F5344CB8AC3E}">
        <p14:creationId xmlns:p14="http://schemas.microsoft.com/office/powerpoint/2010/main" val="268389965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9EFBD8-6DA1-4EC0-8FC2-741A2A83BD14}"/>
              </a:ext>
            </a:extLst>
          </p:cNvPr>
          <p:cNvSpPr>
            <a:spLocks noGrp="1"/>
          </p:cNvSpPr>
          <p:nvPr>
            <p:ph type="title"/>
          </p:nvPr>
        </p:nvSpPr>
        <p:spPr>
          <a:xfrm>
            <a:off x="2019231" y="457200"/>
            <a:ext cx="7774126" cy="841513"/>
          </a:xfrm>
        </p:spPr>
        <p:txBody>
          <a:bodyPr>
            <a:normAutofit fontScale="90000"/>
          </a:bodyPr>
          <a:lstStyle/>
          <a:p>
            <a:pPr algn="ctr"/>
            <a:r>
              <a:rPr lang="en-US" dirty="0">
                <a:solidFill>
                  <a:schemeClr val="accent1">
                    <a:lumMod val="75000"/>
                  </a:schemeClr>
                </a:solidFill>
                <a:latin typeface="Comic Sans MS" panose="030F0702030302020204" pitchFamily="66" charset="0"/>
                <a:ea typeface="+mn-ea"/>
                <a:cs typeface="+mn-cs"/>
              </a:rPr>
              <a:t>In the blue bin we throw all the things you see below: </a:t>
            </a:r>
            <a:endParaRPr lang="el-GR" dirty="0">
              <a:solidFill>
                <a:schemeClr val="accent1">
                  <a:lumMod val="75000"/>
                </a:schemeClr>
              </a:solidFill>
              <a:latin typeface="Comic Sans MS" panose="030F0702030302020204" pitchFamily="66" charset="0"/>
              <a:ea typeface="+mn-ea"/>
              <a:cs typeface="+mn-cs"/>
            </a:endParaRPr>
          </a:p>
        </p:txBody>
      </p:sp>
      <p:pic>
        <p:nvPicPr>
          <p:cNvPr id="9" name="Θέση περιεχομένου 8">
            <a:extLst>
              <a:ext uri="{FF2B5EF4-FFF2-40B4-BE49-F238E27FC236}">
                <a16:creationId xmlns:a16="http://schemas.microsoft.com/office/drawing/2014/main" id="{9B4D1386-09C2-4B9F-897D-1F25CCFC14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901" y="1779104"/>
            <a:ext cx="11102197" cy="4436166"/>
          </a:xfrm>
        </p:spPr>
      </p:pic>
    </p:spTree>
    <p:extLst>
      <p:ext uri="{BB962C8B-B14F-4D97-AF65-F5344CB8AC3E}">
        <p14:creationId xmlns:p14="http://schemas.microsoft.com/office/powerpoint/2010/main" val="181233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34CCC-BC3A-413F-AE8B-BB82CFB5AED8}"/>
              </a:ext>
            </a:extLst>
          </p:cNvPr>
          <p:cNvSpPr>
            <a:spLocks noGrp="1"/>
          </p:cNvSpPr>
          <p:nvPr>
            <p:ph type="title"/>
          </p:nvPr>
        </p:nvSpPr>
        <p:spPr>
          <a:xfrm>
            <a:off x="593263" y="2490582"/>
            <a:ext cx="5641950" cy="3963228"/>
          </a:xfrm>
        </p:spPr>
        <p:txBody>
          <a:bodyPr>
            <a:normAutofit fontScale="90000"/>
          </a:bodyPr>
          <a:lstStyle/>
          <a:p>
            <a:pPr>
              <a:lnSpc>
                <a:spcPct val="150000"/>
              </a:lnSpc>
            </a:pPr>
            <a:r>
              <a:rPr lang="en-US" dirty="0">
                <a:solidFill>
                  <a:schemeClr val="accent1">
                    <a:lumMod val="75000"/>
                  </a:schemeClr>
                </a:solidFill>
                <a:latin typeface="Comic Sans MS" panose="030F0702030302020204" pitchFamily="66" charset="0"/>
                <a:ea typeface="+mn-ea"/>
                <a:cs typeface="+mn-cs"/>
              </a:rPr>
              <a:t>The Blue Bell serves exclusively the collection of glass packaging deriving from municipal waste. </a:t>
            </a:r>
            <a:br>
              <a:rPr lang="en-US" dirty="0">
                <a:solidFill>
                  <a:schemeClr val="accent1">
                    <a:lumMod val="75000"/>
                  </a:schemeClr>
                </a:solidFill>
                <a:latin typeface="Comic Sans MS" panose="030F0702030302020204" pitchFamily="66" charset="0"/>
                <a:ea typeface="+mn-ea"/>
                <a:cs typeface="+mn-cs"/>
              </a:rPr>
            </a:br>
            <a:r>
              <a:rPr lang="en-US" dirty="0">
                <a:solidFill>
                  <a:schemeClr val="accent1">
                    <a:lumMod val="75000"/>
                  </a:schemeClr>
                </a:solidFill>
                <a:latin typeface="Comic Sans MS" panose="030F0702030302020204" pitchFamily="66" charset="0"/>
                <a:ea typeface="+mn-ea"/>
                <a:cs typeface="+mn-cs"/>
              </a:rPr>
              <a:t>The goal of this particular project is to create a packaging waste stream that is as clear and pure as possible, close to its point of generation.</a:t>
            </a:r>
            <a:endParaRPr lang="el-GR" dirty="0">
              <a:solidFill>
                <a:schemeClr val="accent1">
                  <a:lumMod val="75000"/>
                </a:schemeClr>
              </a:solidFill>
              <a:latin typeface="Comic Sans MS" panose="030F0702030302020204" pitchFamily="66" charset="0"/>
              <a:ea typeface="+mn-ea"/>
              <a:cs typeface="+mn-cs"/>
            </a:endParaRPr>
          </a:p>
        </p:txBody>
      </p:sp>
      <p:pic>
        <p:nvPicPr>
          <p:cNvPr id="8" name="Θέση περιεχομένου 7">
            <a:extLst>
              <a:ext uri="{FF2B5EF4-FFF2-40B4-BE49-F238E27FC236}">
                <a16:creationId xmlns:a16="http://schemas.microsoft.com/office/drawing/2014/main" id="{75F773BD-182D-43CC-8C89-5F49BAE9A884}"/>
              </a:ext>
            </a:extLst>
          </p:cNvPr>
          <p:cNvPicPr>
            <a:picLocks noGrp="1" noChangeAspect="1"/>
          </p:cNvPicPr>
          <p:nvPr>
            <p:ph idx="1"/>
          </p:nvPr>
        </p:nvPicPr>
        <p:blipFill>
          <a:blip r:embed="rId3"/>
          <a:stretch>
            <a:fillRect/>
          </a:stretch>
        </p:blipFill>
        <p:spPr>
          <a:xfrm>
            <a:off x="6235213" y="1798983"/>
            <a:ext cx="5363524" cy="3260034"/>
          </a:xfrm>
          <a:prstGeom prst="rect">
            <a:avLst/>
          </a:prstGeom>
        </p:spPr>
      </p:pic>
    </p:spTree>
    <p:extLst>
      <p:ext uri="{BB962C8B-B14F-4D97-AF65-F5344CB8AC3E}">
        <p14:creationId xmlns:p14="http://schemas.microsoft.com/office/powerpoint/2010/main" val="215458914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C1C95C-FC52-4837-9A41-43A795368626}"/>
              </a:ext>
            </a:extLst>
          </p:cNvPr>
          <p:cNvSpPr>
            <a:spLocks noGrp="1"/>
          </p:cNvSpPr>
          <p:nvPr>
            <p:ph type="title"/>
          </p:nvPr>
        </p:nvSpPr>
        <p:spPr>
          <a:xfrm>
            <a:off x="691563" y="4711147"/>
            <a:ext cx="10808873" cy="1600200"/>
          </a:xfrm>
        </p:spPr>
        <p:txBody>
          <a:bodyPr>
            <a:noAutofit/>
          </a:bodyPr>
          <a:lstStyle/>
          <a:p>
            <a:pPr algn="ctr">
              <a:lnSpc>
                <a:spcPct val="150000"/>
              </a:lnSpc>
            </a:pPr>
            <a:r>
              <a:rPr lang="en-GB" dirty="0">
                <a:solidFill>
                  <a:srgbClr val="2F5597"/>
                </a:solidFill>
                <a:latin typeface="Comic Sans MS"/>
              </a:rPr>
              <a:t>Today 95% of</a:t>
            </a:r>
            <a:r>
              <a:rPr lang="el-GR" dirty="0">
                <a:solidFill>
                  <a:srgbClr val="2F5597"/>
                </a:solidFill>
                <a:latin typeface="Comic Sans MS"/>
              </a:rPr>
              <a:t> </a:t>
            </a:r>
            <a:r>
              <a:rPr lang="en-GB" dirty="0">
                <a:solidFill>
                  <a:srgbClr val="2F5597"/>
                </a:solidFill>
                <a:latin typeface="Comic Sans MS"/>
              </a:rPr>
              <a:t>our</a:t>
            </a:r>
            <a:r>
              <a:rPr lang="el-GR" dirty="0">
                <a:solidFill>
                  <a:srgbClr val="2F5597"/>
                </a:solidFill>
                <a:latin typeface="Comic Sans MS"/>
              </a:rPr>
              <a:t> </a:t>
            </a:r>
            <a:r>
              <a:rPr lang="en-GB" dirty="0">
                <a:solidFill>
                  <a:srgbClr val="2F5597"/>
                </a:solidFill>
                <a:latin typeface="Comic Sans MS"/>
              </a:rPr>
              <a:t>country's</a:t>
            </a:r>
            <a:r>
              <a:rPr lang="el-GR" dirty="0">
                <a:solidFill>
                  <a:srgbClr val="2F5597"/>
                </a:solidFill>
                <a:latin typeface="Comic Sans MS"/>
              </a:rPr>
              <a:t> </a:t>
            </a:r>
            <a:r>
              <a:rPr lang="en-GB" dirty="0">
                <a:solidFill>
                  <a:srgbClr val="2F5597"/>
                </a:solidFill>
                <a:latin typeface="Comic Sans MS"/>
              </a:rPr>
              <a:t>population</a:t>
            </a:r>
            <a:r>
              <a:rPr lang="el-GR" dirty="0">
                <a:solidFill>
                  <a:srgbClr val="2F5597"/>
                </a:solidFill>
                <a:latin typeface="Comic Sans MS"/>
              </a:rPr>
              <a:t> </a:t>
            </a:r>
            <a:r>
              <a:rPr lang="el-GR" dirty="0" err="1">
                <a:solidFill>
                  <a:srgbClr val="2F5597"/>
                </a:solidFill>
                <a:latin typeface="Comic Sans MS"/>
              </a:rPr>
              <a:t>is</a:t>
            </a:r>
            <a:r>
              <a:rPr lang="el-GR" dirty="0">
                <a:solidFill>
                  <a:srgbClr val="2F5597"/>
                </a:solidFill>
                <a:latin typeface="Comic Sans MS"/>
              </a:rPr>
              <a:t> </a:t>
            </a:r>
            <a:r>
              <a:rPr lang="el-GR" dirty="0" err="1">
                <a:solidFill>
                  <a:srgbClr val="2F5597"/>
                </a:solidFill>
                <a:latin typeface="Comic Sans MS"/>
              </a:rPr>
              <a:t>covered</a:t>
            </a:r>
            <a:r>
              <a:rPr lang="el-GR" dirty="0">
                <a:solidFill>
                  <a:srgbClr val="2F5597"/>
                </a:solidFill>
                <a:latin typeface="Comic Sans MS"/>
              </a:rPr>
              <a:t> </a:t>
            </a:r>
            <a:r>
              <a:rPr lang="el-GR" dirty="0" err="1">
                <a:solidFill>
                  <a:srgbClr val="2F5597"/>
                </a:solidFill>
                <a:latin typeface="Comic Sans MS"/>
              </a:rPr>
              <a:t>with</a:t>
            </a:r>
            <a:r>
              <a:rPr lang="el-GR" dirty="0">
                <a:solidFill>
                  <a:srgbClr val="2F5597"/>
                </a:solidFill>
                <a:latin typeface="Comic Sans MS"/>
              </a:rPr>
              <a:t> </a:t>
            </a:r>
            <a:r>
              <a:rPr lang="el-GR" dirty="0" err="1">
                <a:solidFill>
                  <a:srgbClr val="2F5597"/>
                </a:solidFill>
                <a:latin typeface="Comic Sans MS"/>
              </a:rPr>
              <a:t>blue</a:t>
            </a:r>
            <a:r>
              <a:rPr lang="el-GR" dirty="0">
                <a:solidFill>
                  <a:srgbClr val="2F5597"/>
                </a:solidFill>
                <a:latin typeface="Comic Sans MS"/>
              </a:rPr>
              <a:t> </a:t>
            </a:r>
            <a:r>
              <a:rPr lang="el-GR" dirty="0" err="1">
                <a:solidFill>
                  <a:srgbClr val="2F5597"/>
                </a:solidFill>
                <a:latin typeface="Comic Sans MS"/>
              </a:rPr>
              <a:t>bins</a:t>
            </a:r>
            <a:r>
              <a:rPr lang="el-GR" dirty="0">
                <a:solidFill>
                  <a:srgbClr val="2F5597"/>
                </a:solidFill>
                <a:latin typeface="Comic Sans MS"/>
              </a:rPr>
              <a:t>. 8.700 </a:t>
            </a:r>
            <a:r>
              <a:rPr lang="el-GR" dirty="0" err="1">
                <a:solidFill>
                  <a:srgbClr val="2F5597"/>
                </a:solidFill>
                <a:latin typeface="Comic Sans MS"/>
              </a:rPr>
              <a:t>blue</a:t>
            </a:r>
            <a:r>
              <a:rPr lang="el-GR" dirty="0">
                <a:solidFill>
                  <a:srgbClr val="2F5597"/>
                </a:solidFill>
                <a:latin typeface="Comic Sans MS"/>
              </a:rPr>
              <a:t> </a:t>
            </a:r>
            <a:r>
              <a:rPr lang="el-GR" dirty="0" err="1">
                <a:solidFill>
                  <a:srgbClr val="2F5597"/>
                </a:solidFill>
                <a:latin typeface="Comic Sans MS"/>
              </a:rPr>
              <a:t>cones</a:t>
            </a:r>
            <a:r>
              <a:rPr lang="el-GR" dirty="0">
                <a:solidFill>
                  <a:srgbClr val="2F5597"/>
                </a:solidFill>
                <a:latin typeface="Comic Sans MS"/>
              </a:rPr>
              <a:t> </a:t>
            </a:r>
            <a:r>
              <a:rPr lang="el-GR" dirty="0" err="1">
                <a:solidFill>
                  <a:srgbClr val="2F5597"/>
                </a:solidFill>
                <a:latin typeface="Comic Sans MS"/>
              </a:rPr>
              <a:t>and</a:t>
            </a:r>
            <a:r>
              <a:rPr lang="el-GR" dirty="0">
                <a:solidFill>
                  <a:srgbClr val="2F5597"/>
                </a:solidFill>
                <a:latin typeface="Comic Sans MS"/>
              </a:rPr>
              <a:t> 162.000 </a:t>
            </a:r>
            <a:r>
              <a:rPr lang="el-GR" dirty="0" err="1">
                <a:solidFill>
                  <a:srgbClr val="2F5597"/>
                </a:solidFill>
                <a:latin typeface="Comic Sans MS"/>
              </a:rPr>
              <a:t>blue</a:t>
            </a:r>
            <a:r>
              <a:rPr lang="el-GR" dirty="0">
                <a:solidFill>
                  <a:srgbClr val="2F5597"/>
                </a:solidFill>
                <a:latin typeface="Comic Sans MS"/>
              </a:rPr>
              <a:t> </a:t>
            </a:r>
            <a:r>
              <a:rPr lang="el-GR" dirty="0" err="1">
                <a:solidFill>
                  <a:srgbClr val="2F5597"/>
                </a:solidFill>
                <a:latin typeface="Comic Sans MS"/>
              </a:rPr>
              <a:t>bins</a:t>
            </a:r>
            <a:r>
              <a:rPr lang="el-GR" dirty="0">
                <a:solidFill>
                  <a:srgbClr val="2F5597"/>
                </a:solidFill>
                <a:latin typeface="Comic Sans MS"/>
              </a:rPr>
              <a:t> </a:t>
            </a:r>
            <a:r>
              <a:rPr lang="el-GR" dirty="0" err="1">
                <a:solidFill>
                  <a:srgbClr val="2F5597"/>
                </a:solidFill>
                <a:latin typeface="Comic Sans MS"/>
              </a:rPr>
              <a:t>are</a:t>
            </a:r>
            <a:r>
              <a:rPr lang="el-GR" dirty="0">
                <a:solidFill>
                  <a:srgbClr val="2F5597"/>
                </a:solidFill>
                <a:latin typeface="Comic Sans MS"/>
              </a:rPr>
              <a:t> </a:t>
            </a:r>
            <a:r>
              <a:rPr lang="el-GR" dirty="0" err="1">
                <a:solidFill>
                  <a:srgbClr val="2F5597"/>
                </a:solidFill>
                <a:latin typeface="Comic Sans MS"/>
              </a:rPr>
              <a:t>placed</a:t>
            </a:r>
            <a:r>
              <a:rPr lang="el-GR" dirty="0">
                <a:solidFill>
                  <a:srgbClr val="2F5597"/>
                </a:solidFill>
                <a:latin typeface="Comic Sans MS"/>
              </a:rPr>
              <a:t> </a:t>
            </a:r>
            <a:r>
              <a:rPr lang="el-GR" dirty="0" err="1">
                <a:solidFill>
                  <a:srgbClr val="2F5597"/>
                </a:solidFill>
                <a:latin typeface="Comic Sans MS"/>
              </a:rPr>
              <a:t>in</a:t>
            </a:r>
            <a:r>
              <a:rPr lang="el-GR" dirty="0">
                <a:solidFill>
                  <a:srgbClr val="2F5597"/>
                </a:solidFill>
                <a:latin typeface="Comic Sans MS"/>
              </a:rPr>
              <a:t> </a:t>
            </a:r>
            <a:r>
              <a:rPr lang="el-GR" dirty="0" err="1">
                <a:solidFill>
                  <a:srgbClr val="2F5597"/>
                </a:solidFill>
                <a:latin typeface="Comic Sans MS"/>
              </a:rPr>
              <a:t>Greece</a:t>
            </a:r>
            <a:r>
              <a:rPr lang="el-GR" dirty="0">
                <a:solidFill>
                  <a:srgbClr val="2F5597"/>
                </a:solidFill>
                <a:latin typeface="Comic Sans MS"/>
              </a:rPr>
              <a:t>.
</a:t>
            </a:r>
            <a:r>
              <a:rPr lang="el-GR" dirty="0" err="1">
                <a:solidFill>
                  <a:srgbClr val="2F5597"/>
                </a:solidFill>
                <a:latin typeface="Comic Sans MS"/>
              </a:rPr>
              <a:t>The</a:t>
            </a:r>
            <a:r>
              <a:rPr lang="el-GR" dirty="0">
                <a:solidFill>
                  <a:srgbClr val="2F5597"/>
                </a:solidFill>
                <a:latin typeface="Comic Sans MS"/>
              </a:rPr>
              <a:t> </a:t>
            </a:r>
            <a:r>
              <a:rPr lang="el-GR" dirty="0" err="1">
                <a:solidFill>
                  <a:srgbClr val="2F5597"/>
                </a:solidFill>
                <a:latin typeface="Comic Sans MS"/>
              </a:rPr>
              <a:t>students</a:t>
            </a:r>
            <a:r>
              <a:rPr lang="el-GR" dirty="0">
                <a:solidFill>
                  <a:srgbClr val="2F5597"/>
                </a:solidFill>
                <a:latin typeface="Comic Sans MS"/>
              </a:rPr>
              <a:t> </a:t>
            </a:r>
            <a:r>
              <a:rPr lang="el-GR" dirty="0" err="1">
                <a:solidFill>
                  <a:srgbClr val="2F5597"/>
                </a:solidFill>
                <a:latin typeface="Comic Sans MS"/>
              </a:rPr>
              <a:t>are</a:t>
            </a:r>
            <a:r>
              <a:rPr lang="el-GR" dirty="0">
                <a:solidFill>
                  <a:srgbClr val="2F5597"/>
                </a:solidFill>
                <a:latin typeface="Comic Sans MS"/>
              </a:rPr>
              <a:t> </a:t>
            </a:r>
            <a:r>
              <a:rPr lang="el-GR" dirty="0" err="1">
                <a:solidFill>
                  <a:srgbClr val="2F5597"/>
                </a:solidFill>
                <a:latin typeface="Comic Sans MS"/>
              </a:rPr>
              <a:t>constantly</a:t>
            </a:r>
            <a:r>
              <a:rPr lang="el-GR" dirty="0">
                <a:solidFill>
                  <a:srgbClr val="2F5597"/>
                </a:solidFill>
                <a:latin typeface="Comic Sans MS"/>
              </a:rPr>
              <a:t> </a:t>
            </a:r>
            <a:r>
              <a:rPr lang="el-GR" dirty="0" err="1">
                <a:solidFill>
                  <a:srgbClr val="2F5597"/>
                </a:solidFill>
                <a:latin typeface="Comic Sans MS"/>
              </a:rPr>
              <a:t>informed</a:t>
            </a:r>
            <a:r>
              <a:rPr lang="el-GR" dirty="0">
                <a:solidFill>
                  <a:srgbClr val="2F5597"/>
                </a:solidFill>
                <a:latin typeface="Comic Sans MS"/>
              </a:rPr>
              <a:t> </a:t>
            </a:r>
            <a:r>
              <a:rPr lang="el-GR" dirty="0" err="1">
                <a:solidFill>
                  <a:srgbClr val="2F5597"/>
                </a:solidFill>
                <a:latin typeface="Comic Sans MS"/>
              </a:rPr>
              <a:t>about</a:t>
            </a:r>
            <a:r>
              <a:rPr lang="el-GR" dirty="0">
                <a:solidFill>
                  <a:srgbClr val="2F5597"/>
                </a:solidFill>
                <a:latin typeface="Comic Sans MS"/>
              </a:rPr>
              <a:t> </a:t>
            </a:r>
            <a:r>
              <a:rPr lang="el-GR" dirty="0" err="1">
                <a:solidFill>
                  <a:srgbClr val="2F5597"/>
                </a:solidFill>
                <a:latin typeface="Comic Sans MS"/>
              </a:rPr>
              <a:t>recycling</a:t>
            </a:r>
            <a:r>
              <a:rPr lang="el-GR" dirty="0">
                <a:solidFill>
                  <a:srgbClr val="2F5597"/>
                </a:solidFill>
                <a:latin typeface="Comic Sans MS"/>
              </a:rPr>
              <a:t>. </a:t>
            </a:r>
            <a:br>
              <a:rPr lang="el-GR" dirty="0">
                <a:solidFill>
                  <a:srgbClr val="2F5597"/>
                </a:solidFill>
                <a:latin typeface="Comic Sans MS"/>
              </a:rPr>
            </a:br>
            <a:r>
              <a:rPr lang="el-GR" b="1" dirty="0">
                <a:solidFill>
                  <a:srgbClr val="C00000"/>
                </a:solidFill>
                <a:latin typeface="Comic Sans MS"/>
              </a:rPr>
              <a:t> </a:t>
            </a:r>
            <a:r>
              <a:rPr lang="el-GR" b="1" dirty="0" err="1">
                <a:solidFill>
                  <a:srgbClr val="C00000"/>
                </a:solidFill>
                <a:latin typeface="Comic Sans MS"/>
              </a:rPr>
              <a:t>Today</a:t>
            </a:r>
            <a:r>
              <a:rPr lang="el-GR" b="1" dirty="0">
                <a:solidFill>
                  <a:srgbClr val="C00000"/>
                </a:solidFill>
                <a:latin typeface="Comic Sans MS"/>
              </a:rPr>
              <a:t>, </a:t>
            </a:r>
            <a:r>
              <a:rPr lang="el-GR" b="1" dirty="0" err="1">
                <a:solidFill>
                  <a:srgbClr val="C00000"/>
                </a:solidFill>
                <a:latin typeface="Comic Sans MS"/>
              </a:rPr>
              <a:t>recycling</a:t>
            </a:r>
            <a:r>
              <a:rPr lang="el-GR" b="1" dirty="0">
                <a:solidFill>
                  <a:srgbClr val="C00000"/>
                </a:solidFill>
                <a:latin typeface="Comic Sans MS"/>
              </a:rPr>
              <a:t> </a:t>
            </a:r>
            <a:r>
              <a:rPr lang="el-GR" b="1" dirty="0" err="1">
                <a:solidFill>
                  <a:srgbClr val="C00000"/>
                </a:solidFill>
                <a:latin typeface="Comic Sans MS"/>
              </a:rPr>
              <a:t>must</a:t>
            </a:r>
            <a:r>
              <a:rPr lang="el-GR" b="1" dirty="0">
                <a:solidFill>
                  <a:srgbClr val="C00000"/>
                </a:solidFill>
                <a:latin typeface="Comic Sans MS"/>
              </a:rPr>
              <a:t> </a:t>
            </a:r>
            <a:r>
              <a:rPr lang="el-GR" b="1" dirty="0" err="1">
                <a:solidFill>
                  <a:srgbClr val="C00000"/>
                </a:solidFill>
                <a:latin typeface="Comic Sans MS"/>
              </a:rPr>
              <a:t>be</a:t>
            </a:r>
            <a:r>
              <a:rPr lang="el-GR" b="1" dirty="0">
                <a:solidFill>
                  <a:srgbClr val="C00000"/>
                </a:solidFill>
                <a:latin typeface="Comic Sans MS"/>
              </a:rPr>
              <a:t> a </a:t>
            </a:r>
            <a:r>
              <a:rPr lang="el-GR" b="1" dirty="0" err="1">
                <a:solidFill>
                  <a:srgbClr val="C00000"/>
                </a:solidFill>
                <a:latin typeface="Comic Sans MS"/>
              </a:rPr>
              <a:t>priority</a:t>
            </a:r>
            <a:r>
              <a:rPr lang="el-GR" b="1" dirty="0">
                <a:solidFill>
                  <a:srgbClr val="C00000"/>
                </a:solidFill>
                <a:latin typeface="Comic Sans MS"/>
              </a:rPr>
              <a:t> </a:t>
            </a:r>
            <a:r>
              <a:rPr lang="el-GR" b="1" dirty="0" err="1">
                <a:solidFill>
                  <a:srgbClr val="C00000"/>
                </a:solidFill>
                <a:latin typeface="Comic Sans MS"/>
              </a:rPr>
              <a:t>for</a:t>
            </a:r>
            <a:r>
              <a:rPr lang="el-GR" b="1" dirty="0">
                <a:solidFill>
                  <a:srgbClr val="C00000"/>
                </a:solidFill>
                <a:latin typeface="Comic Sans MS"/>
              </a:rPr>
              <a:t> </a:t>
            </a:r>
            <a:r>
              <a:rPr lang="el-GR" b="1" dirty="0" err="1">
                <a:solidFill>
                  <a:srgbClr val="C00000"/>
                </a:solidFill>
                <a:latin typeface="Comic Sans MS"/>
              </a:rPr>
              <a:t>the</a:t>
            </a:r>
            <a:r>
              <a:rPr lang="el-GR" b="1" dirty="0">
                <a:solidFill>
                  <a:srgbClr val="C00000"/>
                </a:solidFill>
                <a:latin typeface="Comic Sans MS"/>
              </a:rPr>
              <a:t> </a:t>
            </a:r>
            <a:r>
              <a:rPr lang="el-GR" b="1" dirty="0" err="1">
                <a:solidFill>
                  <a:srgbClr val="C00000"/>
                </a:solidFill>
                <a:latin typeface="Comic Sans MS"/>
              </a:rPr>
              <a:t>protection</a:t>
            </a:r>
            <a:r>
              <a:rPr lang="el-GR" b="1" dirty="0">
                <a:solidFill>
                  <a:srgbClr val="C00000"/>
                </a:solidFill>
                <a:latin typeface="Comic Sans MS"/>
              </a:rPr>
              <a:t> </a:t>
            </a:r>
            <a:r>
              <a:rPr lang="el-GR" b="1" dirty="0" err="1">
                <a:solidFill>
                  <a:srgbClr val="C00000"/>
                </a:solidFill>
                <a:latin typeface="Comic Sans MS"/>
              </a:rPr>
              <a:t>of</a:t>
            </a:r>
            <a:r>
              <a:rPr lang="el-GR" b="1" dirty="0">
                <a:solidFill>
                  <a:srgbClr val="C00000"/>
                </a:solidFill>
                <a:latin typeface="Comic Sans MS"/>
              </a:rPr>
              <a:t> </a:t>
            </a:r>
            <a:r>
              <a:rPr lang="el-GR" b="1" dirty="0" err="1">
                <a:solidFill>
                  <a:srgbClr val="C00000"/>
                </a:solidFill>
                <a:latin typeface="Comic Sans MS"/>
              </a:rPr>
              <a:t>the</a:t>
            </a:r>
            <a:r>
              <a:rPr lang="el-GR" b="1" dirty="0">
                <a:solidFill>
                  <a:srgbClr val="C00000"/>
                </a:solidFill>
                <a:latin typeface="Comic Sans MS"/>
              </a:rPr>
              <a:t> </a:t>
            </a:r>
            <a:r>
              <a:rPr lang="el-GR" b="1" dirty="0" err="1">
                <a:solidFill>
                  <a:srgbClr val="C00000"/>
                </a:solidFill>
                <a:latin typeface="Comic Sans MS"/>
              </a:rPr>
              <a:t>enviroment</a:t>
            </a:r>
            <a:r>
              <a:rPr lang="el-GR" b="1" dirty="0">
                <a:solidFill>
                  <a:srgbClr val="C00000"/>
                </a:solidFill>
                <a:latin typeface="Comic Sans MS"/>
              </a:rPr>
              <a:t>. </a:t>
            </a:r>
            <a:r>
              <a:rPr lang="el-GR" b="1" dirty="0" err="1">
                <a:solidFill>
                  <a:srgbClr val="C00000"/>
                </a:solidFill>
                <a:latin typeface="Comic Sans MS"/>
              </a:rPr>
              <a:t>It</a:t>
            </a:r>
            <a:r>
              <a:rPr lang="el-GR" b="1" dirty="0">
                <a:solidFill>
                  <a:srgbClr val="C00000"/>
                </a:solidFill>
                <a:latin typeface="Comic Sans MS"/>
              </a:rPr>
              <a:t> </a:t>
            </a:r>
            <a:r>
              <a:rPr lang="el-GR" b="1" dirty="0" err="1">
                <a:solidFill>
                  <a:srgbClr val="C00000"/>
                </a:solidFill>
                <a:latin typeface="Comic Sans MS"/>
              </a:rPr>
              <a:t>is</a:t>
            </a:r>
            <a:r>
              <a:rPr lang="el-GR" b="1" dirty="0">
                <a:solidFill>
                  <a:srgbClr val="C00000"/>
                </a:solidFill>
                <a:latin typeface="Comic Sans MS"/>
              </a:rPr>
              <a:t> </a:t>
            </a:r>
            <a:r>
              <a:rPr lang="el-GR" b="1" dirty="0" err="1">
                <a:solidFill>
                  <a:srgbClr val="C00000"/>
                </a:solidFill>
                <a:latin typeface="Comic Sans MS"/>
              </a:rPr>
              <a:t>not</a:t>
            </a:r>
            <a:r>
              <a:rPr lang="el-GR" b="1" dirty="0">
                <a:solidFill>
                  <a:srgbClr val="C00000"/>
                </a:solidFill>
                <a:latin typeface="Comic Sans MS"/>
              </a:rPr>
              <a:t> a </a:t>
            </a:r>
            <a:r>
              <a:rPr lang="el-GR" b="1" dirty="0" err="1">
                <a:solidFill>
                  <a:srgbClr val="C00000"/>
                </a:solidFill>
                <a:latin typeface="Comic Sans MS"/>
              </a:rPr>
              <a:t>trend</a:t>
            </a:r>
            <a:r>
              <a:rPr lang="el-GR" b="1" dirty="0">
                <a:solidFill>
                  <a:srgbClr val="C00000"/>
                </a:solidFill>
                <a:latin typeface="Comic Sans MS"/>
              </a:rPr>
              <a:t>, </a:t>
            </a:r>
            <a:r>
              <a:rPr lang="el-GR" b="1" dirty="0" err="1">
                <a:solidFill>
                  <a:srgbClr val="C00000"/>
                </a:solidFill>
                <a:latin typeface="Comic Sans MS"/>
              </a:rPr>
              <a:t>but</a:t>
            </a:r>
            <a:r>
              <a:rPr lang="el-GR" b="1" dirty="0">
                <a:solidFill>
                  <a:srgbClr val="C00000"/>
                </a:solidFill>
                <a:latin typeface="Comic Sans MS"/>
              </a:rPr>
              <a:t> a </a:t>
            </a:r>
            <a:r>
              <a:rPr lang="el-GR" b="1" dirty="0" err="1">
                <a:solidFill>
                  <a:srgbClr val="C00000"/>
                </a:solidFill>
                <a:latin typeface="Comic Sans MS"/>
              </a:rPr>
              <a:t>stable</a:t>
            </a:r>
            <a:r>
              <a:rPr lang="el-GR" b="1" dirty="0">
                <a:solidFill>
                  <a:srgbClr val="C00000"/>
                </a:solidFill>
                <a:latin typeface="Comic Sans MS"/>
              </a:rPr>
              <a:t> </a:t>
            </a:r>
            <a:r>
              <a:rPr lang="el-GR" b="1" dirty="0" err="1">
                <a:solidFill>
                  <a:srgbClr val="C00000"/>
                </a:solidFill>
                <a:latin typeface="Comic Sans MS"/>
              </a:rPr>
              <a:t>and</a:t>
            </a:r>
            <a:r>
              <a:rPr lang="el-GR" b="1" dirty="0">
                <a:solidFill>
                  <a:srgbClr val="C00000"/>
                </a:solidFill>
                <a:latin typeface="Comic Sans MS"/>
              </a:rPr>
              <a:t> </a:t>
            </a:r>
            <a:r>
              <a:rPr lang="el-GR" b="1" dirty="0" err="1">
                <a:solidFill>
                  <a:srgbClr val="C00000"/>
                </a:solidFill>
                <a:latin typeface="Comic Sans MS"/>
              </a:rPr>
              <a:t>daily</a:t>
            </a:r>
            <a:r>
              <a:rPr lang="el-GR" b="1" dirty="0">
                <a:solidFill>
                  <a:srgbClr val="C00000"/>
                </a:solidFill>
                <a:latin typeface="Comic Sans MS"/>
              </a:rPr>
              <a:t> </a:t>
            </a:r>
            <a:r>
              <a:rPr lang="el-GR" b="1" dirty="0" err="1">
                <a:solidFill>
                  <a:srgbClr val="C00000"/>
                </a:solidFill>
                <a:latin typeface="Comic Sans MS"/>
              </a:rPr>
              <a:t>procedure</a:t>
            </a:r>
            <a:r>
              <a:rPr lang="el-GR" b="1" dirty="0">
                <a:solidFill>
                  <a:srgbClr val="C00000"/>
                </a:solidFill>
                <a:latin typeface="Comic Sans MS"/>
              </a:rPr>
              <a:t>, </a:t>
            </a:r>
            <a:r>
              <a:rPr lang="el-GR" b="1" dirty="0" err="1">
                <a:solidFill>
                  <a:srgbClr val="C00000"/>
                </a:solidFill>
                <a:latin typeface="Comic Sans MS"/>
              </a:rPr>
              <a:t>necessary</a:t>
            </a:r>
            <a:r>
              <a:rPr lang="el-GR" b="1" dirty="0">
                <a:solidFill>
                  <a:srgbClr val="C00000"/>
                </a:solidFill>
                <a:latin typeface="Comic Sans MS"/>
              </a:rPr>
              <a:t> </a:t>
            </a:r>
            <a:r>
              <a:rPr lang="el-GR" b="1" dirty="0" err="1">
                <a:solidFill>
                  <a:srgbClr val="C00000"/>
                </a:solidFill>
                <a:latin typeface="Comic Sans MS"/>
              </a:rPr>
              <a:t>for</a:t>
            </a:r>
            <a:r>
              <a:rPr lang="el-GR" b="1" dirty="0">
                <a:solidFill>
                  <a:srgbClr val="C00000"/>
                </a:solidFill>
                <a:latin typeface="Comic Sans MS"/>
              </a:rPr>
              <a:t> </a:t>
            </a:r>
            <a:r>
              <a:rPr lang="el-GR" b="1" dirty="0" err="1">
                <a:solidFill>
                  <a:srgbClr val="C00000"/>
                </a:solidFill>
                <a:latin typeface="Comic Sans MS"/>
              </a:rPr>
              <a:t>our</a:t>
            </a:r>
            <a:r>
              <a:rPr lang="el-GR" b="1" dirty="0">
                <a:solidFill>
                  <a:srgbClr val="C00000"/>
                </a:solidFill>
                <a:latin typeface="Comic Sans MS"/>
              </a:rPr>
              <a:t> </a:t>
            </a:r>
            <a:r>
              <a:rPr lang="el-GR" b="1" dirty="0" err="1">
                <a:solidFill>
                  <a:srgbClr val="C00000"/>
                </a:solidFill>
                <a:latin typeface="Comic Sans MS"/>
              </a:rPr>
              <a:t>future</a:t>
            </a:r>
            <a:r>
              <a:rPr lang="el-GR" b="1" dirty="0">
                <a:solidFill>
                  <a:srgbClr val="C00000"/>
                </a:solidFill>
                <a:latin typeface="Comic Sans MS"/>
              </a:rPr>
              <a:t>. </a:t>
            </a:r>
            <a:endParaRPr lang="el-GR" dirty="0">
              <a:solidFill>
                <a:schemeClr val="accent1">
                  <a:lumMod val="75000"/>
                </a:schemeClr>
              </a:solidFill>
            </a:endParaRPr>
          </a:p>
        </p:txBody>
      </p:sp>
    </p:spTree>
    <p:extLst>
      <p:ext uri="{BB962C8B-B14F-4D97-AF65-F5344CB8AC3E}">
        <p14:creationId xmlns:p14="http://schemas.microsoft.com/office/powerpoint/2010/main" val="38006013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5F2DC10-7225-405E-8E79-9BACAC6AD58A}"/>
              </a:ext>
            </a:extLst>
          </p:cNvPr>
          <p:cNvSpPr>
            <a:spLocks noGrp="1"/>
          </p:cNvSpPr>
          <p:nvPr>
            <p:ph idx="1"/>
          </p:nvPr>
        </p:nvSpPr>
        <p:spPr>
          <a:xfrm>
            <a:off x="812002" y="2786478"/>
            <a:ext cx="10624623" cy="2577410"/>
          </a:xfrm>
        </p:spPr>
        <p:txBody>
          <a:bodyPr>
            <a:noAutofit/>
          </a:bodyPr>
          <a:lstStyle/>
          <a:p>
            <a:pPr marL="0" indent="0">
              <a:lnSpc>
                <a:spcPct val="160000"/>
              </a:lnSpc>
              <a:buNone/>
            </a:pPr>
            <a:r>
              <a:rPr lang="en-US" sz="2400" dirty="0">
                <a:solidFill>
                  <a:srgbClr val="2F5597"/>
                </a:solidFill>
                <a:latin typeface="Comic Sans MS"/>
              </a:rPr>
              <a:t>The goal that Greek policy has consists of the preservation and improvement of the environment,  the natural renewable sources, the biodiversity and aquatic sources, the correct management of the non renewable energy pores and the forwarding of the renewable energy sources, encouragement to save energy, confrontation of climate change and  respect in the cultural legacy. </a:t>
            </a:r>
            <a:endParaRPr lang="en-US" sz="2400" dirty="0"/>
          </a:p>
          <a:p>
            <a:pPr marL="0" indent="0">
              <a:lnSpc>
                <a:spcPct val="160000"/>
              </a:lnSpc>
              <a:buNone/>
            </a:pPr>
            <a:endParaRPr lang="el-GR" sz="2400" dirty="0">
              <a:solidFill>
                <a:schemeClr val="accent1">
                  <a:lumMod val="75000"/>
                </a:schemeClr>
              </a:solidFill>
              <a:latin typeface="Comic Sans MS" panose="030F0702030302020204" pitchFamily="66" charset="0"/>
            </a:endParaRPr>
          </a:p>
        </p:txBody>
      </p:sp>
      <p:pic>
        <p:nvPicPr>
          <p:cNvPr id="5" name="Εικόνα 4">
            <a:extLst>
              <a:ext uri="{FF2B5EF4-FFF2-40B4-BE49-F238E27FC236}">
                <a16:creationId xmlns:a16="http://schemas.microsoft.com/office/drawing/2014/main" id="{DCB3BFA3-6693-48DF-AC3F-217798FD848A}"/>
              </a:ext>
            </a:extLst>
          </p:cNvPr>
          <p:cNvPicPr>
            <a:picLocks noChangeAspect="1"/>
          </p:cNvPicPr>
          <p:nvPr/>
        </p:nvPicPr>
        <p:blipFill>
          <a:blip r:embed="rId3"/>
          <a:stretch>
            <a:fillRect/>
          </a:stretch>
        </p:blipFill>
        <p:spPr>
          <a:xfrm>
            <a:off x="812003" y="655555"/>
            <a:ext cx="10567993" cy="1938959"/>
          </a:xfrm>
          <a:prstGeom prst="rect">
            <a:avLst/>
          </a:prstGeom>
        </p:spPr>
      </p:pic>
    </p:spTree>
    <p:extLst>
      <p:ext uri="{BB962C8B-B14F-4D97-AF65-F5344CB8AC3E}">
        <p14:creationId xmlns:p14="http://schemas.microsoft.com/office/powerpoint/2010/main" val="394599506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5B8A66A-12D4-47BF-9282-7CF62ABD379B}"/>
              </a:ext>
            </a:extLst>
          </p:cNvPr>
          <p:cNvSpPr>
            <a:spLocks noGrp="1"/>
          </p:cNvSpPr>
          <p:nvPr>
            <p:ph idx="1"/>
          </p:nvPr>
        </p:nvSpPr>
        <p:spPr>
          <a:xfrm>
            <a:off x="928669" y="498327"/>
            <a:ext cx="10334662" cy="4873625"/>
          </a:xfrm>
        </p:spPr>
        <p:txBody>
          <a:bodyPr/>
          <a:lstStyle/>
          <a:p>
            <a:pPr marL="0" indent="0" algn="ctr">
              <a:buNone/>
            </a:pPr>
            <a:r>
              <a:rPr lang="en-US" sz="4000" b="1" dirty="0">
                <a:solidFill>
                  <a:srgbClr val="C00000"/>
                </a:solidFill>
                <a:latin typeface="Comic Sans MS" panose="030F0702030302020204" pitchFamily="66" charset="0"/>
              </a:rPr>
              <a:t>National Plan of Action </a:t>
            </a:r>
            <a:r>
              <a:rPr lang="el-GR" sz="4000" b="1" dirty="0">
                <a:solidFill>
                  <a:srgbClr val="C00000"/>
                </a:solidFill>
                <a:latin typeface="Comic Sans MS" panose="030F0702030302020204" pitchFamily="66" charset="0"/>
              </a:rPr>
              <a:t>20-20-20</a:t>
            </a:r>
          </a:p>
          <a:p>
            <a:pPr marL="0" indent="0" algn="ctr">
              <a:buNone/>
            </a:pPr>
            <a:r>
              <a:rPr lang="en-US" dirty="0">
                <a:solidFill>
                  <a:schemeClr val="accent1">
                    <a:lumMod val="75000"/>
                  </a:schemeClr>
                </a:solidFill>
                <a:latin typeface="Comic Sans MS" panose="030F0702030302020204" pitchFamily="66" charset="0"/>
              </a:rPr>
              <a:t>Which means</a:t>
            </a:r>
            <a:r>
              <a:rPr lang="el-GR" dirty="0">
                <a:solidFill>
                  <a:schemeClr val="accent1">
                    <a:lumMod val="75000"/>
                  </a:schemeClr>
                </a:solidFill>
                <a:latin typeface="Comic Sans MS" panose="030F0702030302020204" pitchFamily="66" charset="0"/>
              </a:rPr>
              <a:t>:</a:t>
            </a:r>
            <a:r>
              <a:rPr lang="en-US" dirty="0">
                <a:solidFill>
                  <a:schemeClr val="accent1">
                    <a:lumMod val="75000"/>
                  </a:schemeClr>
                </a:solidFill>
                <a:latin typeface="Comic Sans MS" panose="030F0702030302020204" pitchFamily="66" charset="0"/>
              </a:rPr>
              <a:t> the contribution of the</a:t>
            </a:r>
            <a:r>
              <a:rPr lang="en-US" dirty="0">
                <a:solidFill>
                  <a:schemeClr val="accent6">
                    <a:lumMod val="75000"/>
                  </a:schemeClr>
                </a:solidFill>
                <a:latin typeface="Comic Sans MS" panose="030F0702030302020204" pitchFamily="66" charset="0"/>
              </a:rPr>
              <a:t> Renewable Energy Sources </a:t>
            </a:r>
            <a:r>
              <a:rPr lang="en-US" dirty="0">
                <a:solidFill>
                  <a:schemeClr val="accent1">
                    <a:lumMod val="75000"/>
                  </a:schemeClr>
                </a:solidFill>
                <a:latin typeface="Comic Sans MS" panose="030F0702030302020204" pitchFamily="66" charset="0"/>
              </a:rPr>
              <a:t>in the final energy consumption to rise in rate 20% during 2020</a:t>
            </a:r>
            <a:endParaRPr lang="el-GR" dirty="0">
              <a:solidFill>
                <a:schemeClr val="accent1">
                  <a:lumMod val="75000"/>
                </a:schemeClr>
              </a:solidFill>
              <a:latin typeface="Comic Sans MS" panose="030F0702030302020204" pitchFamily="66" charset="0"/>
            </a:endParaRPr>
          </a:p>
        </p:txBody>
      </p:sp>
      <p:pic>
        <p:nvPicPr>
          <p:cNvPr id="5" name="Εικόνα 4">
            <a:extLst>
              <a:ext uri="{FF2B5EF4-FFF2-40B4-BE49-F238E27FC236}">
                <a16:creationId xmlns:a16="http://schemas.microsoft.com/office/drawing/2014/main" id="{06D5182D-F76B-44D3-B39A-79D1927100F1}"/>
              </a:ext>
            </a:extLst>
          </p:cNvPr>
          <p:cNvPicPr>
            <a:picLocks noChangeAspect="1"/>
          </p:cNvPicPr>
          <p:nvPr/>
        </p:nvPicPr>
        <p:blipFill>
          <a:blip r:embed="rId2"/>
          <a:stretch>
            <a:fillRect/>
          </a:stretch>
        </p:blipFill>
        <p:spPr>
          <a:xfrm>
            <a:off x="2211573" y="2621477"/>
            <a:ext cx="7510672" cy="3738196"/>
          </a:xfrm>
          <a:prstGeom prst="rect">
            <a:avLst/>
          </a:prstGeom>
        </p:spPr>
      </p:pic>
    </p:spTree>
    <p:extLst>
      <p:ext uri="{BB962C8B-B14F-4D97-AF65-F5344CB8AC3E}">
        <p14:creationId xmlns:p14="http://schemas.microsoft.com/office/powerpoint/2010/main" val="79271407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576</TotalTime>
  <Words>914</Words>
  <Application>Microsoft Office PowerPoint</Application>
  <PresentationFormat>Ευρεία οθόνη</PresentationFormat>
  <Paragraphs>44</Paragraphs>
  <Slides>19</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Calibri</vt:lpstr>
      <vt:lpstr>Calibri Light</vt:lpstr>
      <vt:lpstr>Comic Sans MS</vt:lpstr>
      <vt:lpstr>Wingdings</vt:lpstr>
      <vt:lpstr>Θέμα του Office</vt:lpstr>
      <vt:lpstr>Recycling and Renewable energy sources in Greece</vt:lpstr>
      <vt:lpstr>Παρουσίαση του PowerPoint</vt:lpstr>
      <vt:lpstr>  </vt:lpstr>
      <vt:lpstr>Since 2003, the corporation below has been activated in recycling by applying the Blue Bins system and has organized several educational programs, always in collaboration with the local municipality or other public services.</vt:lpstr>
      <vt:lpstr>In the blue bin we throw all the things you see below: </vt:lpstr>
      <vt:lpstr>The Blue Bell serves exclusively the collection of glass packaging deriving from municipal waste.  The goal of this particular project is to create a packaging waste stream that is as clear and pure as possible, close to its point of generation.</vt:lpstr>
      <vt:lpstr>Today 95% of our country's population is covered with blue bins. 8.700 blue cones and 162.000 blue bins are placed in Greece.
The students are constantly informed about recycling.   Today, recycling must be a priority for the protection of the enviroment. It is not a trend, but a stable and daily procedure, necessary for our future. </vt:lpstr>
      <vt:lpstr>Παρουσίαση του PowerPoint</vt:lpstr>
      <vt:lpstr>Παρουσίαση του PowerPoint</vt:lpstr>
      <vt:lpstr> Our country is rich in wind dynamic, in many areas such as Crete, Peloponnese, Evia and of course the Aegean islands. In these areas we will come across many wind parks. </vt:lpstr>
      <vt:lpstr>Program Sun The plan «Sun» is an energy investment plan that foresees the extraction of clean energy from renewable sources from Greece to other countries in Central Europe.  </vt:lpstr>
      <vt:lpstr>    Thermal solar systems  (solar water heaters) </vt:lpstr>
      <vt:lpstr>Solar Panel Systems Solar panels cover about 7% of Greece’s needs in electric energy, we are in one of the first “seats” internationally in what has to do with the contribution of solar panels in the all in all demand for electric energy. Our district, Thessaly, comes first in Greece for our rural solar panel parks.</vt:lpstr>
      <vt:lpstr>Biomass</vt:lpstr>
      <vt:lpstr>Greece has also delayed significantly in the exploitation of the rich biomass dynamic that it has. It is estimated that the exploitation of the biomass could satisfy 1/4 of the total country's needs for electricity.  </vt:lpstr>
      <vt:lpstr>Hydroelectric power </vt:lpstr>
      <vt:lpstr>Geothermal energy</vt:lpstr>
      <vt:lpstr>Παρουσίαση του PowerPoint</vt:lpstr>
      <vt:lpstr>Thank you for your attention    The Greek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Ανακύκλωση και ανανεώσιμες πηγές ενέργειας στην Ελλάδα</dc:title>
  <dc:creator>Νίκη</dc:creator>
  <cp:lastModifiedBy>Νίκη</cp:lastModifiedBy>
  <cp:revision>62</cp:revision>
  <dcterms:created xsi:type="dcterms:W3CDTF">2020-02-09T17:28:57Z</dcterms:created>
  <dcterms:modified xsi:type="dcterms:W3CDTF">2020-03-03T12:13:52Z</dcterms:modified>
</cp:coreProperties>
</file>