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4" r:id="rId2"/>
    <p:sldId id="265" r:id="rId3"/>
    <p:sldId id="266" r:id="rId4"/>
    <p:sldId id="257" r:id="rId5"/>
    <p:sldId id="258" r:id="rId6"/>
    <p:sldId id="259" r:id="rId7"/>
    <p:sldId id="260" r:id="rId8"/>
    <p:sldId id="268" r:id="rId9"/>
    <p:sldId id="269" r:id="rId10"/>
    <p:sldId id="261" r:id="rId11"/>
    <p:sldId id="270" r:id="rId12"/>
    <p:sldId id="263" r:id="rId13"/>
    <p:sldId id="271" r:id="rId14"/>
    <p:sldId id="267"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67248E26-0B86-4576-A519-7CE7E09273E3}" type="datetimeFigureOut">
              <a:rPr lang="el-GR" smtClean="0"/>
              <a:pPr/>
              <a:t>30/10/2019</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253F9FCA-3AAB-4119-8E7A-A7B6625B514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7248E26-0B86-4576-A519-7CE7E09273E3}" type="datetimeFigureOut">
              <a:rPr lang="el-GR" smtClean="0"/>
              <a:pPr/>
              <a:t>30/10/2019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3F9FCA-3AAB-4119-8E7A-A7B6625B514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7248E26-0B86-4576-A519-7CE7E09273E3}" type="datetimeFigureOut">
              <a:rPr lang="el-GR" smtClean="0"/>
              <a:pPr/>
              <a:t>30/10/2019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3F9FCA-3AAB-4119-8E7A-A7B6625B514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7248E26-0B86-4576-A519-7CE7E09273E3}" type="datetimeFigureOut">
              <a:rPr lang="el-GR" smtClean="0"/>
              <a:pPr/>
              <a:t>30/10/2019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3F9FCA-3AAB-4119-8E7A-A7B6625B514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7248E26-0B86-4576-A519-7CE7E09273E3}" type="datetimeFigureOut">
              <a:rPr lang="el-GR" smtClean="0"/>
              <a:pPr/>
              <a:t>30/10/2019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3F9FCA-3AAB-4119-8E7A-A7B6625B514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7248E26-0B86-4576-A519-7CE7E09273E3}" type="datetimeFigureOut">
              <a:rPr lang="el-GR" smtClean="0"/>
              <a:pPr/>
              <a:t>30/10/2019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53F9FCA-3AAB-4119-8E7A-A7B6625B514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67248E26-0B86-4576-A519-7CE7E09273E3}" type="datetimeFigureOut">
              <a:rPr lang="el-GR" smtClean="0"/>
              <a:pPr/>
              <a:t>30/10/2019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53F9FCA-3AAB-4119-8E7A-A7B6625B514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7248E26-0B86-4576-A519-7CE7E09273E3}" type="datetimeFigureOut">
              <a:rPr lang="el-GR" smtClean="0"/>
              <a:pPr/>
              <a:t>30/10/2019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53F9FCA-3AAB-4119-8E7A-A7B6625B514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7248E26-0B86-4576-A519-7CE7E09273E3}" type="datetimeFigureOut">
              <a:rPr lang="el-GR" smtClean="0"/>
              <a:pPr/>
              <a:t>30/10/2019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53F9FCA-3AAB-4119-8E7A-A7B6625B514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7248E26-0B86-4576-A519-7CE7E09273E3}" type="datetimeFigureOut">
              <a:rPr lang="el-GR" smtClean="0"/>
              <a:pPr/>
              <a:t>30/10/2019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53F9FCA-3AAB-4119-8E7A-A7B6625B514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7248E26-0B86-4576-A519-7CE7E09273E3}" type="datetimeFigureOut">
              <a:rPr lang="el-GR" smtClean="0"/>
              <a:pPr/>
              <a:t>30/10/2019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253F9FCA-3AAB-4119-8E7A-A7B6625B5144}"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7248E26-0B86-4576-A519-7CE7E09273E3}" type="datetimeFigureOut">
              <a:rPr lang="el-GR" smtClean="0"/>
              <a:pPr/>
              <a:t>30/10/2019</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3F9FCA-3AAB-4119-8E7A-A7B6625B5144}"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276871"/>
            <a:ext cx="8784976" cy="2808313"/>
          </a:xfrm>
        </p:spPr>
        <p:txBody>
          <a:bodyPr>
            <a:noAutofit/>
          </a:bodyPr>
          <a:lstStyle/>
          <a:p>
            <a:pPr algn="ctr"/>
            <a:r>
              <a:rPr lang="en-US" sz="8800" dirty="0" smtClean="0">
                <a:latin typeface="Harlow Solid Italic" panose="04030604020F02020D02" pitchFamily="82" charset="0"/>
              </a:rPr>
              <a:t>Air and light pollution in Greece</a:t>
            </a:r>
            <a:endParaRPr lang="el-GR" sz="8800" dirty="0">
              <a:latin typeface="Comic Sans MS" pitchFamily="66" charset="0"/>
            </a:endParaRPr>
          </a:p>
        </p:txBody>
      </p:sp>
      <p:sp>
        <p:nvSpPr>
          <p:cNvPr id="4" name="TextBox 3"/>
          <p:cNvSpPr txBox="1"/>
          <p:nvPr/>
        </p:nvSpPr>
        <p:spPr>
          <a:xfrm>
            <a:off x="2555776" y="764704"/>
            <a:ext cx="6123020" cy="1077218"/>
          </a:xfrm>
          <a:prstGeom prst="rect">
            <a:avLst/>
          </a:prstGeom>
          <a:noFill/>
        </p:spPr>
        <p:txBody>
          <a:bodyPr wrap="square" rtlCol="0">
            <a:spAutoFit/>
          </a:bodyPr>
          <a:lstStyle/>
          <a:p>
            <a:pPr algn="ctr"/>
            <a:r>
              <a:rPr lang="en-US" sz="3200" b="1" dirty="0" smtClean="0">
                <a:solidFill>
                  <a:schemeClr val="tx2"/>
                </a:solidFill>
                <a:latin typeface="Comic Sans MS" panose="030F0702030302020204" pitchFamily="66" charset="0"/>
              </a:rPr>
              <a:t>Erasmus+ Project “CHANCE”</a:t>
            </a:r>
          </a:p>
          <a:p>
            <a:pPr algn="ctr"/>
            <a:r>
              <a:rPr lang="en-US" sz="3200" b="1" dirty="0" smtClean="0">
                <a:solidFill>
                  <a:schemeClr val="tx2"/>
                </a:solidFill>
                <a:latin typeface="Comic Sans MS" panose="030F0702030302020204" pitchFamily="66" charset="0"/>
              </a:rPr>
              <a:t>Gymnasium of </a:t>
            </a:r>
            <a:r>
              <a:rPr lang="en-US" sz="3200" b="1" dirty="0" err="1" smtClean="0">
                <a:solidFill>
                  <a:schemeClr val="tx2"/>
                </a:solidFill>
                <a:latin typeface="Comic Sans MS" panose="030F0702030302020204" pitchFamily="66" charset="0"/>
              </a:rPr>
              <a:t>Platykampos</a:t>
            </a:r>
            <a:endParaRPr lang="el-GR" sz="3200" b="1" dirty="0">
              <a:solidFill>
                <a:schemeClr val="tx2"/>
              </a:solidFill>
              <a:latin typeface="Comic Sans MS" panose="030F0702030302020204" pitchFamily="66" charset="0"/>
            </a:endParaRPr>
          </a:p>
        </p:txBody>
      </p:sp>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260648"/>
            <a:ext cx="1530916" cy="1463824"/>
          </a:xfrm>
          <a:prstGeom prst="rect">
            <a:avLst/>
          </a:prstGeom>
        </p:spPr>
      </p:pic>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842" y="5733256"/>
            <a:ext cx="2627784" cy="750604"/>
          </a:xfrm>
          <a:prstGeom prst="rect">
            <a:avLst/>
          </a:prstGeom>
        </p:spPr>
      </p:pic>
      <p:pic>
        <p:nvPicPr>
          <p:cNvPr id="7" name="Εικόνα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24328" y="5581495"/>
            <a:ext cx="918454" cy="85714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785794"/>
            <a:ext cx="8229600" cy="2500330"/>
          </a:xfrm>
        </p:spPr>
        <p:txBody>
          <a:bodyPr>
            <a:normAutofit fontScale="62500" lnSpcReduction="20000"/>
          </a:bodyPr>
          <a:lstStyle/>
          <a:p>
            <a:pPr algn="just">
              <a:buNone/>
            </a:pPr>
            <a:r>
              <a:rPr lang="el-GR" sz="5100" b="1" dirty="0" smtClean="0">
                <a:solidFill>
                  <a:schemeClr val="accent1"/>
                </a:solidFill>
                <a:latin typeface="Arial" pitchFamily="34" charset="0"/>
                <a:cs typeface="Arial" pitchFamily="34" charset="0"/>
              </a:rPr>
              <a:t>  </a:t>
            </a:r>
            <a:r>
              <a:rPr lang="en-US" sz="5100" b="1" dirty="0" smtClean="0">
                <a:solidFill>
                  <a:schemeClr val="tx2"/>
                </a:solidFill>
                <a:latin typeface="Arial" pitchFamily="34" charset="0"/>
                <a:cs typeface="Arial" pitchFamily="34" charset="0"/>
              </a:rPr>
              <a:t>Greece is the </a:t>
            </a:r>
            <a:r>
              <a:rPr lang="en-US" sz="5100" b="1" dirty="0" smtClean="0">
                <a:solidFill>
                  <a:srgbClr val="C00000"/>
                </a:solidFill>
                <a:latin typeface="Arial" pitchFamily="34" charset="0"/>
                <a:cs typeface="Arial" pitchFamily="34" charset="0"/>
              </a:rPr>
              <a:t>fifteenth</a:t>
            </a:r>
            <a:r>
              <a:rPr lang="en-US" sz="5100" b="1" dirty="0" smtClean="0">
                <a:solidFill>
                  <a:schemeClr val="accent1"/>
                </a:solidFill>
                <a:latin typeface="Arial" pitchFamily="34" charset="0"/>
                <a:cs typeface="Arial" pitchFamily="34" charset="0"/>
              </a:rPr>
              <a:t> </a:t>
            </a:r>
            <a:r>
              <a:rPr lang="en-US" sz="5100" b="1" dirty="0" smtClean="0">
                <a:solidFill>
                  <a:schemeClr val="tx2"/>
                </a:solidFill>
                <a:latin typeface="Arial" pitchFamily="34" charset="0"/>
                <a:cs typeface="Arial" pitchFamily="34" charset="0"/>
              </a:rPr>
              <a:t>more light polluted country in the world regarding the rate of population who live in conditions of light pollution and the reason is the gathering of population in Athens and in other busy cities.</a:t>
            </a:r>
            <a:endParaRPr lang="el-GR" sz="5100" b="1" dirty="0" smtClean="0">
              <a:solidFill>
                <a:schemeClr val="tx2"/>
              </a:solidFill>
              <a:latin typeface="Arial" pitchFamily="34" charset="0"/>
              <a:cs typeface="Arial" pitchFamily="34" charset="0"/>
            </a:endParaRPr>
          </a:p>
          <a:p>
            <a:endParaRPr lang="el-GR" sz="3600" dirty="0" smtClean="0">
              <a:solidFill>
                <a:schemeClr val="tx2"/>
              </a:solidFill>
              <a:latin typeface="Comic Sans MS" pitchFamily="66" charset="0"/>
              <a:ea typeface="+mj-ea"/>
              <a:cs typeface="+mj-cs"/>
            </a:endParaRPr>
          </a:p>
        </p:txBody>
      </p:sp>
      <p:pic>
        <p:nvPicPr>
          <p:cNvPr id="4" name="3 - Εικόνα" descr="fvto.jpg"/>
          <p:cNvPicPr>
            <a:picLocks noChangeAspect="1"/>
          </p:cNvPicPr>
          <p:nvPr/>
        </p:nvPicPr>
        <p:blipFill>
          <a:blip r:embed="rId2"/>
          <a:stretch>
            <a:fillRect/>
          </a:stretch>
        </p:blipFill>
        <p:spPr>
          <a:xfrm>
            <a:off x="2071670" y="3500438"/>
            <a:ext cx="5220891" cy="296084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786364"/>
            <a:ext cx="8215370" cy="2714644"/>
          </a:xfrm>
        </p:spPr>
        <p:txBody>
          <a:bodyPr>
            <a:normAutofit fontScale="70000" lnSpcReduction="20000"/>
          </a:bodyPr>
          <a:lstStyle/>
          <a:p>
            <a:r>
              <a:rPr lang="en-US" sz="3100" dirty="0" smtClean="0">
                <a:solidFill>
                  <a:schemeClr val="tx2"/>
                </a:solidFill>
                <a:latin typeface="Arial" pitchFamily="34" charset="0"/>
                <a:cs typeface="Arial" pitchFamily="34" charset="0"/>
              </a:rPr>
              <a:t>The Greek countryside and the Greek mountains more hopes for improvement than the major cities, but the danger of rapid deterioration in recent years still exists. </a:t>
            </a:r>
          </a:p>
          <a:p>
            <a:r>
              <a:rPr lang="en-US" sz="3100" dirty="0" smtClean="0">
                <a:solidFill>
                  <a:schemeClr val="tx2"/>
                </a:solidFill>
                <a:latin typeface="Arial" pitchFamily="34" charset="0"/>
                <a:cs typeface="Arial" pitchFamily="34" charset="0"/>
              </a:rPr>
              <a:t>The reason is the</a:t>
            </a:r>
            <a:r>
              <a:rPr lang="el-GR" sz="3100" dirty="0" smtClean="0">
                <a:solidFill>
                  <a:schemeClr val="tx2"/>
                </a:solidFill>
                <a:latin typeface="Arial" pitchFamily="34" charset="0"/>
                <a:cs typeface="Arial" pitchFamily="34" charset="0"/>
              </a:rPr>
              <a:t> </a:t>
            </a:r>
            <a:r>
              <a:rPr lang="en-US" sz="3100" dirty="0" smtClean="0">
                <a:solidFill>
                  <a:schemeClr val="tx2"/>
                </a:solidFill>
                <a:latin typeface="Arial" pitchFamily="34" charset="0"/>
                <a:cs typeface="Arial" pitchFamily="34" charset="0"/>
              </a:rPr>
              <a:t>replacing of high-pressure sodium lamps with LEDs, which can result in 2 to 3 times increase in light pollution as increased emissions in the blue part of the spectrum LEDs lead to more scattering of light in the atmosphere and increased light pollution, because they are cheaper. </a:t>
            </a:r>
            <a:endParaRPr lang="el-GR" sz="3100" dirty="0" smtClean="0">
              <a:solidFill>
                <a:schemeClr val="tx2"/>
              </a:solidFill>
              <a:latin typeface="Arial" pitchFamily="34" charset="0"/>
              <a:cs typeface="Arial" pitchFamily="34" charset="0"/>
            </a:endParaRPr>
          </a:p>
          <a:p>
            <a:endParaRPr lang="el-GR" dirty="0"/>
          </a:p>
        </p:txBody>
      </p:sp>
      <p:pic>
        <p:nvPicPr>
          <p:cNvPr id="4" name="3 - Εικόνα" descr="LED.jpeg"/>
          <p:cNvPicPr>
            <a:picLocks noChangeAspect="1"/>
          </p:cNvPicPr>
          <p:nvPr/>
        </p:nvPicPr>
        <p:blipFill>
          <a:blip r:embed="rId2"/>
          <a:stretch>
            <a:fillRect/>
          </a:stretch>
        </p:blipFill>
        <p:spPr>
          <a:xfrm>
            <a:off x="2267744" y="3583876"/>
            <a:ext cx="4661710" cy="311258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642918"/>
            <a:ext cx="8229600" cy="2858090"/>
          </a:xfrm>
        </p:spPr>
        <p:txBody>
          <a:bodyPr>
            <a:normAutofit/>
          </a:bodyPr>
          <a:lstStyle/>
          <a:p>
            <a:pPr marL="0" indent="0">
              <a:buNone/>
            </a:pPr>
            <a:r>
              <a:rPr lang="en-US" sz="3200" dirty="0" smtClean="0">
                <a:solidFill>
                  <a:schemeClr val="tx2"/>
                </a:solidFill>
                <a:latin typeface="Arial" pitchFamily="34" charset="0"/>
                <a:ea typeface="+mj-ea"/>
                <a:cs typeface="Arial" pitchFamily="34" charset="0"/>
              </a:rPr>
              <a:t>The good thing about LED bulbs is that they direct light downwards and its reflection on Earth limits the light going to the sky in relation to the round bulbs that 50% of the light is directed upwards.</a:t>
            </a:r>
            <a:endParaRPr lang="el-GR" sz="3200" dirty="0" smtClean="0">
              <a:solidFill>
                <a:schemeClr val="tx2"/>
              </a:solidFill>
              <a:latin typeface="Arial" pitchFamily="34" charset="0"/>
              <a:ea typeface="+mj-ea"/>
              <a:cs typeface="Arial" pitchFamily="34" charset="0"/>
            </a:endParaRPr>
          </a:p>
        </p:txBody>
      </p:sp>
      <p:pic>
        <p:nvPicPr>
          <p:cNvPr id="4" name="3 - Εικόνα" descr="photopollution.jpg"/>
          <p:cNvPicPr>
            <a:picLocks noChangeAspect="1"/>
          </p:cNvPicPr>
          <p:nvPr/>
        </p:nvPicPr>
        <p:blipFill>
          <a:blip r:embed="rId3"/>
          <a:stretch>
            <a:fillRect/>
          </a:stretch>
        </p:blipFill>
        <p:spPr>
          <a:xfrm>
            <a:off x="1763688" y="3284984"/>
            <a:ext cx="5459012" cy="3070694"/>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908720"/>
            <a:ext cx="8229600" cy="5616624"/>
          </a:xfrm>
        </p:spPr>
        <p:txBody>
          <a:bodyPr>
            <a:normAutofit/>
          </a:bodyPr>
          <a:lstStyle/>
          <a:p>
            <a:pPr algn="just">
              <a:buNone/>
            </a:pPr>
            <a:r>
              <a:rPr lang="en-US" sz="3200" b="1" dirty="0" smtClean="0">
                <a:solidFill>
                  <a:schemeClr val="tx2"/>
                </a:solidFill>
                <a:latin typeface="Arial" pitchFamily="34" charset="0"/>
                <a:cs typeface="Arial" pitchFamily="34" charset="0"/>
              </a:rPr>
              <a:t>  The right and efficient lighting is the key of confrontation of the light-pollution. To achieve an efficient system of lighting for a place, it is important to follow the two steps below: </a:t>
            </a:r>
          </a:p>
          <a:p>
            <a:pPr marL="514350" indent="-514350">
              <a:buClr>
                <a:schemeClr val="tx2"/>
              </a:buClr>
              <a:buFont typeface="+mj-lt"/>
              <a:buAutoNum type="arabicPeriod"/>
            </a:pPr>
            <a:r>
              <a:rPr lang="en-US" sz="3200" b="1" dirty="0" smtClean="0">
                <a:solidFill>
                  <a:srgbClr val="C00000"/>
                </a:solidFill>
                <a:latin typeface="Arial" pitchFamily="34" charset="0"/>
                <a:cs typeface="Arial" pitchFamily="34" charset="0"/>
              </a:rPr>
              <a:t>The definition of the needs of the lighting.</a:t>
            </a:r>
          </a:p>
          <a:p>
            <a:pPr marL="514350" indent="-514350">
              <a:buClr>
                <a:schemeClr val="tx2"/>
              </a:buClr>
              <a:buFont typeface="+mj-lt"/>
              <a:buAutoNum type="arabicPeriod"/>
            </a:pPr>
            <a:r>
              <a:rPr lang="en-US" sz="3200" b="1" dirty="0" smtClean="0">
                <a:solidFill>
                  <a:schemeClr val="accent4">
                    <a:lumMod val="50000"/>
                  </a:schemeClr>
                </a:solidFill>
                <a:latin typeface="Arial" pitchFamily="34" charset="0"/>
                <a:cs typeface="Arial" pitchFamily="34" charset="0"/>
              </a:rPr>
              <a:t>The choice of the appropriate electrical material. </a:t>
            </a:r>
          </a:p>
          <a:p>
            <a:pPr>
              <a:buNone/>
            </a:pP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1142984"/>
            <a:ext cx="8229600" cy="2071702"/>
          </a:xfrm>
        </p:spPr>
        <p:txBody>
          <a:bodyPr>
            <a:normAutofit/>
          </a:bodyPr>
          <a:lstStyle/>
          <a:p>
            <a:pPr algn="ctr">
              <a:buNone/>
            </a:pPr>
            <a:r>
              <a:rPr lang="en-US" sz="6000" dirty="0" smtClean="0">
                <a:solidFill>
                  <a:schemeClr val="tx2"/>
                </a:solidFill>
                <a:latin typeface="Comic Sans MS" pitchFamily="66" charset="0"/>
                <a:ea typeface="+mj-ea"/>
                <a:cs typeface="+mj-cs"/>
              </a:rPr>
              <a:t>Thank you for your attention !</a:t>
            </a:r>
          </a:p>
        </p:txBody>
      </p:sp>
      <p:sp>
        <p:nvSpPr>
          <p:cNvPr id="4" name="3 - TextBox"/>
          <p:cNvSpPr txBox="1"/>
          <p:nvPr/>
        </p:nvSpPr>
        <p:spPr>
          <a:xfrm>
            <a:off x="6012160" y="4365104"/>
            <a:ext cx="2571768" cy="1754326"/>
          </a:xfrm>
          <a:prstGeom prst="rect">
            <a:avLst/>
          </a:prstGeom>
          <a:noFill/>
        </p:spPr>
        <p:txBody>
          <a:bodyPr wrap="square" rtlCol="0">
            <a:spAutoFit/>
          </a:bodyPr>
          <a:lstStyle/>
          <a:p>
            <a:pPr algn="ctr"/>
            <a:r>
              <a:rPr lang="en-US" b="1" u="sng" dirty="0" smtClean="0">
                <a:solidFill>
                  <a:schemeClr val="tx2"/>
                </a:solidFill>
              </a:rPr>
              <a:t>The Greek team</a:t>
            </a:r>
          </a:p>
          <a:p>
            <a:r>
              <a:rPr lang="en-US" b="1" dirty="0" smtClean="0">
                <a:solidFill>
                  <a:schemeClr val="tx2"/>
                </a:solidFill>
              </a:rPr>
              <a:t>Maria  </a:t>
            </a:r>
            <a:r>
              <a:rPr lang="en-US" b="1" dirty="0" err="1" smtClean="0">
                <a:solidFill>
                  <a:schemeClr val="tx2"/>
                </a:solidFill>
              </a:rPr>
              <a:t>Donta</a:t>
            </a:r>
            <a:endParaRPr lang="en-US" b="1" dirty="0" smtClean="0">
              <a:solidFill>
                <a:schemeClr val="tx2"/>
              </a:solidFill>
            </a:endParaRPr>
          </a:p>
          <a:p>
            <a:r>
              <a:rPr lang="en-US" b="1" dirty="0" smtClean="0">
                <a:solidFill>
                  <a:schemeClr val="tx2"/>
                </a:solidFill>
              </a:rPr>
              <a:t>Georgia  </a:t>
            </a:r>
            <a:r>
              <a:rPr lang="en-US" b="1" dirty="0" err="1" smtClean="0">
                <a:solidFill>
                  <a:schemeClr val="tx2"/>
                </a:solidFill>
              </a:rPr>
              <a:t>Lamari</a:t>
            </a:r>
            <a:endParaRPr lang="en-US" b="1" dirty="0" smtClean="0">
              <a:solidFill>
                <a:schemeClr val="tx2"/>
              </a:solidFill>
            </a:endParaRPr>
          </a:p>
          <a:p>
            <a:r>
              <a:rPr lang="en-US" b="1" dirty="0" err="1" smtClean="0">
                <a:solidFill>
                  <a:schemeClr val="tx2"/>
                </a:solidFill>
              </a:rPr>
              <a:t>Dimitris</a:t>
            </a:r>
            <a:r>
              <a:rPr lang="en-US" b="1" dirty="0" smtClean="0">
                <a:solidFill>
                  <a:schemeClr val="tx2"/>
                </a:solidFill>
              </a:rPr>
              <a:t>  </a:t>
            </a:r>
            <a:r>
              <a:rPr lang="en-US" b="1" dirty="0" err="1" smtClean="0">
                <a:solidFill>
                  <a:schemeClr val="tx2"/>
                </a:solidFill>
              </a:rPr>
              <a:t>Voukatas</a:t>
            </a:r>
            <a:endParaRPr lang="en-US" b="1" dirty="0" smtClean="0">
              <a:solidFill>
                <a:schemeClr val="tx2"/>
              </a:solidFill>
            </a:endParaRPr>
          </a:p>
          <a:p>
            <a:r>
              <a:rPr lang="en-US" b="1" dirty="0" err="1" smtClean="0">
                <a:solidFill>
                  <a:schemeClr val="tx2"/>
                </a:solidFill>
              </a:rPr>
              <a:t>Panagiotis</a:t>
            </a:r>
            <a:r>
              <a:rPr lang="en-US" b="1" dirty="0" smtClean="0">
                <a:solidFill>
                  <a:schemeClr val="tx2"/>
                </a:solidFill>
              </a:rPr>
              <a:t>  </a:t>
            </a:r>
            <a:r>
              <a:rPr lang="en-US" b="1" dirty="0" err="1" smtClean="0">
                <a:solidFill>
                  <a:schemeClr val="tx2"/>
                </a:solidFill>
              </a:rPr>
              <a:t>Kolokas</a:t>
            </a:r>
            <a:endParaRPr lang="el-GR" b="1" dirty="0" smtClean="0">
              <a:solidFill>
                <a:schemeClr val="tx2"/>
              </a:solidFill>
            </a:endParaRPr>
          </a:p>
          <a:p>
            <a:r>
              <a:rPr lang="en-US" b="1" dirty="0" err="1" smtClean="0">
                <a:solidFill>
                  <a:schemeClr val="tx2"/>
                </a:solidFill>
              </a:rPr>
              <a:t>Apostolis</a:t>
            </a:r>
            <a:r>
              <a:rPr lang="en-US" b="1" dirty="0" smtClean="0">
                <a:solidFill>
                  <a:schemeClr val="tx2"/>
                </a:solidFill>
              </a:rPr>
              <a:t>  </a:t>
            </a:r>
            <a:r>
              <a:rPr lang="en-US" b="1" dirty="0" err="1" smtClean="0">
                <a:solidFill>
                  <a:schemeClr val="tx2"/>
                </a:solidFill>
              </a:rPr>
              <a:t>Ntafoulis</a:t>
            </a:r>
            <a:endParaRPr lang="en-US" b="1" dirty="0" smtClean="0">
              <a:solidFill>
                <a:schemeClr val="tx2"/>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857224" y="500042"/>
            <a:ext cx="7500990" cy="923330"/>
          </a:xfrm>
          <a:prstGeom prst="rect">
            <a:avLst/>
          </a:prstGeom>
          <a:noFill/>
        </p:spPr>
        <p:txBody>
          <a:bodyPr wrap="square" rtlCol="0">
            <a:spAutoFit/>
          </a:bodyPr>
          <a:lstStyle/>
          <a:p>
            <a:pPr algn="ctr"/>
            <a:r>
              <a:rPr lang="en-US" sz="5400" b="1" u="sng" dirty="0" smtClean="0">
                <a:solidFill>
                  <a:schemeClr val="accent2">
                    <a:lumMod val="75000"/>
                  </a:schemeClr>
                </a:solidFill>
                <a:latin typeface="Comic Sans MS" panose="030F0702030302020204" pitchFamily="66" charset="0"/>
                <a:cs typeface="Arial" pitchFamily="34" charset="0"/>
              </a:rPr>
              <a:t>Air </a:t>
            </a:r>
            <a:r>
              <a:rPr lang="en-US" sz="5400" b="1" u="sng" dirty="0" smtClean="0">
                <a:solidFill>
                  <a:schemeClr val="accent2">
                    <a:lumMod val="75000"/>
                  </a:schemeClr>
                </a:solidFill>
                <a:latin typeface="Comic Sans MS" panose="030F0702030302020204" pitchFamily="66" charset="0"/>
                <a:cs typeface="Arial" pitchFamily="34" charset="0"/>
              </a:rPr>
              <a:t>Pollution</a:t>
            </a:r>
            <a:endParaRPr lang="el-GR" sz="5400" b="1" u="sng" dirty="0">
              <a:solidFill>
                <a:schemeClr val="accent2">
                  <a:lumMod val="75000"/>
                </a:schemeClr>
              </a:solidFill>
              <a:latin typeface="Comic Sans MS" panose="030F0702030302020204" pitchFamily="66" charset="0"/>
              <a:cs typeface="Arial" pitchFamily="34" charset="0"/>
            </a:endParaRPr>
          </a:p>
        </p:txBody>
      </p:sp>
      <p:sp>
        <p:nvSpPr>
          <p:cNvPr id="5" name="TextBox 4"/>
          <p:cNvSpPr txBox="1"/>
          <p:nvPr/>
        </p:nvSpPr>
        <p:spPr>
          <a:xfrm>
            <a:off x="467544" y="1700808"/>
            <a:ext cx="8136904" cy="5078313"/>
          </a:xfrm>
          <a:prstGeom prst="rect">
            <a:avLst/>
          </a:prstGeom>
          <a:noFill/>
        </p:spPr>
        <p:txBody>
          <a:bodyPr wrap="square" rtlCol="0">
            <a:spAutoFit/>
          </a:bodyPr>
          <a:lstStyle/>
          <a:p>
            <a:pPr marL="285750" indent="-285750">
              <a:buFont typeface="Arial" panose="020B0604020202020204" pitchFamily="34" charset="0"/>
              <a:buChar char="•"/>
            </a:pPr>
            <a:r>
              <a:rPr lang="en-US" sz="3600" b="1" dirty="0" smtClean="0">
                <a:solidFill>
                  <a:srgbClr val="FF0000"/>
                </a:solidFill>
                <a:latin typeface="Comic Sans MS" panose="030F0702030302020204" pitchFamily="66" charset="0"/>
              </a:rPr>
              <a:t>Air pollution is an environmental hazard.</a:t>
            </a:r>
          </a:p>
          <a:p>
            <a:pPr marL="285750" indent="-285750">
              <a:buFont typeface="Arial" panose="020B0604020202020204" pitchFamily="34" charset="0"/>
              <a:buChar char="•"/>
            </a:pPr>
            <a:r>
              <a:rPr lang="en-US" sz="3600" b="1" dirty="0" smtClean="0">
                <a:latin typeface="Comic Sans MS" panose="030F0702030302020204" pitchFamily="66" charset="0"/>
              </a:rPr>
              <a:t>7.000.000 people die globally annually.</a:t>
            </a:r>
          </a:p>
          <a:p>
            <a:pPr marL="285750" indent="-285750">
              <a:buFont typeface="Arial" panose="020B0604020202020204" pitchFamily="34" charset="0"/>
              <a:buChar char="•"/>
            </a:pPr>
            <a:r>
              <a:rPr lang="en-US" sz="3600" b="1" dirty="0" smtClean="0">
                <a:solidFill>
                  <a:srgbClr val="00B050"/>
                </a:solidFill>
                <a:latin typeface="Comic Sans MS" panose="030F0702030302020204" pitchFamily="66" charset="0"/>
              </a:rPr>
              <a:t>90% of the air can be classified as toxic.</a:t>
            </a:r>
          </a:p>
          <a:p>
            <a:pPr marL="285750" indent="-285750">
              <a:buFont typeface="Arial" panose="020B0604020202020204" pitchFamily="34" charset="0"/>
              <a:buChar char="•"/>
            </a:pPr>
            <a:r>
              <a:rPr lang="en-US" sz="3600" b="1" dirty="0" smtClean="0">
                <a:solidFill>
                  <a:srgbClr val="C00000"/>
                </a:solidFill>
                <a:latin typeface="Comic Sans MS" panose="030F0702030302020204" pitchFamily="66" charset="0"/>
              </a:rPr>
              <a:t>New research confirms the adverse effects of atmospheric on health.</a:t>
            </a:r>
            <a:endParaRPr lang="el-GR" sz="3600" b="1"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atmosfairiki-rupansi.jpg"/>
          <p:cNvPicPr>
            <a:picLocks noGrp="1" noChangeAspect="1"/>
          </p:cNvPicPr>
          <p:nvPr>
            <p:ph idx="1"/>
          </p:nvPr>
        </p:nvPicPr>
        <p:blipFill>
          <a:blip r:embed="rId2"/>
          <a:stretch>
            <a:fillRect/>
          </a:stretch>
        </p:blipFill>
        <p:spPr>
          <a:xfrm>
            <a:off x="642910" y="1428736"/>
            <a:ext cx="7891226" cy="4929222"/>
          </a:xfrm>
          <a:prstGeom prst="rect">
            <a:avLst/>
          </a:prstGeom>
        </p:spPr>
      </p:pic>
      <p:sp>
        <p:nvSpPr>
          <p:cNvPr id="3" name="2 - TextBox"/>
          <p:cNvSpPr txBox="1"/>
          <p:nvPr/>
        </p:nvSpPr>
        <p:spPr>
          <a:xfrm>
            <a:off x="1428728" y="571480"/>
            <a:ext cx="6357982" cy="769441"/>
          </a:xfrm>
          <a:prstGeom prst="rect">
            <a:avLst/>
          </a:prstGeom>
          <a:noFill/>
        </p:spPr>
        <p:txBody>
          <a:bodyPr wrap="square" rtlCol="0">
            <a:spAutoFit/>
          </a:bodyPr>
          <a:lstStyle/>
          <a:p>
            <a:pPr algn="ctr"/>
            <a:r>
              <a:rPr lang="en-US" sz="4400" b="1" dirty="0" smtClean="0">
                <a:solidFill>
                  <a:schemeClr val="accent2">
                    <a:lumMod val="75000"/>
                  </a:schemeClr>
                </a:solidFill>
                <a:latin typeface="Comic Sans MS" panose="030F0702030302020204" pitchFamily="66" charset="0"/>
                <a:cs typeface="Arial" pitchFamily="34" charset="0"/>
              </a:rPr>
              <a:t>Athens</a:t>
            </a:r>
            <a:endParaRPr lang="el-GR" sz="4400" b="1" dirty="0">
              <a:solidFill>
                <a:schemeClr val="accent2">
                  <a:lumMod val="75000"/>
                </a:schemeClr>
              </a:solidFill>
              <a:latin typeface="Comic Sans MS" panose="030F0702030302020204" pitchFamily="66"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857232"/>
            <a:ext cx="8229600" cy="5572164"/>
          </a:xfrm>
        </p:spPr>
        <p:txBody>
          <a:bodyPr>
            <a:noAutofit/>
          </a:bodyPr>
          <a:lstStyle/>
          <a:p>
            <a:r>
              <a:rPr lang="en-US" sz="3200" b="1" dirty="0" smtClean="0">
                <a:solidFill>
                  <a:schemeClr val="tx2"/>
                </a:solidFill>
                <a:latin typeface="Comic Sans MS" panose="030F0702030302020204" pitchFamily="66" charset="0"/>
                <a:ea typeface="+mj-ea"/>
                <a:cs typeface="Arial" pitchFamily="34" charset="0"/>
              </a:rPr>
              <a:t>In Greece, it is estimated that more than 8.000 people die each year from air pollution.</a:t>
            </a:r>
          </a:p>
          <a:p>
            <a:r>
              <a:rPr lang="en-US" sz="3200" b="1" dirty="0" smtClean="0">
                <a:solidFill>
                  <a:schemeClr val="tx2"/>
                </a:solidFill>
                <a:latin typeface="Comic Sans MS" panose="030F0702030302020204" pitchFamily="66" charset="0"/>
                <a:ea typeface="+mj-ea"/>
                <a:cs typeface="Arial" pitchFamily="34" charset="0"/>
              </a:rPr>
              <a:t>Southern Greece is a crossroads of air pollution from Europe, Africa and Asia. Saharan dust and industrial pollutants are added to locally produced pollutants in the region.</a:t>
            </a:r>
          </a:p>
          <a:p>
            <a:r>
              <a:rPr lang="en-US" sz="3200" b="1" dirty="0" smtClean="0">
                <a:solidFill>
                  <a:schemeClr val="tx2"/>
                </a:solidFill>
                <a:latin typeface="Comic Sans MS" panose="030F0702030302020204" pitchFamily="66" charset="0"/>
                <a:cs typeface="Arial" pitchFamily="34" charset="0"/>
              </a:rPr>
              <a:t>Industrial activity is one of the factors that contributes to air pollution in various parts of Greece.</a:t>
            </a:r>
            <a:endParaRPr lang="el-GR" sz="3200" b="1" dirty="0" smtClean="0">
              <a:solidFill>
                <a:schemeClr val="tx2"/>
              </a:solidFill>
              <a:latin typeface="Comic Sans MS" panose="030F0702030302020204" pitchFamily="66" charset="0"/>
              <a:ea typeface="+mj-ea"/>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714356"/>
            <a:ext cx="8229600" cy="3143272"/>
          </a:xfrm>
        </p:spPr>
        <p:txBody>
          <a:bodyPr>
            <a:normAutofit/>
          </a:bodyPr>
          <a:lstStyle/>
          <a:p>
            <a:r>
              <a:rPr lang="en-US" sz="3600" dirty="0" smtClean="0">
                <a:solidFill>
                  <a:schemeClr val="tx2"/>
                </a:solidFill>
                <a:latin typeface="Comic Sans MS" pitchFamily="66" charset="0"/>
                <a:ea typeface="+mj-ea"/>
                <a:cs typeface="+mj-cs"/>
              </a:rPr>
              <a:t>In the years of financial crisis, people burned everything, wood, plastic, rubber, </a:t>
            </a:r>
            <a:r>
              <a:rPr lang="en-US" sz="3600" dirty="0" smtClean="0">
                <a:solidFill>
                  <a:schemeClr val="tx2"/>
                </a:solidFill>
                <a:latin typeface="Comic Sans MS" pitchFamily="66" charset="0"/>
                <a:ea typeface="+mj-ea"/>
                <a:cs typeface="+mj-cs"/>
              </a:rPr>
              <a:t>clothes, </a:t>
            </a:r>
            <a:r>
              <a:rPr lang="en-US" sz="3600" dirty="0" smtClean="0">
                <a:solidFill>
                  <a:schemeClr val="tx2"/>
                </a:solidFill>
                <a:latin typeface="Comic Sans MS" pitchFamily="66" charset="0"/>
                <a:ea typeface="+mj-ea"/>
                <a:cs typeface="+mj-cs"/>
              </a:rPr>
              <a:t>to heat their homes.</a:t>
            </a:r>
          </a:p>
          <a:p>
            <a:r>
              <a:rPr lang="en-US" sz="3600" dirty="0" smtClean="0">
                <a:solidFill>
                  <a:schemeClr val="tx2"/>
                </a:solidFill>
                <a:latin typeface="Comic Sans MS" pitchFamily="66" charset="0"/>
                <a:ea typeface="+mj-ea"/>
                <a:cs typeface="+mj-cs"/>
              </a:rPr>
              <a:t>The air pollution was very high.</a:t>
            </a:r>
            <a:endParaRPr lang="el-GR" sz="3600" dirty="0" smtClean="0">
              <a:solidFill>
                <a:schemeClr val="tx2"/>
              </a:solidFill>
              <a:latin typeface="Comic Sans MS" pitchFamily="66" charset="0"/>
              <a:ea typeface="+mj-ea"/>
              <a:cs typeface="+mj-cs"/>
            </a:endParaRPr>
          </a:p>
        </p:txBody>
      </p:sp>
      <p:pic>
        <p:nvPicPr>
          <p:cNvPr id="4" name="3 - Εικόνα" descr="nefos_thessaloniki_013.jpg"/>
          <p:cNvPicPr>
            <a:picLocks noChangeAspect="1"/>
          </p:cNvPicPr>
          <p:nvPr/>
        </p:nvPicPr>
        <p:blipFill>
          <a:blip r:embed="rId2"/>
          <a:stretch>
            <a:fillRect/>
          </a:stretch>
        </p:blipFill>
        <p:spPr>
          <a:xfrm>
            <a:off x="2000232" y="3786190"/>
            <a:ext cx="4857784" cy="272903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571480"/>
            <a:ext cx="8640960" cy="3071834"/>
          </a:xfrm>
        </p:spPr>
        <p:txBody>
          <a:bodyPr>
            <a:normAutofit/>
          </a:bodyPr>
          <a:lstStyle/>
          <a:p>
            <a:pPr>
              <a:buNone/>
            </a:pPr>
            <a:r>
              <a:rPr lang="en-US" sz="3600" dirty="0" smtClean="0">
                <a:solidFill>
                  <a:schemeClr val="tx2"/>
                </a:solidFill>
                <a:latin typeface="Comic Sans MS" pitchFamily="66" charset="0"/>
                <a:ea typeface="+mj-ea"/>
                <a:cs typeface="+mj-cs"/>
              </a:rPr>
              <a:t> Today the situation in our country and in our region is better. The state subsidizes households with money and to </a:t>
            </a:r>
            <a:r>
              <a:rPr lang="en-US" sz="3600" dirty="0" smtClean="0">
                <a:solidFill>
                  <a:schemeClr val="tx2"/>
                </a:solidFill>
                <a:latin typeface="Comic Sans MS" pitchFamily="66" charset="0"/>
                <a:ea typeface="+mj-ea"/>
                <a:cs typeface="+mj-cs"/>
              </a:rPr>
              <a:t>install </a:t>
            </a:r>
            <a:r>
              <a:rPr lang="en-US" sz="3600" dirty="0" smtClean="0">
                <a:solidFill>
                  <a:schemeClr val="tx2"/>
                </a:solidFill>
                <a:latin typeface="Comic Sans MS" pitchFamily="66" charset="0"/>
                <a:ea typeface="+mj-ea"/>
                <a:cs typeface="+mj-cs"/>
              </a:rPr>
              <a:t>natural gas for </a:t>
            </a:r>
            <a:r>
              <a:rPr lang="en-US" sz="3600" dirty="0" smtClean="0">
                <a:solidFill>
                  <a:schemeClr val="tx2"/>
                </a:solidFill>
                <a:latin typeface="Comic Sans MS" pitchFamily="66" charset="0"/>
                <a:ea typeface="+mj-ea"/>
                <a:cs typeface="+mj-cs"/>
              </a:rPr>
              <a:t>heating, </a:t>
            </a:r>
            <a:r>
              <a:rPr lang="en-US" sz="3600" dirty="0" smtClean="0">
                <a:solidFill>
                  <a:schemeClr val="tx2"/>
                </a:solidFill>
                <a:latin typeface="Comic Sans MS" pitchFamily="66" charset="0"/>
                <a:ea typeface="+mj-ea"/>
                <a:cs typeface="+mj-cs"/>
              </a:rPr>
              <a:t>that is more green.</a:t>
            </a:r>
            <a:endParaRPr lang="el-GR" sz="3600" dirty="0" smtClean="0">
              <a:solidFill>
                <a:schemeClr val="tx2"/>
              </a:solidFill>
              <a:latin typeface="Comic Sans MS" pitchFamily="66" charset="0"/>
              <a:ea typeface="+mj-ea"/>
              <a:cs typeface="+mj-cs"/>
            </a:endParaRPr>
          </a:p>
        </p:txBody>
      </p:sp>
      <p:pic>
        <p:nvPicPr>
          <p:cNvPr id="4" name="3 - Εικόνα" descr="kaysthras.jpg"/>
          <p:cNvPicPr>
            <a:picLocks noChangeAspect="1"/>
          </p:cNvPicPr>
          <p:nvPr/>
        </p:nvPicPr>
        <p:blipFill>
          <a:blip r:embed="rId2"/>
          <a:stretch>
            <a:fillRect/>
          </a:stretch>
        </p:blipFill>
        <p:spPr>
          <a:xfrm>
            <a:off x="2071670" y="3643314"/>
            <a:ext cx="5102714" cy="285752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855522"/>
            <a:ext cx="8643998" cy="2357454"/>
          </a:xfrm>
        </p:spPr>
        <p:txBody>
          <a:bodyPr>
            <a:normAutofit fontScale="70000" lnSpcReduction="20000"/>
          </a:bodyPr>
          <a:lstStyle/>
          <a:p>
            <a:pPr algn="just"/>
            <a:r>
              <a:rPr lang="en-US" sz="3600" dirty="0" smtClean="0">
                <a:solidFill>
                  <a:schemeClr val="tx2"/>
                </a:solidFill>
                <a:latin typeface="Comic Sans MS" panose="030F0702030302020204" pitchFamily="66" charset="0"/>
                <a:ea typeface="+mj-ea"/>
                <a:cs typeface="Arial" pitchFamily="34" charset="0"/>
              </a:rPr>
              <a:t>‘E</a:t>
            </a:r>
            <a:r>
              <a:rPr lang="en-US" sz="3600" dirty="0" smtClean="0">
                <a:solidFill>
                  <a:schemeClr val="tx2"/>
                </a:solidFill>
                <a:latin typeface="Comic Sans MS" panose="030F0702030302020204" pitchFamily="66" charset="0"/>
                <a:cs typeface="Arial" pitchFamily="34" charset="0"/>
              </a:rPr>
              <a:t>nvironmentally friendly' means of transport for our trips are used. </a:t>
            </a:r>
            <a:r>
              <a:rPr lang="en-US" sz="3600" dirty="0" smtClean="0">
                <a:solidFill>
                  <a:schemeClr val="tx2"/>
                </a:solidFill>
                <a:latin typeface="Comic Sans MS" panose="030F0702030302020204" pitchFamily="66" charset="0"/>
                <a:ea typeface="+mj-ea"/>
                <a:cs typeface="Arial" pitchFamily="34" charset="0"/>
              </a:rPr>
              <a:t>Electric cars are a green solution for the environment, but our country has not yet been motivated by the state to buy them. </a:t>
            </a:r>
          </a:p>
          <a:p>
            <a:pPr algn="just"/>
            <a:r>
              <a:rPr lang="en-US" sz="3600" dirty="0" smtClean="0">
                <a:solidFill>
                  <a:schemeClr val="tx2"/>
                </a:solidFill>
                <a:latin typeface="Comic Sans MS" panose="030F0702030302020204" pitchFamily="66" charset="0"/>
                <a:cs typeface="Arial" pitchFamily="34" charset="0"/>
              </a:rPr>
              <a:t>Greece benefitted from long-standing bans on diesel cars in the two biggest cities, Athens and Thessaloniki</a:t>
            </a:r>
            <a:r>
              <a:rPr lang="en-US" sz="3600" dirty="0" smtClean="0">
                <a:solidFill>
                  <a:schemeClr val="tx2"/>
                </a:solidFill>
                <a:latin typeface="Comic Sans MS" panose="030F0702030302020204" pitchFamily="66" charset="0"/>
                <a:cs typeface="Arial" pitchFamily="34" charset="0"/>
              </a:rPr>
              <a:t>.</a:t>
            </a:r>
            <a:endParaRPr lang="en-US" sz="3600" dirty="0" smtClean="0">
              <a:solidFill>
                <a:schemeClr val="tx2"/>
              </a:solidFill>
              <a:latin typeface="Comic Sans MS" panose="030F0702030302020204" pitchFamily="66" charset="0"/>
              <a:ea typeface="+mj-ea"/>
              <a:cs typeface="Arial" pitchFamily="34" charset="0"/>
            </a:endParaRPr>
          </a:p>
        </p:txBody>
      </p:sp>
      <p:pic>
        <p:nvPicPr>
          <p:cNvPr id="4" name="3 - Εικόνα" descr="electrixc_cars.jpg"/>
          <p:cNvPicPr>
            <a:picLocks noChangeAspect="1"/>
          </p:cNvPicPr>
          <p:nvPr/>
        </p:nvPicPr>
        <p:blipFill>
          <a:blip r:embed="rId2"/>
          <a:stretch>
            <a:fillRect/>
          </a:stretch>
        </p:blipFill>
        <p:spPr>
          <a:xfrm>
            <a:off x="1785918" y="3143248"/>
            <a:ext cx="5467978" cy="307183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642918"/>
            <a:ext cx="8286808" cy="5786478"/>
          </a:xfrm>
        </p:spPr>
        <p:txBody>
          <a:bodyPr>
            <a:noAutofit/>
          </a:bodyPr>
          <a:lstStyle/>
          <a:p>
            <a:r>
              <a:rPr lang="en-US" sz="2800" dirty="0" smtClean="0">
                <a:solidFill>
                  <a:schemeClr val="tx2"/>
                </a:solidFill>
                <a:latin typeface="Comic Sans MS" panose="030F0702030302020204" pitchFamily="66" charset="0"/>
                <a:cs typeface="Arial" pitchFamily="34" charset="0"/>
              </a:rPr>
              <a:t>The Pan-Hellenic Infrastructure for the Study of Atmospheric Composition and Climate Change (PANACEA) is the only integrated Research Infrastructure for atmospheric composition and climate change in Greece.</a:t>
            </a:r>
          </a:p>
          <a:p>
            <a:r>
              <a:rPr lang="en-US" sz="2800" dirty="0" smtClean="0">
                <a:solidFill>
                  <a:schemeClr val="tx2"/>
                </a:solidFill>
                <a:latin typeface="Comic Sans MS" panose="030F0702030302020204" pitchFamily="66" charset="0"/>
                <a:cs typeface="Arial" pitchFamily="34" charset="0"/>
              </a:rPr>
              <a:t>During the summer of 2019, the PANACEA campaign takes place with the participation of Greece's leading academic and research institutions. The campaign aims to record air pollution and subsequent human exposure to it, in 6 urban areas in Greece. </a:t>
            </a:r>
          </a:p>
          <a:p>
            <a:r>
              <a:rPr lang="en-US" sz="2800" dirty="0" smtClean="0">
                <a:solidFill>
                  <a:schemeClr val="tx2"/>
                </a:solidFill>
                <a:latin typeface="Comic Sans MS" panose="030F0702030302020204" pitchFamily="66" charset="0"/>
                <a:cs typeface="Arial" pitchFamily="34" charset="0"/>
              </a:rPr>
              <a:t>A second campaign will most likely take place in the same areas for the winter of 2019-2020.</a:t>
            </a:r>
            <a:endParaRPr lang="el-GR" sz="2800" dirty="0">
              <a:solidFill>
                <a:schemeClr val="tx2"/>
              </a:solidFill>
              <a:latin typeface="Comic Sans MS" panose="030F0702030302020204" pitchFamily="66"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29600" cy="796086"/>
          </a:xfrm>
        </p:spPr>
        <p:txBody>
          <a:bodyPr>
            <a:noAutofit/>
          </a:bodyPr>
          <a:lstStyle/>
          <a:p>
            <a:pPr algn="ctr"/>
            <a:r>
              <a:rPr lang="en-US" sz="5400" u="sng" dirty="0" smtClean="0">
                <a:latin typeface="Arial" pitchFamily="34" charset="0"/>
                <a:cs typeface="Arial" pitchFamily="34" charset="0"/>
              </a:rPr>
              <a:t>Light Pollution</a:t>
            </a:r>
            <a:endParaRPr lang="el-GR" sz="5400" u="sng" dirty="0">
              <a:latin typeface="Arial" pitchFamily="34" charset="0"/>
              <a:cs typeface="Arial" pitchFamily="34" charset="0"/>
            </a:endParaRPr>
          </a:p>
        </p:txBody>
      </p:sp>
      <p:sp>
        <p:nvSpPr>
          <p:cNvPr id="3" name="2 - Θέση περιεχομένου"/>
          <p:cNvSpPr>
            <a:spLocks noGrp="1"/>
          </p:cNvSpPr>
          <p:nvPr>
            <p:ph idx="1"/>
          </p:nvPr>
        </p:nvSpPr>
        <p:spPr>
          <a:xfrm>
            <a:off x="251520" y="1556792"/>
            <a:ext cx="8640960" cy="4968552"/>
          </a:xfrm>
        </p:spPr>
        <p:txBody>
          <a:bodyPr>
            <a:normAutofit/>
          </a:bodyPr>
          <a:lstStyle/>
          <a:p>
            <a:r>
              <a:rPr lang="en-US" b="1" dirty="0" smtClean="0">
                <a:latin typeface="Arial" pitchFamily="34" charset="0"/>
                <a:cs typeface="Arial" pitchFamily="34" charset="0"/>
              </a:rPr>
              <a:t>With the term "light pollution" we describe the phenomenon of excess and wrong lighting in cities and its causes. </a:t>
            </a:r>
          </a:p>
          <a:p>
            <a:r>
              <a:rPr lang="en-US" b="1" dirty="0" smtClean="0">
                <a:solidFill>
                  <a:srgbClr val="C00000"/>
                </a:solidFill>
                <a:latin typeface="Arial" pitchFamily="34" charset="0"/>
                <a:cs typeface="Arial" pitchFamily="34" charset="0"/>
              </a:rPr>
              <a:t>What is more, a huge part of light-pollution is caused by the squandered light. </a:t>
            </a:r>
          </a:p>
          <a:p>
            <a:r>
              <a:rPr lang="en-US" b="1" dirty="0" smtClean="0">
                <a:solidFill>
                  <a:schemeClr val="accent4">
                    <a:lumMod val="50000"/>
                  </a:schemeClr>
                </a:solidFill>
                <a:latin typeface="Arial" pitchFamily="34" charset="0"/>
                <a:cs typeface="Arial" pitchFamily="34" charset="0"/>
              </a:rPr>
              <a:t>Light pollution affects humans, the environment, fauna and flora, but is also of a significant economic importance as it is a waste of valuable energy resources but it does not cause the movement that was believed for the reaction in our country.</a:t>
            </a:r>
            <a:endParaRPr lang="el-GR" b="1" dirty="0" smtClean="0">
              <a:solidFill>
                <a:schemeClr val="accent4">
                  <a:lumMod val="50000"/>
                </a:schemeClr>
              </a:solidFill>
              <a:latin typeface="Arial" pitchFamily="34" charset="0"/>
              <a:cs typeface="Arial" pitchFamily="34" charset="0"/>
            </a:endParaRPr>
          </a:p>
          <a:p>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312</TotalTime>
  <Words>650</Words>
  <Application>Microsoft Office PowerPoint</Application>
  <PresentationFormat>Προβολή στην οθόνη (4:3)</PresentationFormat>
  <Paragraphs>38</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Ροή</vt:lpstr>
      <vt:lpstr>Air and light pollution in Greece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Light Pollution</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Σωτήρης</cp:lastModifiedBy>
  <cp:revision>48</cp:revision>
  <dcterms:created xsi:type="dcterms:W3CDTF">2019-10-06T14:08:02Z</dcterms:created>
  <dcterms:modified xsi:type="dcterms:W3CDTF">2019-10-30T15:19:32Z</dcterms:modified>
</cp:coreProperties>
</file>