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3" r:id="rId2"/>
    <p:sldId id="274" r:id="rId3"/>
    <p:sldId id="287" r:id="rId4"/>
    <p:sldId id="277" r:id="rId5"/>
    <p:sldId id="278" r:id="rId6"/>
    <p:sldId id="279" r:id="rId7"/>
    <p:sldId id="280" r:id="rId8"/>
    <p:sldId id="281" r:id="rId9"/>
    <p:sldId id="285" r:id="rId10"/>
    <p:sldId id="282" r:id="rId11"/>
    <p:sldId id="284" r:id="rId12"/>
    <p:sldId id="286" r:id="rId13"/>
    <p:sldId id="256" r:id="rId14"/>
    <p:sldId id="270" r:id="rId15"/>
    <p:sldId id="258" r:id="rId16"/>
    <p:sldId id="259" r:id="rId17"/>
    <p:sldId id="269" r:id="rId18"/>
    <p:sldId id="265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CBDADB-6C3B-44FF-AD4B-E87DF568832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2F0D82-8F76-4BDF-AEE0-3A8AEE5E53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71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DADB-6C3B-44FF-AD4B-E87DF568832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0D82-8F76-4BDF-AEE0-3A8AEE5E5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3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DADB-6C3B-44FF-AD4B-E87DF568832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0D82-8F76-4BDF-AEE0-3A8AEE5E5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3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DADB-6C3B-44FF-AD4B-E87DF568832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0D82-8F76-4BDF-AEE0-3A8AEE5E5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1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DADB-6C3B-44FF-AD4B-E87DF568832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0D82-8F76-4BDF-AEE0-3A8AEE5E53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13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DADB-6C3B-44FF-AD4B-E87DF568832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0D82-8F76-4BDF-AEE0-3A8AEE5E5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3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DADB-6C3B-44FF-AD4B-E87DF568832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0D82-8F76-4BDF-AEE0-3A8AEE5E5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8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DADB-6C3B-44FF-AD4B-E87DF568832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0D82-8F76-4BDF-AEE0-3A8AEE5E5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2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DADB-6C3B-44FF-AD4B-E87DF568832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0D82-8F76-4BDF-AEE0-3A8AEE5E5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6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DADB-6C3B-44FF-AD4B-E87DF568832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0D82-8F76-4BDF-AEE0-3A8AEE5E5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8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DADB-6C3B-44FF-AD4B-E87DF568832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0D82-8F76-4BDF-AEE0-3A8AEE5E5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2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4CBDADB-6C3B-44FF-AD4B-E87DF568832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F2F0D82-8F76-4BDF-AEE0-3A8AEE5E5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7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Air in </a:t>
            </a:r>
            <a:r>
              <a:rPr lang="en-US" dirty="0" err="1" smtClean="0"/>
              <a:t>latvia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60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966" y="2489916"/>
            <a:ext cx="5425226" cy="1356360"/>
          </a:xfrm>
        </p:spPr>
        <p:txBody>
          <a:bodyPr>
            <a:noAutofit/>
          </a:bodyPr>
          <a:lstStyle/>
          <a:p>
            <a:r>
              <a:rPr lang="en-US" sz="3200" dirty="0"/>
              <a:t>Nature lovers no longer have to leave </a:t>
            </a:r>
            <a:r>
              <a:rPr lang="en-US" sz="3200" dirty="0" smtClean="0"/>
              <a:t>Liepaja </a:t>
            </a:r>
            <a:r>
              <a:rPr lang="en-US" sz="3200" dirty="0"/>
              <a:t>to appreciate the great outdoors and the wildlife it supports. You can now take a look at the wetlands surrounding Lake </a:t>
            </a:r>
            <a:r>
              <a:rPr lang="en-US" sz="3200" dirty="0" smtClean="0"/>
              <a:t>Liepaja </a:t>
            </a:r>
            <a:r>
              <a:rPr lang="en-US" sz="3200" dirty="0"/>
              <a:t>on its north-western edge where </a:t>
            </a:r>
            <a:r>
              <a:rPr lang="en-US" sz="3200" dirty="0" err="1"/>
              <a:t>Lauku</a:t>
            </a:r>
            <a:r>
              <a:rPr lang="en-US" sz="3200" dirty="0"/>
              <a:t> </a:t>
            </a:r>
            <a:r>
              <a:rPr lang="en-US" sz="3200" dirty="0" err="1"/>
              <a:t>iela</a:t>
            </a:r>
            <a:r>
              <a:rPr lang="en-US" sz="3200" dirty="0"/>
              <a:t> meets </a:t>
            </a:r>
            <a:r>
              <a:rPr lang="en-US" sz="3200" dirty="0" smtClean="0"/>
              <a:t>in </a:t>
            </a:r>
            <a:r>
              <a:rPr lang="en-US" sz="3200" dirty="0" err="1" smtClean="0"/>
              <a:t>Eduarda</a:t>
            </a:r>
            <a:r>
              <a:rPr lang="en-US" sz="3200" dirty="0" smtClean="0"/>
              <a:t> </a:t>
            </a:r>
            <a:r>
              <a:rPr lang="en-US" sz="3200" dirty="0" err="1" smtClean="0"/>
              <a:t>Tise</a:t>
            </a:r>
            <a:r>
              <a:rPr lang="en-US" sz="3200" dirty="0" smtClean="0"/>
              <a:t> </a:t>
            </a:r>
            <a:r>
              <a:rPr lang="en-US" sz="3200" dirty="0" err="1"/>
              <a:t>iela</a:t>
            </a:r>
            <a:r>
              <a:rPr lang="en-US" sz="3200" dirty="0"/>
              <a:t>. 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95" y="372266"/>
            <a:ext cx="6036950" cy="399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64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693" y="1073239"/>
            <a:ext cx="9875520" cy="1356360"/>
          </a:xfrm>
        </p:spPr>
        <p:txBody>
          <a:bodyPr>
            <a:noAutofit/>
          </a:bodyPr>
          <a:lstStyle/>
          <a:p>
            <a:r>
              <a:rPr lang="en-US" sz="3200" dirty="0"/>
              <a:t>Lake </a:t>
            </a:r>
            <a:r>
              <a:rPr lang="en-US" sz="3200" dirty="0" smtClean="0"/>
              <a:t>Liep</a:t>
            </a:r>
            <a:r>
              <a:rPr lang="en-US" sz="3200" dirty="0"/>
              <a:t>a</a:t>
            </a:r>
            <a:r>
              <a:rPr lang="en-US" sz="3200" dirty="0" smtClean="0"/>
              <a:t>ja </a:t>
            </a:r>
            <a:r>
              <a:rPr lang="en-US" sz="3200" dirty="0"/>
              <a:t>is shallow and eutrophic (around 40%), and it is one of the most important lakes on the shores of the Baltic Sea for nesting and migrating birds </a:t>
            </a:r>
            <a:r>
              <a:rPr lang="en-US" sz="3200" dirty="0" smtClean="0"/>
              <a:t>. </a:t>
            </a:r>
            <a:r>
              <a:rPr lang="en-US" sz="3200" dirty="0"/>
              <a:t>More than 100 different species of birds have been spotted there. The lake is no less important for plants which flourish in salty </a:t>
            </a:r>
            <a:r>
              <a:rPr lang="en-US" sz="3200" dirty="0" smtClean="0"/>
              <a:t>biotopes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39" y="2897746"/>
            <a:ext cx="6285107" cy="353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094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7452" y="3090928"/>
            <a:ext cx="5918486" cy="472010"/>
          </a:xfrm>
        </p:spPr>
        <p:txBody>
          <a:bodyPr>
            <a:noAutofit/>
          </a:bodyPr>
          <a:lstStyle/>
          <a:p>
            <a:r>
              <a:rPr lang="en-US" sz="3200" dirty="0"/>
              <a:t>On the north-eastern shore of Lake </a:t>
            </a:r>
            <a:r>
              <a:rPr lang="en-US" sz="3200" dirty="0" err="1"/>
              <a:t>Liepāja</a:t>
            </a:r>
            <a:r>
              <a:rPr lang="en-US" sz="3200" dirty="0"/>
              <a:t> there are flood-land plains which are the home to domestic animals which have been adapted to life in the wild. There is also a viewing tower, available upon request with the guide</a:t>
            </a:r>
            <a:r>
              <a:rPr lang="en-US" sz="3200" dirty="0" smtClean="0"/>
              <a:t>.</a:t>
            </a:r>
            <a:r>
              <a:rPr lang="en-US" sz="3200" dirty="0"/>
              <a:t> Just follow the roughly 1km-long wooden boardwalk and see if you can spot a rare bird or a unique aquatic creature only minutes from the city </a:t>
            </a:r>
            <a:r>
              <a:rPr lang="en-US" sz="3200" dirty="0" err="1"/>
              <a:t>centre</a:t>
            </a:r>
            <a:r>
              <a:rPr lang="en-US" sz="3200" dirty="0"/>
              <a:t>.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0" y="1010220"/>
            <a:ext cx="5554252" cy="416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76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Forest  - the lungs of the Earth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36" y="2134673"/>
            <a:ext cx="6892544" cy="4038600"/>
          </a:xfrm>
        </p:spPr>
      </p:pic>
    </p:spTree>
    <p:extLst>
      <p:ext uri="{BB962C8B-B14F-4D97-AF65-F5344CB8AC3E}">
        <p14:creationId xmlns:p14="http://schemas.microsoft.com/office/powerpoint/2010/main" val="23372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4 reserves and 4 national parks in Latvia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7" y="1801504"/>
            <a:ext cx="5332412" cy="799916"/>
          </a:xfrm>
        </p:spPr>
        <p:txBody>
          <a:bodyPr numCol="2"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b="0" dirty="0" err="1"/>
              <a:t>Gauja</a:t>
            </a:r>
            <a:r>
              <a:rPr lang="en-US" b="0" dirty="0"/>
              <a:t> national park</a:t>
            </a:r>
          </a:p>
          <a:p>
            <a:pPr>
              <a:spcBef>
                <a:spcPts val="0"/>
              </a:spcBef>
            </a:pPr>
            <a:r>
              <a:rPr lang="en-US" b="0" dirty="0" err="1"/>
              <a:t>Slitere</a:t>
            </a:r>
            <a:r>
              <a:rPr lang="en-US" b="0" dirty="0"/>
              <a:t> national park</a:t>
            </a:r>
          </a:p>
          <a:p>
            <a:pPr>
              <a:spcBef>
                <a:spcPts val="0"/>
              </a:spcBef>
            </a:pPr>
            <a:r>
              <a:rPr lang="en-US" b="0" dirty="0" err="1"/>
              <a:t>Ķemeri</a:t>
            </a:r>
            <a:r>
              <a:rPr lang="en-US" b="0" dirty="0"/>
              <a:t> national park</a:t>
            </a:r>
          </a:p>
          <a:p>
            <a:pPr>
              <a:spcBef>
                <a:spcPts val="0"/>
              </a:spcBef>
            </a:pPr>
            <a:r>
              <a:rPr lang="en-US" b="0" dirty="0" err="1"/>
              <a:t>Raznas</a:t>
            </a:r>
            <a:r>
              <a:rPr lang="en-US" b="0" dirty="0"/>
              <a:t> national park</a:t>
            </a:r>
          </a:p>
        </p:txBody>
      </p:sp>
      <p:pic>
        <p:nvPicPr>
          <p:cNvPr id="21" name="Объект 1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21578"/>
            <a:ext cx="2476618" cy="3423179"/>
          </a:xfrm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6562361" y="1708466"/>
            <a:ext cx="6695387" cy="823912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0" dirty="0" err="1"/>
              <a:t>Moricala</a:t>
            </a:r>
            <a:r>
              <a:rPr lang="en-US" sz="2000" b="0" dirty="0"/>
              <a:t> nature reserve*</a:t>
            </a:r>
          </a:p>
          <a:p>
            <a:pPr lvl="0">
              <a:spcBef>
                <a:spcPts val="0"/>
              </a:spcBef>
            </a:pPr>
            <a:r>
              <a:rPr lang="lv-LV" sz="2000" b="0" dirty="0"/>
              <a:t>Teiči </a:t>
            </a:r>
            <a:r>
              <a:rPr lang="en-US" sz="2000" b="0" dirty="0"/>
              <a:t>reserve</a:t>
            </a:r>
            <a:endParaRPr lang="ru-RU" sz="2000" b="0" dirty="0"/>
          </a:p>
          <a:p>
            <a:pPr lvl="0">
              <a:spcBef>
                <a:spcPts val="0"/>
              </a:spcBef>
            </a:pPr>
            <a:r>
              <a:rPr lang="en-US" sz="2000" b="0" dirty="0" err="1"/>
              <a:t>Krustkalni</a:t>
            </a:r>
            <a:r>
              <a:rPr lang="en-US" sz="2000" b="0" dirty="0"/>
              <a:t> reserve</a:t>
            </a:r>
            <a:endParaRPr lang="ru-RU" sz="2000" b="0" dirty="0"/>
          </a:p>
          <a:p>
            <a:pPr lvl="0">
              <a:spcBef>
                <a:spcPts val="0"/>
              </a:spcBef>
            </a:pPr>
            <a:r>
              <a:rPr lang="en-US" sz="2000" b="0" dirty="0" err="1"/>
              <a:t>Griņi</a:t>
            </a:r>
            <a:r>
              <a:rPr lang="en-US" sz="2000" b="0" dirty="0"/>
              <a:t> reserve</a:t>
            </a:r>
            <a:endParaRPr lang="ru-RU" sz="2000" b="0" dirty="0"/>
          </a:p>
        </p:txBody>
      </p:sp>
      <p:pic>
        <p:nvPicPr>
          <p:cNvPr id="22" name="Объект 2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38" y="2754724"/>
            <a:ext cx="4754562" cy="3312290"/>
          </a:xfrm>
        </p:spPr>
      </p:pic>
      <p:sp>
        <p:nvSpPr>
          <p:cNvPr id="16" name="TextBox 15"/>
          <p:cNvSpPr txBox="1"/>
          <p:nvPr/>
        </p:nvSpPr>
        <p:spPr>
          <a:xfrm>
            <a:off x="7167563" y="6144757"/>
            <a:ext cx="357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* The oldest reserve in Latvia (1912)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18681" y="3475160"/>
            <a:ext cx="2350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protected</a:t>
            </a:r>
            <a:br>
              <a:rPr lang="en-US" sz="2400" dirty="0"/>
            </a:br>
            <a:r>
              <a:rPr lang="en-US" sz="2400" dirty="0"/>
              <a:t>800 giant trees</a:t>
            </a:r>
            <a:br>
              <a:rPr lang="en-US" sz="2400" dirty="0"/>
            </a:br>
            <a:r>
              <a:rPr lang="en-US" sz="2400" dirty="0"/>
              <a:t>in Latvia</a:t>
            </a:r>
            <a:br>
              <a:rPr lang="en-US" sz="2400" dirty="0"/>
            </a:br>
            <a:r>
              <a:rPr lang="en-US" sz="2400" dirty="0"/>
              <a:t>(485 oak-trees, 117 linden and others)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595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358" y="0"/>
            <a:ext cx="9875520" cy="1356360"/>
          </a:xfrm>
        </p:spPr>
        <p:txBody>
          <a:bodyPr/>
          <a:lstStyle/>
          <a:p>
            <a:r>
              <a:rPr lang="en-US" dirty="0"/>
              <a:t>Forest of Latvia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323304" y="1006979"/>
            <a:ext cx="4754880" cy="4023360"/>
          </a:xfrm>
        </p:spPr>
        <p:txBody>
          <a:bodyPr>
            <a:normAutofit/>
          </a:bodyPr>
          <a:lstStyle/>
          <a:p>
            <a:r>
              <a:rPr lang="en-US" sz="3200" dirty="0"/>
              <a:t>Latvia is a small country (square is 64573 km2) but 50% of territory is forest.</a:t>
            </a:r>
            <a:endParaRPr lang="ru-RU" sz="3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4" y="2865683"/>
            <a:ext cx="5297259" cy="3530090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10" y="1130830"/>
            <a:ext cx="5496615" cy="412503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18099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Latvia’s trees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/>
          <a:lstStyle/>
          <a:p>
            <a:r>
              <a:rPr lang="en-US" dirty="0"/>
              <a:t>Latvia is located in the mixed forest zone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 numCol="2">
            <a:noAutofit/>
          </a:bodyPr>
          <a:lstStyle/>
          <a:p>
            <a:pPr lvl="0"/>
            <a:r>
              <a:rPr lang="en-US" dirty="0"/>
              <a:t>Pine</a:t>
            </a:r>
            <a:endParaRPr lang="ru-RU" dirty="0"/>
          </a:p>
          <a:p>
            <a:pPr lvl="0"/>
            <a:r>
              <a:rPr lang="en-US" dirty="0"/>
              <a:t>Fir</a:t>
            </a:r>
            <a:endParaRPr lang="ru-RU" dirty="0"/>
          </a:p>
          <a:p>
            <a:pPr lvl="0"/>
            <a:r>
              <a:rPr lang="en-US" dirty="0"/>
              <a:t>Spruce</a:t>
            </a:r>
            <a:endParaRPr lang="ru-RU" dirty="0"/>
          </a:p>
          <a:p>
            <a:pPr lvl="0"/>
            <a:r>
              <a:rPr lang="en-US" dirty="0"/>
              <a:t>Alder</a:t>
            </a:r>
            <a:endParaRPr lang="ru-RU" dirty="0"/>
          </a:p>
          <a:p>
            <a:pPr lvl="0"/>
            <a:r>
              <a:rPr lang="en-US" dirty="0"/>
              <a:t>Aspen</a:t>
            </a:r>
            <a:endParaRPr lang="ru-RU" dirty="0"/>
          </a:p>
          <a:p>
            <a:pPr lvl="0"/>
            <a:r>
              <a:rPr lang="en-US" dirty="0"/>
              <a:t>Oak*</a:t>
            </a:r>
            <a:endParaRPr lang="ru-RU" dirty="0"/>
          </a:p>
          <a:p>
            <a:pPr lvl="0"/>
            <a:r>
              <a:rPr lang="en-US" dirty="0"/>
              <a:t>Maple</a:t>
            </a:r>
            <a:endParaRPr lang="ru-RU" dirty="0"/>
          </a:p>
          <a:p>
            <a:pPr lvl="0"/>
            <a:r>
              <a:rPr lang="en-US" dirty="0"/>
              <a:t>Ash</a:t>
            </a:r>
            <a:endParaRPr lang="ru-RU" dirty="0"/>
          </a:p>
          <a:p>
            <a:pPr lvl="0"/>
            <a:r>
              <a:rPr lang="en-US" dirty="0"/>
              <a:t>Hazel</a:t>
            </a:r>
            <a:endParaRPr lang="ru-RU" dirty="0"/>
          </a:p>
          <a:p>
            <a:pPr lvl="0"/>
            <a:r>
              <a:rPr lang="en-US" dirty="0"/>
              <a:t>Rowan-tree</a:t>
            </a:r>
            <a:endParaRPr lang="ru-RU" dirty="0"/>
          </a:p>
          <a:p>
            <a:pPr lvl="0"/>
            <a:r>
              <a:rPr lang="en-US" dirty="0"/>
              <a:t>Larch</a:t>
            </a:r>
            <a:endParaRPr lang="ru-RU" dirty="0"/>
          </a:p>
          <a:p>
            <a:pPr lvl="0"/>
            <a:r>
              <a:rPr lang="en-US" dirty="0"/>
              <a:t>Birch</a:t>
            </a:r>
            <a:endParaRPr lang="ru-RU" dirty="0"/>
          </a:p>
          <a:p>
            <a:pPr lvl="0"/>
            <a:r>
              <a:rPr lang="en-US" dirty="0"/>
              <a:t>Linden*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23359" y="5903026"/>
            <a:ext cx="280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The national tree of Latvia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4749" y="580001"/>
            <a:ext cx="3398931" cy="25459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7702" y="3355026"/>
            <a:ext cx="3014095" cy="3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forest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Clearing</a:t>
            </a:r>
          </a:p>
          <a:p>
            <a:r>
              <a:rPr lang="en-US" dirty="0"/>
              <a:t>Fires</a:t>
            </a:r>
          </a:p>
          <a:p>
            <a:r>
              <a:rPr lang="en-US" dirty="0"/>
              <a:t>Pollution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15" y="624110"/>
            <a:ext cx="5181600" cy="346189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95" y="3390440"/>
            <a:ext cx="5722297" cy="321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5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Wood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Building material</a:t>
            </a:r>
          </a:p>
          <a:p>
            <a:r>
              <a:rPr lang="en-US" dirty="0"/>
              <a:t>Paper</a:t>
            </a:r>
          </a:p>
          <a:p>
            <a:r>
              <a:rPr lang="en-US" dirty="0"/>
              <a:t>Furniture</a:t>
            </a:r>
          </a:p>
          <a:p>
            <a:r>
              <a:rPr lang="en-US" dirty="0"/>
              <a:t>Fuel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48" y="598199"/>
            <a:ext cx="4257072" cy="2826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17" y="3760081"/>
            <a:ext cx="3821634" cy="25477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3762397"/>
            <a:ext cx="3821635" cy="25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the forest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	Air cleaning (1 tree for 3 people 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	Dust decrease (1 hectare of forest stops 100 tone of dust)</a:t>
            </a:r>
          </a:p>
          <a:p>
            <a:r>
              <a:rPr lang="en-US" dirty="0"/>
              <a:t>	Stop noise (noise reduce of 11 decibels)</a:t>
            </a:r>
          </a:p>
          <a:p>
            <a:r>
              <a:rPr lang="en-US" dirty="0"/>
              <a:t>	Save soil</a:t>
            </a:r>
          </a:p>
          <a:p>
            <a:r>
              <a:rPr lang="en-US" dirty="0"/>
              <a:t>	Stop strong wind</a:t>
            </a:r>
          </a:p>
          <a:p>
            <a:r>
              <a:rPr lang="en-US" dirty="0"/>
              <a:t>	Home for animals</a:t>
            </a:r>
          </a:p>
          <a:p>
            <a:r>
              <a:rPr lang="en-US" dirty="0"/>
              <a:t>	Food and medicinal herbs</a:t>
            </a:r>
          </a:p>
          <a:p>
            <a:r>
              <a:rPr lang="en-US" dirty="0"/>
              <a:t>	Wood</a:t>
            </a:r>
          </a:p>
          <a:p>
            <a:r>
              <a:rPr lang="en-US" dirty="0"/>
              <a:t>	Relax for people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3B833E-B485-4A9F-BF6A-A0993A843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47" y="3226242"/>
            <a:ext cx="4924570" cy="328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6862" y="609600"/>
            <a:ext cx="4411658" cy="1356360"/>
          </a:xfrm>
        </p:spPr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atmosphere is the air envelope of the Earth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5" y="662132"/>
            <a:ext cx="3789325" cy="5491637"/>
          </a:xfrm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41" y="2267698"/>
            <a:ext cx="5756931" cy="43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77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Protect and save our </a:t>
            </a:r>
            <a:r>
              <a:rPr lang="en-US" dirty="0" smtClean="0"/>
              <a:t>planet!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43" y="1824293"/>
            <a:ext cx="4722365" cy="4722365"/>
          </a:xfrm>
        </p:spPr>
      </p:pic>
    </p:spTree>
    <p:extLst>
      <p:ext uri="{BB962C8B-B14F-4D97-AF65-F5344CB8AC3E}">
        <p14:creationId xmlns:p14="http://schemas.microsoft.com/office/powerpoint/2010/main" val="193199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The significance of air.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We used to call the atmosphere by the word “sky”.</a:t>
            </a:r>
          </a:p>
          <a:p>
            <a:r>
              <a:rPr lang="en-US" sz="3600" dirty="0" smtClean="0"/>
              <a:t>The blue sky is a thick layer of air, lit by the sun. If the Earth wasn’t surrounded by air, we would see the fiery Sun disc in the deep black sky.</a:t>
            </a:r>
          </a:p>
          <a:p>
            <a:r>
              <a:rPr lang="en-US" sz="3600" dirty="0" smtClean="0"/>
              <a:t>Air is really very important for all living creatures on the Earth, cause all of them: animals, birds, plants and humans, breath air.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0" y="283335"/>
            <a:ext cx="8308077" cy="62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19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981200"/>
            <a:ext cx="9872871" cy="4114800"/>
          </a:xfrm>
        </p:spPr>
        <p:txBody>
          <a:bodyPr>
            <a:normAutofit/>
          </a:bodyPr>
          <a:lstStyle/>
          <a:p>
            <a:r>
              <a:rPr lang="en-US" sz="3600" dirty="0"/>
              <a:t>Air pollution impact on human health</a:t>
            </a:r>
            <a:r>
              <a:rPr lang="en-US" sz="3600" dirty="0" smtClean="0"/>
              <a:t>: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irritation of the mucous </a:t>
            </a:r>
            <a:r>
              <a:rPr lang="en-US" sz="3600" dirty="0" smtClean="0"/>
              <a:t>membrane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diseases of the respiratory </a:t>
            </a:r>
            <a:r>
              <a:rPr lang="en-US" sz="3600" dirty="0" smtClean="0"/>
              <a:t>system</a:t>
            </a:r>
          </a:p>
          <a:p>
            <a:r>
              <a:rPr lang="en-US" sz="3600" dirty="0" smtClean="0"/>
              <a:t> allergies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malignant tumor</a:t>
            </a:r>
            <a:endParaRPr lang="ru-RU" sz="3600" dirty="0"/>
          </a:p>
        </p:txBody>
      </p:sp>
      <p:pic>
        <p:nvPicPr>
          <p:cNvPr id="4" name="Picture 16" descr="Smogs Pek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2200" y="381000"/>
            <a:ext cx="3098800" cy="612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145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874" y="1511122"/>
            <a:ext cx="3416120" cy="1356360"/>
          </a:xfrm>
        </p:spPr>
        <p:txBody>
          <a:bodyPr>
            <a:normAutofit fontScale="90000"/>
          </a:bodyPr>
          <a:lstStyle/>
          <a:p>
            <a:r>
              <a:rPr lang="lv-LV" b="1" dirty="0">
                <a:latin typeface="Arial" charset="0"/>
              </a:rPr>
              <a:t>Gaisa kvalitātes monitoringa</a:t>
            </a:r>
            <a:br>
              <a:rPr lang="lv-LV" b="1" dirty="0">
                <a:latin typeface="Arial" charset="0"/>
              </a:rPr>
            </a:br>
            <a:r>
              <a:rPr lang="lv-LV" b="1" dirty="0">
                <a:latin typeface="Arial" charset="0"/>
              </a:rPr>
              <a:t>vietas Latvijā</a:t>
            </a:r>
            <a:br>
              <a:rPr lang="lv-LV" b="1" dirty="0">
                <a:latin typeface="Arial" charset="0"/>
              </a:rPr>
            </a:br>
            <a:endParaRPr lang="ru-RU" dirty="0"/>
          </a:p>
        </p:txBody>
      </p:sp>
      <p:pic>
        <p:nvPicPr>
          <p:cNvPr id="3" name="Picture 7" descr="Kart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513" y="898215"/>
            <a:ext cx="7605618" cy="4979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699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>
                <a:latin typeface="Arial" charset="0"/>
              </a:rPr>
              <a:t>Gaisa kvalitātes monitoringa</a:t>
            </a:r>
            <a:br>
              <a:rPr lang="lv-LV" b="1" dirty="0">
                <a:latin typeface="Arial" charset="0"/>
              </a:rPr>
            </a:br>
            <a:r>
              <a:rPr lang="lv-LV" b="1" dirty="0">
                <a:latin typeface="Arial" charset="0"/>
              </a:rPr>
              <a:t>stacija Rīgā, Kr. Valdemāra ielā</a:t>
            </a:r>
            <a:r>
              <a:rPr lang="en-GB" dirty="0"/>
              <a:t/>
            </a:r>
            <a:br>
              <a:rPr lang="en-GB" dirty="0"/>
            </a:br>
            <a:endParaRPr lang="ru-RU" dirty="0"/>
          </a:p>
        </p:txBody>
      </p:sp>
      <p:pic>
        <p:nvPicPr>
          <p:cNvPr id="3" name="Picture 8" descr="IMG_3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9472" y="1641654"/>
            <a:ext cx="554513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8341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814" y="0"/>
            <a:ext cx="9875520" cy="1356360"/>
          </a:xfrm>
        </p:spPr>
        <p:txBody>
          <a:bodyPr/>
          <a:lstStyle/>
          <a:p>
            <a:r>
              <a:rPr lang="en-US" dirty="0"/>
              <a:t>Air on see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2631" y="434663"/>
            <a:ext cx="3245476" cy="3596424"/>
          </a:xfrm>
        </p:spPr>
        <p:txBody>
          <a:bodyPr>
            <a:noAutofit/>
          </a:bodyPr>
          <a:lstStyle/>
          <a:p>
            <a:r>
              <a:rPr lang="en-US" sz="3200" dirty="0"/>
              <a:t>On the see is a lot of air, because near the see is wind. There is good air because there are not a lot of cars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The surface area of the sea (without Islands) is 419 thousand km2.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6" y="1579806"/>
            <a:ext cx="7858854" cy="4421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044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9449" y="1433848"/>
            <a:ext cx="3523016" cy="1356360"/>
          </a:xfrm>
        </p:spPr>
        <p:txBody>
          <a:bodyPr>
            <a:noAutofit/>
          </a:bodyPr>
          <a:lstStyle/>
          <a:p>
            <a:r>
              <a:rPr lang="en-US" sz="3200" dirty="0"/>
              <a:t>See is home to birds and fish! There are </a:t>
            </a:r>
            <a:r>
              <a:rPr lang="ru-RU" sz="3200" dirty="0"/>
              <a:t>116 </a:t>
            </a:r>
            <a:r>
              <a:rPr lang="en-US" sz="3200" dirty="0"/>
              <a:t>types of fish</a:t>
            </a:r>
            <a:r>
              <a:rPr lang="en-US" sz="3200" dirty="0" smtClean="0"/>
              <a:t>.</a:t>
            </a:r>
            <a:r>
              <a:rPr lang="en-US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The </a:t>
            </a:r>
            <a:r>
              <a:rPr lang="en-US" sz="3200" dirty="0"/>
              <a:t>Baltic sea is rich in seafood.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9" y="1965960"/>
            <a:ext cx="6864332" cy="4130040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4962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436</TotalTime>
  <Words>487</Words>
  <Application>Microsoft Office PowerPoint</Application>
  <PresentationFormat>Platekrāna</PresentationFormat>
  <Paragraphs>70</Paragraphs>
  <Slides>20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20</vt:i4>
      </vt:variant>
    </vt:vector>
  </HeadingPairs>
  <TitlesOfParts>
    <vt:vector size="23" baseType="lpstr">
      <vt:lpstr>Arial</vt:lpstr>
      <vt:lpstr>Corbel</vt:lpstr>
      <vt:lpstr>Базис</vt:lpstr>
      <vt:lpstr>Air in latvia</vt:lpstr>
      <vt:lpstr>The atmosphere is the air envelope of the Earth</vt:lpstr>
      <vt:lpstr>The significance of air.</vt:lpstr>
      <vt:lpstr>PowerPoint prezentācija</vt:lpstr>
      <vt:lpstr>PowerPoint prezentācija</vt:lpstr>
      <vt:lpstr>Gaisa kvalitātes monitoringa vietas Latvijā </vt:lpstr>
      <vt:lpstr>Gaisa kvalitātes monitoringa stacija Rīgā, Kr. Valdemāra ielā </vt:lpstr>
      <vt:lpstr>Air on see</vt:lpstr>
      <vt:lpstr>See is home to birds and fish! There are 116 types of fish.  The Baltic sea is rich in seafood.</vt:lpstr>
      <vt:lpstr>Nature lovers no longer have to leave Liepaja to appreciate the great outdoors and the wildlife it supports. You can now take a look at the wetlands surrounding Lake Liepaja on its north-western edge where Lauku iela meets in Eduarda Tise iela. </vt:lpstr>
      <vt:lpstr>Lake Liepaja is shallow and eutrophic (around 40%), and it is one of the most important lakes on the shores of the Baltic Sea for nesting and migrating birds . More than 100 different species of birds have been spotted there. The lake is no less important for plants which flourish in salty biotopes</vt:lpstr>
      <vt:lpstr>On the north-eastern shore of Lake Liepāja there are flood-land plains which are the home to domestic animals which have been adapted to life in the wild. There is also a viewing tower, available upon request with the guide. Just follow the roughly 1km-long wooden boardwalk and see if you can spot a rare bird or a unique aquatic creature only minutes from the city centre.</vt:lpstr>
      <vt:lpstr>Forest  - the lungs of the Earth</vt:lpstr>
      <vt:lpstr>There are 4 reserves and 4 national parks in Latvia</vt:lpstr>
      <vt:lpstr>Forest of Latvia</vt:lpstr>
      <vt:lpstr>Types of Latvia’s trees</vt:lpstr>
      <vt:lpstr>Problems of forest</vt:lpstr>
      <vt:lpstr>Wood </vt:lpstr>
      <vt:lpstr>The value of the forest</vt:lpstr>
      <vt:lpstr>Protect and save our planet!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 - the lungs of the Earth</dc:title>
  <dc:creator>Anna Illish</dc:creator>
  <cp:lastModifiedBy>Skolotajs</cp:lastModifiedBy>
  <cp:revision>35</cp:revision>
  <dcterms:created xsi:type="dcterms:W3CDTF">2019-10-20T15:05:52Z</dcterms:created>
  <dcterms:modified xsi:type="dcterms:W3CDTF">2019-11-01T09:00:33Z</dcterms:modified>
</cp:coreProperties>
</file>