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2" r:id="rId3"/>
    <p:sldId id="258" r:id="rId4"/>
    <p:sldId id="261" r:id="rId5"/>
    <p:sldId id="259" r:id="rId6"/>
    <p:sldId id="260" r:id="rId7"/>
    <p:sldId id="269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77" autoAdjust="0"/>
  </p:normalViewPr>
  <p:slideViewPr>
    <p:cSldViewPr>
      <p:cViewPr varScale="1">
        <p:scale>
          <a:sx n="61" d="100"/>
          <a:sy n="61" d="100"/>
        </p:scale>
        <p:origin x="7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1A21D-B2B7-41CD-BE90-AE66E9BF9510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1F38-8CBE-45F5-A531-5EDA0B0356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81F38-8CBE-45F5-A531-5EDA0B03569A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81F38-8CBE-45F5-A531-5EDA0B03569A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C22D8C-E85A-440A-BD6E-753C0853605C}" type="datetimeFigureOut">
              <a:rPr lang="pl-PL" smtClean="0"/>
              <a:pPr/>
              <a:t>17.03.2018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A6B244-17C7-41A2-9A35-6A4CCD1D56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D:\Erasmus+\Portugal\Lesson\Polonez%20-%20studni&#243;wka%20Rubinek%202014%20(online-video-cutter.com).mp4" TargetMode="External"/><Relationship Id="rId1" Type="http://schemas.microsoft.com/office/2007/relationships/media" Target="file:///D:\Erasmus+\Portugal\Lesson\Polonez%20-%20studni&#243;wka%20Rubinek%202014%20(online-video-cutter.com).mp4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6000" dirty="0"/>
              <a:t>WELCOME TO POLAND!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All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Poland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0" y="1143000"/>
            <a:ext cx="3600400" cy="20574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Poland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known</a:t>
            </a:r>
            <a:r>
              <a:rPr lang="pl-PL" dirty="0"/>
              <a:t> for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delicious</a:t>
            </a:r>
            <a:r>
              <a:rPr lang="pl-PL" dirty="0"/>
              <a:t> </a:t>
            </a:r>
            <a:r>
              <a:rPr lang="pl-PL" dirty="0" err="1"/>
              <a:t>chocolate</a:t>
            </a:r>
            <a:r>
              <a:rPr lang="pl-PL" sz="1800" dirty="0"/>
              <a:t>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The most </a:t>
            </a:r>
            <a:r>
              <a:rPr lang="pl-PL" sz="2000" dirty="0" err="1">
                <a:solidFill>
                  <a:schemeClr val="bg1"/>
                </a:solidFill>
              </a:rPr>
              <a:t>famous</a:t>
            </a:r>
            <a:r>
              <a:rPr lang="pl-PL" sz="2000" dirty="0">
                <a:solidFill>
                  <a:schemeClr val="bg1"/>
                </a:solidFill>
              </a:rPr>
              <a:t> one </a:t>
            </a:r>
            <a:r>
              <a:rPr lang="pl-PL" sz="2000" dirty="0" err="1">
                <a:solidFill>
                  <a:schemeClr val="bg1"/>
                </a:solidFill>
              </a:rPr>
              <a:t>is</a:t>
            </a:r>
            <a:r>
              <a:rPr lang="pl-PL" sz="2000">
                <a:solidFill>
                  <a:schemeClr val="bg1"/>
                </a:solidFill>
              </a:rPr>
              <a:t> </a:t>
            </a:r>
            <a:br>
              <a:rPr lang="pl-PL" sz="2000">
                <a:solidFill>
                  <a:schemeClr val="bg1"/>
                </a:solidFill>
              </a:rPr>
            </a:br>
            <a:r>
              <a:rPr lang="pl-PL" sz="2000">
                <a:solidFill>
                  <a:schemeClr val="bg1"/>
                </a:solidFill>
              </a:rPr>
              <a:t>by </a:t>
            </a:r>
            <a:r>
              <a:rPr lang="pl-PL" sz="2000" dirty="0">
                <a:solidFill>
                  <a:schemeClr val="bg1"/>
                </a:solidFill>
              </a:rPr>
              <a:t>Wedel.</a:t>
            </a:r>
          </a:p>
        </p:txBody>
      </p:sp>
      <p:pic>
        <p:nvPicPr>
          <p:cNvPr id="5" name="Symbol zastępczy obrazu 4" descr="Wedel_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821" r="16821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 err="1">
                <a:solidFill>
                  <a:schemeClr val="tx2"/>
                </a:solidFill>
              </a:rPr>
              <a:t>INOwrocław</a:t>
            </a:r>
            <a:r>
              <a:rPr lang="pl-PL" sz="4000" dirty="0">
                <a:solidFill>
                  <a:schemeClr val="tx2"/>
                </a:solidFill>
              </a:rPr>
              <a:t> </a:t>
            </a:r>
            <a:r>
              <a:rPr lang="pl-PL" sz="4000" dirty="0" err="1">
                <a:solidFill>
                  <a:schemeClr val="tx2"/>
                </a:solidFill>
              </a:rPr>
              <a:t>is</a:t>
            </a:r>
            <a:r>
              <a:rPr lang="pl-PL" sz="4000" dirty="0">
                <a:solidFill>
                  <a:schemeClr val="tx2"/>
                </a:solidFill>
              </a:rPr>
              <a:t> </a:t>
            </a:r>
            <a:r>
              <a:rPr lang="pl-PL" sz="4000" dirty="0" err="1">
                <a:solidFill>
                  <a:schemeClr val="tx2"/>
                </a:solidFill>
              </a:rPr>
              <a:t>in</a:t>
            </a:r>
            <a:r>
              <a:rPr lang="pl-PL" sz="4000" dirty="0">
                <a:solidFill>
                  <a:schemeClr val="tx2"/>
                </a:solidFill>
              </a:rPr>
              <a:t> central </a:t>
            </a:r>
            <a:r>
              <a:rPr lang="pl-PL" sz="4000" dirty="0" err="1">
                <a:solidFill>
                  <a:schemeClr val="tx2"/>
                </a:solidFill>
              </a:rPr>
              <a:t>poland</a:t>
            </a:r>
            <a:endParaRPr lang="en-US" dirty="0"/>
          </a:p>
        </p:txBody>
      </p:sp>
      <p:pic>
        <p:nvPicPr>
          <p:cNvPr id="4" name="Symbol zastępczy zawartości 3" descr="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5075" y="2547144"/>
            <a:ext cx="3143250" cy="2971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000" dirty="0">
                <a:solidFill>
                  <a:schemeClr val="tx2"/>
                </a:solidFill>
              </a:rPr>
              <a:t>Inowrocław </a:t>
            </a:r>
            <a:r>
              <a:rPr lang="pl-PL" sz="3000" dirty="0" err="1">
                <a:solidFill>
                  <a:schemeClr val="tx2"/>
                </a:solidFill>
              </a:rPr>
              <a:t>is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called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the</a:t>
            </a:r>
            <a:r>
              <a:rPr lang="pl-PL" sz="3000" dirty="0">
                <a:solidFill>
                  <a:schemeClr val="tx2"/>
                </a:solidFill>
              </a:rPr>
              <a:t> salt city </a:t>
            </a:r>
            <a:r>
              <a:rPr lang="pl-PL" sz="3000" dirty="0" err="1">
                <a:solidFill>
                  <a:schemeClr val="tx2"/>
                </a:solidFill>
              </a:rPr>
              <a:t>because</a:t>
            </a:r>
            <a:r>
              <a:rPr lang="pl-PL" sz="3000" dirty="0">
                <a:solidFill>
                  <a:schemeClr val="tx2"/>
                </a:solidFill>
              </a:rPr>
              <a:t> of salt </a:t>
            </a:r>
            <a:r>
              <a:rPr lang="pl-PL" sz="3000" dirty="0" err="1">
                <a:solidFill>
                  <a:schemeClr val="tx2"/>
                </a:solidFill>
              </a:rPr>
              <a:t>mines</a:t>
            </a:r>
            <a:endParaRPr lang="pl-PL" sz="3000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 descr="ino ryn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4732958" cy="384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s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204864"/>
            <a:ext cx="1997968" cy="2934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pl-PL" sz="3000" dirty="0">
                <a:solidFill>
                  <a:schemeClr val="tx2"/>
                </a:solidFill>
              </a:rPr>
              <a:t>Inowrocław </a:t>
            </a:r>
            <a:r>
              <a:rPr lang="pl-PL" sz="3000" dirty="0" err="1">
                <a:solidFill>
                  <a:schemeClr val="tx2"/>
                </a:solidFill>
              </a:rPr>
              <a:t>is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also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famous</a:t>
            </a:r>
            <a:r>
              <a:rPr lang="pl-PL" sz="3000" dirty="0">
                <a:solidFill>
                  <a:schemeClr val="tx2"/>
                </a:solidFill>
              </a:rPr>
              <a:t> for </a:t>
            </a:r>
            <a:r>
              <a:rPr lang="pl-PL" sz="3000" dirty="0" err="1">
                <a:solidFill>
                  <a:schemeClr val="tx2"/>
                </a:solidFill>
              </a:rPr>
              <a:t>the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graduation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towers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in</a:t>
            </a:r>
            <a:r>
              <a:rPr lang="pl-PL" sz="3000" dirty="0">
                <a:solidFill>
                  <a:schemeClr val="tx2"/>
                </a:solidFill>
              </a:rPr>
              <a:t> a </a:t>
            </a:r>
            <a:r>
              <a:rPr lang="pl-PL" sz="3000" dirty="0" err="1">
                <a:solidFill>
                  <a:schemeClr val="tx2"/>
                </a:solidFill>
              </a:rPr>
              <a:t>lovely</a:t>
            </a:r>
            <a:r>
              <a:rPr lang="pl-PL" sz="3000" dirty="0">
                <a:solidFill>
                  <a:schemeClr val="tx2"/>
                </a:solidFill>
              </a:rPr>
              <a:t> solanki park </a:t>
            </a:r>
          </a:p>
        </p:txBody>
      </p:sp>
      <p:pic>
        <p:nvPicPr>
          <p:cNvPr id="5" name="Symbol zastępczy zawartości 4" descr="teznia_no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3672407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ymbol zastępczy zawartości 5" descr="inowrocław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73996" y="2204864"/>
            <a:ext cx="275033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36096" y="620688"/>
            <a:ext cx="3429000" cy="2057400"/>
          </a:xfrm>
        </p:spPr>
        <p:txBody>
          <a:bodyPr/>
          <a:lstStyle/>
          <a:p>
            <a:pPr algn="ctr"/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220072" y="2852936"/>
            <a:ext cx="3672408" cy="1920240"/>
          </a:xfrm>
        </p:spPr>
        <p:txBody>
          <a:bodyPr>
            <a:noAutofit/>
          </a:bodyPr>
          <a:lstStyle/>
          <a:p>
            <a:pPr algn="ctr"/>
            <a:r>
              <a:rPr lang="pl-PL" sz="2000" dirty="0" err="1">
                <a:solidFill>
                  <a:schemeClr val="bg1"/>
                </a:solidFill>
              </a:rPr>
              <a:t>It’s</a:t>
            </a:r>
            <a:r>
              <a:rPr lang="pl-PL" sz="2000" dirty="0">
                <a:solidFill>
                  <a:schemeClr val="bg1"/>
                </a:solidFill>
              </a:rPr>
              <a:t> a </a:t>
            </a:r>
            <a:r>
              <a:rPr lang="pl-PL" sz="2000" dirty="0" err="1">
                <a:solidFill>
                  <a:schemeClr val="bg1"/>
                </a:solidFill>
              </a:rPr>
              <a:t>primary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school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with</a:t>
            </a:r>
            <a:r>
              <a:rPr lang="pl-PL" sz="2000" dirty="0">
                <a:solidFill>
                  <a:schemeClr val="bg1"/>
                </a:solidFill>
              </a:rPr>
              <a:t>  </a:t>
            </a:r>
            <a:r>
              <a:rPr lang="pl-PL" sz="2000" dirty="0" err="1">
                <a:solidFill>
                  <a:schemeClr val="bg1"/>
                </a:solidFill>
              </a:rPr>
              <a:t>about</a:t>
            </a:r>
            <a:r>
              <a:rPr lang="pl-PL" sz="2000" dirty="0">
                <a:solidFill>
                  <a:schemeClr val="bg1"/>
                </a:solidFill>
              </a:rPr>
              <a:t> 450 </a:t>
            </a:r>
            <a:r>
              <a:rPr lang="pl-PL" sz="2000" dirty="0" err="1">
                <a:solidFill>
                  <a:schemeClr val="bg1"/>
                </a:solidFill>
              </a:rPr>
              <a:t>pupils</a:t>
            </a:r>
            <a:r>
              <a:rPr lang="pl-PL" sz="2000" dirty="0">
                <a:solidFill>
                  <a:schemeClr val="bg1"/>
                </a:solidFill>
              </a:rPr>
              <a:t> and 50 </a:t>
            </a:r>
            <a:r>
              <a:rPr lang="pl-PL" sz="2000" dirty="0" err="1">
                <a:solidFill>
                  <a:schemeClr val="bg1"/>
                </a:solidFill>
              </a:rPr>
              <a:t>teachers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pl-PL" sz="2000" dirty="0" err="1">
                <a:solidFill>
                  <a:schemeClr val="bg1"/>
                </a:solidFill>
              </a:rPr>
              <a:t>Pupils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learn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English</a:t>
            </a:r>
            <a:r>
              <a:rPr lang="pl-PL" sz="2000" dirty="0">
                <a:solidFill>
                  <a:schemeClr val="bg1"/>
                </a:solidFill>
              </a:rPr>
              <a:t> and one </a:t>
            </a:r>
            <a:r>
              <a:rPr lang="pl-PL" sz="2000" dirty="0" err="1">
                <a:solidFill>
                  <a:schemeClr val="bg1"/>
                </a:solidFill>
              </a:rPr>
              <a:t>more</a:t>
            </a:r>
            <a:r>
              <a:rPr lang="pl-PL" sz="2000" dirty="0">
                <a:solidFill>
                  <a:schemeClr val="bg1"/>
                </a:solidFill>
              </a:rPr>
              <a:t> foreign </a:t>
            </a:r>
            <a:r>
              <a:rPr lang="pl-PL" sz="2000" dirty="0" err="1">
                <a:solidFill>
                  <a:schemeClr val="bg1"/>
                </a:solidFill>
              </a:rPr>
              <a:t>language</a:t>
            </a:r>
            <a:r>
              <a:rPr lang="pl-PL" sz="2000" dirty="0">
                <a:solidFill>
                  <a:schemeClr val="bg1"/>
                </a:solidFill>
              </a:rPr>
              <a:t>. </a:t>
            </a:r>
            <a:r>
              <a:rPr lang="pl-PL" sz="2000" dirty="0" err="1">
                <a:solidFill>
                  <a:schemeClr val="bg1"/>
                </a:solidFill>
              </a:rPr>
              <a:t>They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may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choose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French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or</a:t>
            </a:r>
            <a:r>
              <a:rPr lang="pl-PL" sz="2000" dirty="0">
                <a:solidFill>
                  <a:schemeClr val="bg1"/>
                </a:solidFill>
              </a:rPr>
              <a:t> German. </a:t>
            </a:r>
          </a:p>
        </p:txBody>
      </p:sp>
      <p:pic>
        <p:nvPicPr>
          <p:cNvPr id="5" name="Symbol zastępczy obrazu 4" descr="sp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39136" cy="1173480"/>
          </a:xfrm>
        </p:spPr>
        <p:txBody>
          <a:bodyPr>
            <a:noAutofit/>
          </a:bodyPr>
          <a:lstStyle/>
          <a:p>
            <a:pPr algn="ctr"/>
            <a:r>
              <a:rPr lang="pl-PL" sz="3000" dirty="0" err="1">
                <a:solidFill>
                  <a:schemeClr val="tx2"/>
                </a:solidFill>
              </a:rPr>
              <a:t>Here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are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some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basic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words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you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should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know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when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you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come</a:t>
            </a:r>
            <a:r>
              <a:rPr lang="pl-PL" sz="3000" dirty="0">
                <a:solidFill>
                  <a:schemeClr val="tx2"/>
                </a:solidFill>
              </a:rPr>
              <a:t> to </a:t>
            </a:r>
            <a:r>
              <a:rPr lang="pl-PL" sz="3000" dirty="0" err="1">
                <a:solidFill>
                  <a:schemeClr val="tx2"/>
                </a:solidFill>
              </a:rPr>
              <a:t>poland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7239000" cy="4371752"/>
          </a:xfrm>
        </p:spPr>
        <p:txBody>
          <a:bodyPr/>
          <a:lstStyle/>
          <a:p>
            <a:r>
              <a:rPr lang="pl-PL" b="1" dirty="0">
                <a:solidFill>
                  <a:schemeClr val="tx2"/>
                </a:solidFill>
              </a:rPr>
              <a:t>Dzień dobry – </a:t>
            </a:r>
            <a:r>
              <a:rPr lang="pl-PL" b="1" dirty="0" err="1">
                <a:solidFill>
                  <a:schemeClr val="tx2"/>
                </a:solidFill>
              </a:rPr>
              <a:t>good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morning</a:t>
            </a:r>
            <a:endParaRPr lang="pl-PL" b="1" dirty="0">
              <a:solidFill>
                <a:schemeClr val="tx2"/>
              </a:solidFill>
            </a:endParaRPr>
          </a:p>
          <a:p>
            <a:r>
              <a:rPr lang="pl-PL" b="1" dirty="0">
                <a:solidFill>
                  <a:schemeClr val="tx2"/>
                </a:solidFill>
              </a:rPr>
              <a:t>Cześć – </a:t>
            </a:r>
            <a:r>
              <a:rPr lang="pl-PL" b="1" dirty="0" err="1">
                <a:solidFill>
                  <a:schemeClr val="tx2"/>
                </a:solidFill>
              </a:rPr>
              <a:t>hello</a:t>
            </a:r>
            <a:endParaRPr lang="pl-PL" b="1" dirty="0">
              <a:solidFill>
                <a:schemeClr val="tx2"/>
              </a:solidFill>
            </a:endParaRPr>
          </a:p>
          <a:p>
            <a:r>
              <a:rPr lang="pl-PL" b="1" dirty="0">
                <a:solidFill>
                  <a:schemeClr val="tx2"/>
                </a:solidFill>
              </a:rPr>
              <a:t>Jak masz na imię? – </a:t>
            </a:r>
            <a:r>
              <a:rPr lang="pl-PL" b="1" dirty="0" err="1">
                <a:solidFill>
                  <a:schemeClr val="tx2"/>
                </a:solidFill>
              </a:rPr>
              <a:t>What’s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your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name</a:t>
            </a:r>
            <a:r>
              <a:rPr lang="pl-PL" b="1" dirty="0">
                <a:solidFill>
                  <a:schemeClr val="tx2"/>
                </a:solidFill>
              </a:rPr>
              <a:t>?</a:t>
            </a:r>
          </a:p>
          <a:p>
            <a:pPr>
              <a:buNone/>
            </a:pPr>
            <a:endParaRPr lang="pl-PL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tx2"/>
                </a:solidFill>
              </a:rPr>
              <a:t>For boys:</a:t>
            </a:r>
            <a:endParaRPr lang="pl-PL" b="1" dirty="0">
              <a:solidFill>
                <a:schemeClr val="tx2"/>
              </a:solidFill>
            </a:endParaRPr>
          </a:p>
          <a:p>
            <a:r>
              <a:rPr lang="en-US" b="1" dirty="0" err="1">
                <a:solidFill>
                  <a:schemeClr val="tx2"/>
                </a:solidFill>
              </a:rPr>
              <a:t>Jesteś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piękna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pl-PL" b="1" dirty="0">
                <a:solidFill>
                  <a:schemeClr val="tx2"/>
                </a:solidFill>
                <a:sym typeface="Wingdings"/>
              </a:rPr>
              <a:t></a:t>
            </a:r>
            <a:r>
              <a:rPr lang="en-US" b="1" dirty="0">
                <a:solidFill>
                  <a:schemeClr val="tx2"/>
                </a:solidFill>
              </a:rPr>
              <a:t> - You’re beautiful. </a:t>
            </a:r>
            <a:endParaRPr lang="pl-P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dirty="0" err="1"/>
              <a:t>Thanks</a:t>
            </a:r>
            <a:r>
              <a:rPr lang="pl-PL" sz="3600" dirty="0"/>
              <a:t> a lot for </a:t>
            </a:r>
            <a:br>
              <a:rPr lang="pl-PL" sz="3600" dirty="0"/>
            </a:br>
            <a:r>
              <a:rPr lang="pl-PL" sz="3600" dirty="0" err="1"/>
              <a:t>all</a:t>
            </a:r>
            <a:r>
              <a:rPr lang="pl-PL" sz="3600" dirty="0"/>
              <a:t> </a:t>
            </a:r>
            <a:r>
              <a:rPr lang="pl-PL" sz="3600" dirty="0" err="1"/>
              <a:t>your</a:t>
            </a:r>
            <a:r>
              <a:rPr lang="pl-PL" sz="3600" dirty="0"/>
              <a:t> </a:t>
            </a:r>
            <a:r>
              <a:rPr lang="pl-PL" sz="3600" dirty="0" err="1"/>
              <a:t>attention</a:t>
            </a:r>
            <a:r>
              <a:rPr lang="pl-PL" sz="3600" dirty="0"/>
              <a:t>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Have</a:t>
            </a:r>
            <a:r>
              <a:rPr lang="pl-PL" dirty="0"/>
              <a:t> a nice </a:t>
            </a:r>
            <a:r>
              <a:rPr lang="pl-PL" dirty="0" err="1"/>
              <a:t>day</a:t>
            </a:r>
            <a:r>
              <a:rPr lang="pl-PL" dirty="0"/>
              <a:t>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watching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presentation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will </a:t>
            </a:r>
            <a:r>
              <a:rPr lang="pl-PL" dirty="0" err="1"/>
              <a:t>know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Some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national </a:t>
            </a:r>
            <a:r>
              <a:rPr lang="pl-PL" dirty="0" err="1"/>
              <a:t>symbols</a:t>
            </a:r>
            <a:r>
              <a:rPr lang="pl-PL" dirty="0"/>
              <a:t> of Poland</a:t>
            </a:r>
          </a:p>
          <a:p>
            <a:r>
              <a:rPr lang="pl-PL" dirty="0" err="1"/>
              <a:t>The</a:t>
            </a:r>
            <a:r>
              <a:rPr lang="pl-PL" dirty="0"/>
              <a:t> capital city of Poland</a:t>
            </a:r>
          </a:p>
          <a:p>
            <a:r>
              <a:rPr lang="pl-PL" dirty="0"/>
              <a:t>A </a:t>
            </a:r>
            <a:r>
              <a:rPr lang="pl-PL" dirty="0" err="1"/>
              <a:t>few</a:t>
            </a:r>
            <a:r>
              <a:rPr lang="pl-PL" dirty="0"/>
              <a:t> </a:t>
            </a:r>
            <a:r>
              <a:rPr lang="pl-PL" dirty="0" err="1"/>
              <a:t>basic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Inowrocław</a:t>
            </a:r>
          </a:p>
          <a:p>
            <a:pPr>
              <a:buNone/>
            </a:pPr>
            <a:endParaRPr lang="pl-PL" dirty="0"/>
          </a:p>
          <a:p>
            <a:pPr algn="ctr">
              <a:buNone/>
            </a:pPr>
            <a:r>
              <a:rPr lang="pl-PL" dirty="0">
                <a:solidFill>
                  <a:schemeClr val="tx2"/>
                </a:solidFill>
              </a:rPr>
              <a:t>THEN YOU WILL PLAY A GAME IN WHICH YOU WILL ANSWER QUESTIONS FROM THE PRESENTATION SO WATCH IT CAREFULLY! </a:t>
            </a:r>
            <a:r>
              <a:rPr lang="pl-PL" dirty="0">
                <a:solidFill>
                  <a:schemeClr val="tx2"/>
                </a:solidFill>
                <a:sym typeface="Wingdings" pitchFamily="2" charset="2"/>
              </a:rPr>
              <a:t>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742042" cy="2057400"/>
          </a:xfrm>
        </p:spPr>
        <p:txBody>
          <a:bodyPr/>
          <a:lstStyle/>
          <a:p>
            <a:pPr algn="ctr"/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Poland?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20072" y="3068960"/>
            <a:ext cx="3429000" cy="1920240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Poland </a:t>
            </a:r>
            <a:r>
              <a:rPr lang="pl-PL" sz="2000" dirty="0" err="1">
                <a:solidFill>
                  <a:schemeClr val="bg1"/>
                </a:solidFill>
              </a:rPr>
              <a:t>is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in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the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centre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of Europe.</a:t>
            </a:r>
          </a:p>
        </p:txBody>
      </p:sp>
      <p:pic>
        <p:nvPicPr>
          <p:cNvPr id="5" name="Symbol zastępczy obrazu 4" descr="europe-map-political-countri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99" r="2399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>
                <a:solidFill>
                  <a:schemeClr val="tx2"/>
                </a:solidFill>
              </a:rPr>
              <a:t>Poland </a:t>
            </a:r>
            <a:r>
              <a:rPr lang="pl-PL" sz="3000" dirty="0" err="1">
                <a:solidFill>
                  <a:schemeClr val="tx2"/>
                </a:solidFill>
              </a:rPr>
              <a:t>has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got</a:t>
            </a:r>
            <a:r>
              <a:rPr lang="pl-PL" sz="3000" dirty="0">
                <a:solidFill>
                  <a:schemeClr val="tx2"/>
                </a:solidFill>
              </a:rPr>
              <a:t> 7 </a:t>
            </a:r>
            <a:r>
              <a:rPr lang="pl-PL" sz="3000" dirty="0" err="1">
                <a:solidFill>
                  <a:schemeClr val="tx2"/>
                </a:solidFill>
              </a:rPr>
              <a:t>neighbours</a:t>
            </a:r>
            <a:r>
              <a:rPr lang="pl-PL" sz="3000" dirty="0">
                <a:solidFill>
                  <a:schemeClr val="tx2"/>
                </a:solidFill>
              </a:rPr>
              <a:t>: </a:t>
            </a:r>
            <a:br>
              <a:rPr lang="pl-PL" sz="1800" dirty="0"/>
            </a:br>
            <a:endParaRPr lang="pl-PL" sz="1800" dirty="0"/>
          </a:p>
        </p:txBody>
      </p:sp>
      <p:pic>
        <p:nvPicPr>
          <p:cNvPr id="4" name="Symbol zastępczy zawartości 3" descr="Poland-and-neighbours-map_fb-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9700" y="2060848"/>
            <a:ext cx="5334000" cy="3362846"/>
          </a:xfrm>
        </p:spPr>
      </p:pic>
      <p:sp>
        <p:nvSpPr>
          <p:cNvPr id="5" name="Prostokąt 4"/>
          <p:cNvSpPr/>
          <p:nvPr/>
        </p:nvSpPr>
        <p:spPr>
          <a:xfrm>
            <a:off x="323528" y="126876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Germany, </a:t>
            </a:r>
            <a:r>
              <a:rPr lang="pl-PL" sz="2000" dirty="0" err="1"/>
              <a:t>the</a:t>
            </a:r>
            <a:r>
              <a:rPr lang="pl-PL" sz="2000" dirty="0"/>
              <a:t> Czech Republic, </a:t>
            </a:r>
            <a:r>
              <a:rPr lang="pl-PL" sz="2000" dirty="0" err="1"/>
              <a:t>Slovakia</a:t>
            </a:r>
            <a:r>
              <a:rPr lang="pl-PL" sz="2000" dirty="0"/>
              <a:t>, </a:t>
            </a:r>
            <a:r>
              <a:rPr lang="pl-PL" sz="2000" dirty="0" err="1"/>
              <a:t>Ukraine</a:t>
            </a:r>
            <a:r>
              <a:rPr lang="pl-PL" sz="2000" dirty="0"/>
              <a:t>, </a:t>
            </a:r>
            <a:r>
              <a:rPr lang="pl-PL" sz="2000" dirty="0" err="1"/>
              <a:t>Belarus</a:t>
            </a:r>
            <a:r>
              <a:rPr lang="pl-PL" sz="2000" dirty="0"/>
              <a:t>, </a:t>
            </a:r>
            <a:r>
              <a:rPr lang="pl-PL" sz="2000" dirty="0" err="1"/>
              <a:t>Lithuania</a:t>
            </a:r>
            <a:r>
              <a:rPr lang="pl-PL" sz="2000" dirty="0">
                <a:solidFill>
                  <a:schemeClr val="tx2"/>
                </a:solidFill>
              </a:rPr>
              <a:t> </a:t>
            </a:r>
            <a:r>
              <a:rPr lang="pl-PL" sz="2000" dirty="0"/>
              <a:t>and Russia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0"/>
            <a:ext cx="5897880" cy="1173480"/>
          </a:xfrm>
        </p:spPr>
        <p:txBody>
          <a:bodyPr>
            <a:normAutofit/>
          </a:bodyPr>
          <a:lstStyle/>
          <a:p>
            <a:pPr algn="ctr"/>
            <a:r>
              <a:rPr lang="pl-PL" sz="3000" dirty="0" err="1">
                <a:solidFill>
                  <a:schemeClr val="tx2"/>
                </a:solidFill>
              </a:rPr>
              <a:t>Polish</a:t>
            </a:r>
            <a:r>
              <a:rPr lang="pl-PL" sz="3000" dirty="0">
                <a:solidFill>
                  <a:schemeClr val="tx2"/>
                </a:solidFill>
              </a:rPr>
              <a:t> flag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043608" y="1484784"/>
            <a:ext cx="5897880" cy="602512"/>
          </a:xfrm>
        </p:spPr>
        <p:txBody>
          <a:bodyPr/>
          <a:lstStyle/>
          <a:p>
            <a:pPr algn="ctr"/>
            <a:r>
              <a:rPr lang="pl-PL" sz="2000" dirty="0" err="1"/>
              <a:t>Polish</a:t>
            </a:r>
            <a:r>
              <a:rPr lang="pl-PL" sz="2000" dirty="0"/>
              <a:t> flag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white</a:t>
            </a:r>
            <a:r>
              <a:rPr lang="pl-PL" sz="2000" dirty="0"/>
              <a:t> and red.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4" descr="fla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04864"/>
            <a:ext cx="554461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4653136"/>
            <a:ext cx="2520280" cy="71420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20072" y="1772816"/>
            <a:ext cx="3672408" cy="324036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The </a:t>
            </a:r>
            <a:r>
              <a:rPr lang="en-US" sz="2000" b="1" dirty="0">
                <a:solidFill>
                  <a:schemeClr val="bg1"/>
                </a:solidFill>
                <a:latin typeface="Berlin Sans FB" pitchFamily="34" charset="0"/>
              </a:rPr>
              <a:t>White Eagle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 is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the national 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emblem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of 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Pol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and. 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algn="just"/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The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eagle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has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got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a golden crown on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its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head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It’s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also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got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golden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claws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 and a golden </a:t>
            </a:r>
            <a:r>
              <a:rPr lang="pl-PL" sz="2000" dirty="0" err="1">
                <a:solidFill>
                  <a:schemeClr val="bg1"/>
                </a:solidFill>
                <a:latin typeface="Berlin Sans FB" pitchFamily="34" charset="0"/>
              </a:rPr>
              <a:t>beak</a:t>
            </a:r>
            <a:r>
              <a:rPr lang="pl-PL" sz="20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</a:p>
        </p:txBody>
      </p:sp>
      <p:pic>
        <p:nvPicPr>
          <p:cNvPr id="5" name="Symbol zastępczy obrazu 4" descr="depositphotos_19662099-stock-illustration-poland-emblem-white-eagle-wit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103" b="7103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Polonez (polonaise)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032448" cy="452596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Polonez </a:t>
            </a:r>
            <a:r>
              <a:rPr lang="pl-PL" dirty="0" err="1"/>
              <a:t>is</a:t>
            </a:r>
            <a:r>
              <a:rPr lang="pl-PL" dirty="0"/>
              <a:t> a national dance from Poland. </a:t>
            </a:r>
            <a:br>
              <a:rPr lang="pl-PL" dirty="0"/>
            </a:br>
            <a:r>
              <a:rPr lang="pl-PL" dirty="0"/>
              <a:t>It </a:t>
            </a:r>
            <a:r>
              <a:rPr lang="en-US" dirty="0"/>
              <a:t>is </a:t>
            </a:r>
            <a:r>
              <a:rPr lang="pl-PL" dirty="0" err="1"/>
              <a:t>danced</a:t>
            </a:r>
            <a:r>
              <a:rPr lang="en-US" dirty="0"/>
              <a:t> </a:t>
            </a:r>
            <a:r>
              <a:rPr lang="pl-PL" dirty="0" err="1"/>
              <a:t>during</a:t>
            </a:r>
            <a:r>
              <a:rPr lang="en-US" dirty="0"/>
              <a:t> </a:t>
            </a:r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en-US" dirty="0"/>
              <a:t>parties</a:t>
            </a:r>
            <a:r>
              <a:rPr lang="pl-PL" dirty="0"/>
              <a:t>, </a:t>
            </a:r>
            <a:r>
              <a:rPr lang="pl-PL" dirty="0" err="1"/>
              <a:t>especially</a:t>
            </a:r>
            <a:r>
              <a:rPr lang="pl-PL" dirty="0"/>
              <a:t> on ‘studniówka’, a </a:t>
            </a:r>
            <a:r>
              <a:rPr lang="pl-PL" dirty="0" err="1"/>
              <a:t>kind</a:t>
            </a:r>
            <a:r>
              <a:rPr lang="pl-PL" dirty="0"/>
              <a:t> of </a:t>
            </a:r>
            <a:r>
              <a:rPr lang="en-US" dirty="0"/>
              <a:t>senior p</a:t>
            </a:r>
            <a:r>
              <a:rPr lang="pl-PL" dirty="0" err="1"/>
              <a:t>rom</a:t>
            </a:r>
            <a:r>
              <a:rPr lang="en-US" dirty="0"/>
              <a:t> that occurs</a:t>
            </a:r>
            <a:r>
              <a:rPr lang="pl-PL" dirty="0"/>
              <a:t> </a:t>
            </a:r>
            <a:r>
              <a:rPr lang="en-US" dirty="0"/>
              <a:t>approximately </a:t>
            </a:r>
            <a:br>
              <a:rPr lang="pl-PL" dirty="0"/>
            </a:br>
            <a:r>
              <a:rPr lang="en-US" dirty="0"/>
              <a:t>100 days before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final</a:t>
            </a:r>
            <a:r>
              <a:rPr lang="en-US" dirty="0"/>
              <a:t> exams.</a:t>
            </a:r>
            <a:endParaRPr lang="pl-PL" dirty="0"/>
          </a:p>
        </p:txBody>
      </p:sp>
      <p:pic>
        <p:nvPicPr>
          <p:cNvPr id="13" name="Polonez - studniówka Rubinek 2014 (online-video-cutter.com)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860034" y="2720181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Warsaw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capital city of </a:t>
            </a:r>
            <a:r>
              <a:rPr lang="pl-PL" dirty="0" err="1"/>
              <a:t>poland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 err="1"/>
              <a:t>The</a:t>
            </a:r>
            <a:r>
              <a:rPr lang="pl-PL" sz="2000" dirty="0"/>
              <a:t> legend </a:t>
            </a:r>
            <a:r>
              <a:rPr lang="pl-PL" sz="2000" dirty="0" err="1"/>
              <a:t>says</a:t>
            </a:r>
            <a:r>
              <a:rPr lang="pl-PL" sz="2000" dirty="0"/>
              <a:t> Warsaw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guarded</a:t>
            </a:r>
            <a:r>
              <a:rPr lang="pl-PL" sz="2000" dirty="0"/>
              <a:t> by a </a:t>
            </a:r>
            <a:r>
              <a:rPr lang="pl-PL" sz="2000" dirty="0" err="1"/>
              <a:t>mermaid</a:t>
            </a:r>
            <a:r>
              <a:rPr lang="pl-PL" sz="2000" dirty="0"/>
              <a:t>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70556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longest river in Poland, the Vistula </a:t>
            </a:r>
            <a:r>
              <a:rPr lang="pl-PL" sz="2000" dirty="0"/>
              <a:t>River, </a:t>
            </a:r>
            <a:r>
              <a:rPr lang="en-US" sz="2000" dirty="0"/>
              <a:t>winds its way from the </a:t>
            </a:r>
            <a:r>
              <a:rPr lang="en-US" sz="2000" dirty="0" err="1"/>
              <a:t>Beskidy</a:t>
            </a:r>
            <a:r>
              <a:rPr lang="en-US" sz="2000" dirty="0"/>
              <a:t> </a:t>
            </a:r>
            <a:r>
              <a:rPr lang="pl-PL" sz="2000" dirty="0"/>
              <a:t>m</a:t>
            </a:r>
            <a:r>
              <a:rPr lang="en-US" sz="2000" dirty="0" err="1"/>
              <a:t>ountains</a:t>
            </a:r>
            <a:r>
              <a:rPr lang="pl-PL" sz="2000" dirty="0"/>
              <a:t> </a:t>
            </a:r>
            <a:r>
              <a:rPr lang="pl-PL" sz="2000" dirty="0" err="1"/>
              <a:t>in</a:t>
            </a:r>
            <a:r>
              <a:rPr lang="pl-PL" sz="2000" dirty="0"/>
              <a:t> </a:t>
            </a:r>
            <a:r>
              <a:rPr lang="pl-PL" sz="2000" dirty="0" err="1"/>
              <a:t>the</a:t>
            </a:r>
            <a:r>
              <a:rPr lang="pl-PL" sz="2000" dirty="0"/>
              <a:t> </a:t>
            </a:r>
            <a:r>
              <a:rPr lang="pl-PL" sz="2000" dirty="0" err="1"/>
              <a:t>south</a:t>
            </a:r>
            <a:r>
              <a:rPr lang="pl-PL" sz="2000" dirty="0"/>
              <a:t> of Poland, </a:t>
            </a:r>
            <a:r>
              <a:rPr lang="en-US" sz="2000" dirty="0"/>
              <a:t>through Wars</a:t>
            </a:r>
            <a:r>
              <a:rPr lang="pl-PL" sz="2000" dirty="0" err="1"/>
              <a:t>aw</a:t>
            </a:r>
            <a:r>
              <a:rPr lang="pl-PL" sz="2000" dirty="0"/>
              <a:t> and </a:t>
            </a:r>
            <a:r>
              <a:rPr lang="en-US" sz="2000" dirty="0"/>
              <a:t>up to the Baltic Sea.</a:t>
            </a:r>
            <a:endParaRPr lang="pl-PL" sz="2000" dirty="0"/>
          </a:p>
        </p:txBody>
      </p:sp>
      <p:pic>
        <p:nvPicPr>
          <p:cNvPr id="5" name="Obraz 4" descr="Syrenka_warszawska0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92896"/>
            <a:ext cx="2664296" cy="394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warsza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789040"/>
            <a:ext cx="3422540" cy="286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dirty="0" err="1">
                <a:solidFill>
                  <a:schemeClr val="tx2"/>
                </a:solidFill>
              </a:rPr>
              <a:t>Traditional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polish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food</a:t>
            </a:r>
            <a:r>
              <a:rPr lang="pl-PL" sz="3000" dirty="0">
                <a:solidFill>
                  <a:schemeClr val="tx2"/>
                </a:solidFill>
              </a:rPr>
              <a:t> </a:t>
            </a:r>
            <a:r>
              <a:rPr lang="pl-PL" sz="3000" dirty="0" err="1">
                <a:solidFill>
                  <a:schemeClr val="tx2"/>
                </a:solidFill>
              </a:rPr>
              <a:t>includes</a:t>
            </a:r>
            <a:r>
              <a:rPr lang="pl-PL" sz="30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bigos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/>
              <a:t>pierogi</a:t>
            </a:r>
          </a:p>
        </p:txBody>
      </p:sp>
      <p:pic>
        <p:nvPicPr>
          <p:cNvPr id="7" name="Symbol zastępczy zawartości 6" descr="bigos-z-kiszonej-kapusty-na-zeberkach-przepi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521075" cy="235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ymbol zastępczy zawartości 7" descr="pierogi z mięse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132856"/>
            <a:ext cx="352107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</TotalTime>
  <Words>288</Words>
  <Application>Microsoft Office PowerPoint</Application>
  <PresentationFormat>Pokaz na ekranie (4:3)</PresentationFormat>
  <Paragraphs>44</Paragraphs>
  <Slides>16</Slides>
  <Notes>2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Berlin Sans FB</vt:lpstr>
      <vt:lpstr>Calibri</vt:lpstr>
      <vt:lpstr>Trebuchet MS</vt:lpstr>
      <vt:lpstr>Wingdings</vt:lpstr>
      <vt:lpstr>Wingdings 2</vt:lpstr>
      <vt:lpstr>Bogaty</vt:lpstr>
      <vt:lpstr>WELCOME TO POLAND!</vt:lpstr>
      <vt:lpstr>After watching the presentation you will know:</vt:lpstr>
      <vt:lpstr>Where is Poland?</vt:lpstr>
      <vt:lpstr>Poland has got 7 neighbours:  </vt:lpstr>
      <vt:lpstr>Polish flag</vt:lpstr>
      <vt:lpstr>Prezentacja programu PowerPoint</vt:lpstr>
      <vt:lpstr>Polonez (polonaise)</vt:lpstr>
      <vt:lpstr>Warsaw is the capital city of poland</vt:lpstr>
      <vt:lpstr>Traditional polish food includes:</vt:lpstr>
      <vt:lpstr>Poland is also known for its delicious chocolate. </vt:lpstr>
      <vt:lpstr>INOwrocław is in central poland</vt:lpstr>
      <vt:lpstr>Inowrocław is called the salt city because of salt mines</vt:lpstr>
      <vt:lpstr>Inowrocław is also famous for the graduation towers in a lovely solanki park </vt:lpstr>
      <vt:lpstr>This is our school </vt:lpstr>
      <vt:lpstr>Here are some basic words you should know when you come to poland </vt:lpstr>
      <vt:lpstr>Thanks a lot for  all your attention 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POLAND!</dc:title>
  <dc:creator>pc</dc:creator>
  <cp:lastModifiedBy>Kamila Thomas</cp:lastModifiedBy>
  <cp:revision>23</cp:revision>
  <dcterms:created xsi:type="dcterms:W3CDTF">2017-10-27T18:17:13Z</dcterms:created>
  <dcterms:modified xsi:type="dcterms:W3CDTF">2018-03-17T19:51:11Z</dcterms:modified>
</cp:coreProperties>
</file>