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Default Extension="mp4" ContentType="video/mp4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72" r:id="rId1"/>
  </p:sldMasterIdLst>
  <p:notesMasterIdLst>
    <p:notesMasterId r:id="rId31"/>
  </p:notesMasterIdLst>
  <p:sldIdLst>
    <p:sldId id="256" r:id="rId2"/>
    <p:sldId id="272" r:id="rId3"/>
    <p:sldId id="274" r:id="rId4"/>
    <p:sldId id="258" r:id="rId5"/>
    <p:sldId id="261" r:id="rId6"/>
    <p:sldId id="259" r:id="rId7"/>
    <p:sldId id="260" r:id="rId8"/>
    <p:sldId id="269" r:id="rId9"/>
    <p:sldId id="262" r:id="rId10"/>
    <p:sldId id="273" r:id="rId11"/>
    <p:sldId id="263" r:id="rId12"/>
    <p:sldId id="264" r:id="rId13"/>
    <p:sldId id="271" r:id="rId14"/>
    <p:sldId id="265" r:id="rId15"/>
    <p:sldId id="266" r:id="rId16"/>
    <p:sldId id="267" r:id="rId17"/>
    <p:sldId id="268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6" r:id="rId27"/>
    <p:sldId id="287" r:id="rId28"/>
    <p:sldId id="289" r:id="rId29"/>
    <p:sldId id="270" r:id="rId3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577" autoAdjust="0"/>
    <p:restoredTop sz="86377" autoAdjust="0"/>
  </p:normalViewPr>
  <p:slideViewPr>
    <p:cSldViewPr>
      <p:cViewPr varScale="1">
        <p:scale>
          <a:sx n="63" d="100"/>
          <a:sy n="63" d="100"/>
        </p:scale>
        <p:origin x="-702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696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A1A21D-B2B7-41CD-BE90-AE66E9BF9510}" type="datetimeFigureOut">
              <a:rPr lang="pl-PL" smtClean="0"/>
              <a:pPr/>
              <a:t>2018-05-03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D81F38-8CBE-45F5-A531-5EDA0B03569A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D81F38-8CBE-45F5-A531-5EDA0B03569A}" type="slidenum">
              <a:rPr lang="pl-PL" smtClean="0"/>
              <a:pPr/>
              <a:t>9</a:t>
            </a:fld>
            <a:endParaRPr lang="pl-PL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D81F38-8CBE-45F5-A531-5EDA0B03569A}" type="slidenum">
              <a:rPr lang="pl-PL" smtClean="0"/>
              <a:pPr/>
              <a:t>17</a:t>
            </a:fld>
            <a:endParaRPr lang="pl-PL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rickwork-SD-R1acrop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 useBgFill="1">
        <p:nvSpPr>
          <p:cNvPr id="13" name="Freeform 12"/>
          <p:cNvSpPr/>
          <p:nvPr/>
        </p:nvSpPr>
        <p:spPr>
          <a:xfrm>
            <a:off x="-8467" y="-16933"/>
            <a:ext cx="8754534" cy="6451600"/>
          </a:xfrm>
          <a:custGeom>
            <a:avLst/>
            <a:gdLst/>
            <a:ahLst/>
            <a:cxnLst/>
            <a:rect l="l" t="t" r="r" b="b"/>
            <a:pathLst>
              <a:path w="8754534" h="6451600">
                <a:moveTo>
                  <a:pt x="8373534" y="0"/>
                </a:moveTo>
                <a:lnTo>
                  <a:pt x="8754534" y="5994400"/>
                </a:lnTo>
                <a:lnTo>
                  <a:pt x="0" y="6451600"/>
                </a:lnTo>
                <a:lnTo>
                  <a:pt x="0" y="0"/>
                </a:lnTo>
                <a:lnTo>
                  <a:pt x="8373534" y="0"/>
                </a:lnTo>
                <a:close/>
              </a:path>
            </a:pathLst>
          </a:custGeom>
          <a:ln>
            <a:noFill/>
          </a:ln>
          <a:effectLst>
            <a:outerShdw blurRad="98425" dist="76200" dir="4380000" algn="tl" rotWithShape="0">
              <a:srgbClr val="000000">
                <a:alpha val="68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3" name="Freeform 22"/>
          <p:cNvSpPr/>
          <p:nvPr/>
        </p:nvSpPr>
        <p:spPr>
          <a:xfrm>
            <a:off x="-10379" y="4445000"/>
            <a:ext cx="8464695" cy="1715811"/>
          </a:xfrm>
          <a:custGeom>
            <a:avLst/>
            <a:gdLst/>
            <a:ahLst/>
            <a:cxnLst/>
            <a:rect l="l" t="t" r="r" b="b"/>
            <a:pathLst>
              <a:path w="8428428" h="1878553">
                <a:moveTo>
                  <a:pt x="0" y="438229"/>
                </a:moveTo>
                <a:lnTo>
                  <a:pt x="8343246" y="0"/>
                </a:lnTo>
                <a:lnTo>
                  <a:pt x="8428428" y="1424838"/>
                </a:lnTo>
                <a:lnTo>
                  <a:pt x="7515" y="1878553"/>
                </a:lnTo>
                <a:lnTo>
                  <a:pt x="0" y="438229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9" name="Freeform 28"/>
          <p:cNvSpPr/>
          <p:nvPr/>
        </p:nvSpPr>
        <p:spPr>
          <a:xfrm>
            <a:off x="-2864" y="0"/>
            <a:ext cx="5811235" cy="321615"/>
          </a:xfrm>
          <a:custGeom>
            <a:avLst/>
            <a:gdLst/>
            <a:ahLst/>
            <a:cxnLst/>
            <a:rect l="l" t="t" r="r" b="b"/>
            <a:pathLst>
              <a:path w="5811235" h="321615">
                <a:moveTo>
                  <a:pt x="0" y="0"/>
                </a:moveTo>
                <a:lnTo>
                  <a:pt x="5811235" y="0"/>
                </a:lnTo>
                <a:lnTo>
                  <a:pt x="1" y="321615"/>
                </a:lnTo>
                <a:cubicBezTo>
                  <a:pt x="1" y="214410"/>
                  <a:pt x="0" y="107205"/>
                  <a:pt x="0" y="0"/>
                </a:cubicBez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0" name="Freeform 29"/>
          <p:cNvSpPr/>
          <p:nvPr/>
        </p:nvSpPr>
        <p:spPr>
          <a:xfrm rot="21420000">
            <a:off x="-170768" y="213023"/>
            <a:ext cx="8480534" cy="5746008"/>
          </a:xfrm>
          <a:custGeom>
            <a:avLst/>
            <a:gdLst/>
            <a:ahLst/>
            <a:cxnLst/>
            <a:rect l="l" t="t" r="r" b="b"/>
            <a:pathLst>
              <a:path w="11307378" h="5746008">
                <a:moveTo>
                  <a:pt x="11270997" y="0"/>
                </a:moveTo>
                <a:lnTo>
                  <a:pt x="11307378" y="5746008"/>
                </a:lnTo>
                <a:lnTo>
                  <a:pt x="1" y="5743137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21420000">
            <a:off x="451416" y="668338"/>
            <a:ext cx="7533524" cy="2766528"/>
          </a:xfrm>
        </p:spPr>
        <p:txBody>
          <a:bodyPr anchor="b">
            <a:normAutofit/>
          </a:bodyPr>
          <a:lstStyle>
            <a:lvl1pPr algn="r">
              <a:defRPr sz="7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21420000">
            <a:off x="554462" y="3446830"/>
            <a:ext cx="7512060" cy="550333"/>
          </a:xfrm>
        </p:spPr>
        <p:txBody>
          <a:bodyPr anchor="t">
            <a:noAutofit/>
          </a:bodyPr>
          <a:lstStyle>
            <a:lvl1pPr marL="0" indent="0" algn="r">
              <a:buNone/>
              <a:defRPr sz="24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21420000">
            <a:off x="3669071" y="4714242"/>
            <a:ext cx="4607740" cy="942356"/>
          </a:xfrm>
        </p:spPr>
        <p:txBody>
          <a:bodyPr/>
          <a:lstStyle>
            <a:lvl1pPr algn="ctr">
              <a:defRPr sz="42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9DC22D8C-E85A-440A-BD6E-753C0853605C}" type="datetimeFigureOut">
              <a:rPr lang="pl-PL" smtClean="0"/>
              <a:pPr/>
              <a:t>2018-05-03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21420000">
            <a:off x="-12134" y="4954635"/>
            <a:ext cx="2987069" cy="918361"/>
          </a:xfrm>
        </p:spPr>
        <p:txBody>
          <a:bodyPr vert="horz" lIns="91440" tIns="45720" rIns="91440" bIns="45720" rtlCol="0" anchor="ctr"/>
          <a:lstStyle>
            <a:lvl1pPr algn="r">
              <a:defRPr lang="en-US" sz="4200" dirty="0"/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21420000">
            <a:off x="7401518" y="3819948"/>
            <a:ext cx="680390" cy="498470"/>
          </a:xfrm>
        </p:spPr>
        <p:txBody>
          <a:bodyPr/>
          <a:lstStyle>
            <a:lvl1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51A6B244-17C7-41A2-9A35-6A4CCD1D5677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33" name="5-Point Star 32"/>
          <p:cNvSpPr/>
          <p:nvPr/>
        </p:nvSpPr>
        <p:spPr>
          <a:xfrm rot="21420000">
            <a:off x="3121951" y="5057183"/>
            <a:ext cx="515386" cy="515386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xmlns="" val="161355337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raz panoramiczny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4106333"/>
            <a:ext cx="7796031" cy="58884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4351" y="685800"/>
            <a:ext cx="7794385" cy="319490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35" y="4702923"/>
            <a:ext cx="7796046" cy="682472"/>
          </a:xfrm>
        </p:spPr>
        <p:txBody>
          <a:bodyPr anchor="t"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22D8C-E85A-440A-BD6E-753C0853605C}" type="datetimeFigureOut">
              <a:rPr lang="pl-PL" smtClean="0"/>
              <a:pPr/>
              <a:t>2018-05-03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6B244-17C7-41A2-9A35-6A4CCD1D5677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55816827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tuł i po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1" y="685801"/>
            <a:ext cx="7797677" cy="3194903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35" y="4106333"/>
            <a:ext cx="7796047" cy="127360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22D8C-E85A-440A-BD6E-753C0853605C}" type="datetimeFigureOut">
              <a:rPr lang="pl-PL" smtClean="0"/>
              <a:pPr/>
              <a:t>2018-05-03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6B244-17C7-41A2-9A35-6A4CCD1D5677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385526461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erta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99" y="685800"/>
            <a:ext cx="7143765" cy="2916704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162698" y="3610032"/>
            <a:ext cx="6500967" cy="377768"/>
          </a:xfrm>
        </p:spPr>
        <p:txBody>
          <a:bodyPr anchor="t">
            <a:normAutofit/>
          </a:bodyPr>
          <a:lstStyle>
            <a:lvl1pPr marL="0" indent="0" algn="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1" y="4106334"/>
            <a:ext cx="7797662" cy="126825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22D8C-E85A-440A-BD6E-753C0853605C}" type="datetimeFigureOut">
              <a:rPr lang="pl-PL" smtClean="0"/>
              <a:pPr/>
              <a:t>2018-05-03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6B244-17C7-41A2-9A35-6A4CCD1D5677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0" name="TextBox 9"/>
          <p:cNvSpPr txBox="1"/>
          <p:nvPr/>
        </p:nvSpPr>
        <p:spPr>
          <a:xfrm>
            <a:off x="404280" y="887850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897147" y="2906482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xmlns="" val="409765158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1" y="1723855"/>
            <a:ext cx="7796030" cy="2511835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1" y="4247468"/>
            <a:ext cx="7796030" cy="114064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22D8C-E85A-440A-BD6E-753C0853605C}" type="datetimeFigureOut">
              <a:rPr lang="pl-PL" smtClean="0"/>
              <a:pPr/>
              <a:t>2018-05-03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6B244-17C7-41A2-9A35-6A4CCD1D5677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184043890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um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514351" y="685801"/>
            <a:ext cx="7796030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514352" y="2063395"/>
            <a:ext cx="248259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514352" y="2639658"/>
            <a:ext cx="2482596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175967" y="2063395"/>
            <a:ext cx="248259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175966" y="2639658"/>
            <a:ext cx="2482596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827785" y="2063395"/>
            <a:ext cx="248259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827785" y="2639658"/>
            <a:ext cx="2482596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22D8C-E85A-440A-BD6E-753C0853605C}" type="datetimeFigureOut">
              <a:rPr lang="pl-PL" smtClean="0"/>
              <a:pPr/>
              <a:t>2018-05-03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6B244-17C7-41A2-9A35-6A4CCD1D5677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149813004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umna obraz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514351" y="685801"/>
            <a:ext cx="7797662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518880" y="3813025"/>
            <a:ext cx="248259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514335" y="2063396"/>
            <a:ext cx="2482596" cy="1536725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518880" y="4389288"/>
            <a:ext cx="2482596" cy="98529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178058" y="3813025"/>
            <a:ext cx="248259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176999" y="2063396"/>
            <a:ext cx="2482596" cy="1535237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176998" y="4389286"/>
            <a:ext cx="2483655" cy="98530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826708" y="3813025"/>
            <a:ext cx="248259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826614" y="2063394"/>
            <a:ext cx="2482596" cy="1537196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826614" y="4389284"/>
            <a:ext cx="2482596" cy="985302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22D8C-E85A-440A-BD6E-753C0853605C}" type="datetimeFigureOut">
              <a:rPr lang="pl-PL" smtClean="0"/>
              <a:pPr/>
              <a:t>2018-05-03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6B244-17C7-41A2-9A35-6A4CCD1D5677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354102854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514351" y="2063396"/>
            <a:ext cx="7796030" cy="3311190"/>
          </a:xfrm>
        </p:spPr>
        <p:txBody>
          <a:bodyPr vert="eaVert" anchor="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22D8C-E85A-440A-BD6E-753C0853605C}" type="datetimeFigureOut">
              <a:rPr lang="pl-PL" smtClean="0"/>
              <a:pPr/>
              <a:t>2018-05-03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6B244-17C7-41A2-9A35-6A4CCD1D5677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267443678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11896" y="685801"/>
            <a:ext cx="1698485" cy="4688785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514351" y="685801"/>
            <a:ext cx="5928323" cy="4688785"/>
          </a:xfrm>
        </p:spPr>
        <p:txBody>
          <a:bodyPr vert="eaVert" anchor="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22D8C-E85A-440A-BD6E-753C0853605C}" type="datetimeFigureOut">
              <a:rPr lang="pl-PL" smtClean="0"/>
              <a:pPr/>
              <a:t>2018-05-03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6B244-17C7-41A2-9A35-6A4CCD1D5677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248642277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514351" y="2063396"/>
            <a:ext cx="7796030" cy="3311189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22D8C-E85A-440A-BD6E-753C0853605C}" type="datetimeFigureOut">
              <a:rPr lang="pl-PL" smtClean="0"/>
              <a:pPr/>
              <a:t>2018-05-03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6B244-17C7-41A2-9A35-6A4CCD1D5677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339733292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1" y="685801"/>
            <a:ext cx="7796030" cy="3193487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1" y="3742267"/>
            <a:ext cx="7796030" cy="1639614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22D8C-E85A-440A-BD6E-753C0853605C}" type="datetimeFigureOut">
              <a:rPr lang="pl-PL" smtClean="0"/>
              <a:pPr/>
              <a:t>2018-05-03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6B244-17C7-41A2-9A35-6A4CCD1D5677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278180884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514351" y="685800"/>
            <a:ext cx="7797662" cy="1158140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514350" y="2063396"/>
            <a:ext cx="3816536" cy="3311189"/>
          </a:xfrm>
        </p:spPr>
        <p:txBody>
          <a:bodyPr anchor="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4495478" y="2063396"/>
            <a:ext cx="3814904" cy="3311189"/>
          </a:xfrm>
        </p:spPr>
        <p:txBody>
          <a:bodyPr anchor="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22D8C-E85A-440A-BD6E-753C0853605C}" type="datetimeFigureOut">
              <a:rPr lang="pl-PL" smtClean="0"/>
              <a:pPr/>
              <a:t>2018-05-03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6B244-17C7-41A2-9A35-6A4CCD1D5677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158410865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514351" y="685800"/>
            <a:ext cx="7796030" cy="1158140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9569" y="2063396"/>
            <a:ext cx="3591317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514352" y="2861733"/>
            <a:ext cx="3816534" cy="2512852"/>
          </a:xfrm>
        </p:spPr>
        <p:txBody>
          <a:bodyPr anchor="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15340" y="2063396"/>
            <a:ext cx="3596671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4495477" y="2861733"/>
            <a:ext cx="3816535" cy="2512852"/>
          </a:xfrm>
        </p:spPr>
        <p:txBody>
          <a:bodyPr anchor="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22D8C-E85A-440A-BD6E-753C0853605C}" type="datetimeFigureOut">
              <a:rPr lang="pl-PL" smtClean="0"/>
              <a:pPr/>
              <a:t>2018-05-03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6B244-17C7-41A2-9A35-6A4CCD1D5677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247871689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22D8C-E85A-440A-BD6E-753C0853605C}" type="datetimeFigureOut">
              <a:rPr lang="pl-PL" smtClean="0"/>
              <a:pPr/>
              <a:t>2018-05-03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6B244-17C7-41A2-9A35-6A4CCD1D5677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383891122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22D8C-E85A-440A-BD6E-753C0853605C}" type="datetimeFigureOut">
              <a:rPr lang="pl-PL" smtClean="0"/>
              <a:pPr/>
              <a:t>2018-05-03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6B244-17C7-41A2-9A35-6A4CCD1D5677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228494251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0232" y="685800"/>
            <a:ext cx="3095145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3784600" y="685801"/>
            <a:ext cx="4525781" cy="4688785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20232" y="2709053"/>
            <a:ext cx="3095146" cy="2665533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22D8C-E85A-440A-BD6E-753C0853605C}" type="datetimeFigureOut">
              <a:rPr lang="pl-PL" smtClean="0"/>
              <a:pPr/>
              <a:t>2018-05-03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6B244-17C7-41A2-9A35-6A4CCD1D5677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166659263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1" y="685800"/>
            <a:ext cx="4408172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47740" y="1"/>
            <a:ext cx="3162641" cy="507153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1" y="2709053"/>
            <a:ext cx="4408171" cy="2362481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22D8C-E85A-440A-BD6E-753C0853605C}" type="datetimeFigureOut">
              <a:rPr lang="pl-PL" smtClean="0"/>
              <a:pPr/>
              <a:t>2018-05-03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6B244-17C7-41A2-9A35-6A4CCD1D5677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29009766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rickwork-SD-R1acrop.jpg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-19048" y="1"/>
            <a:ext cx="9004013" cy="6644081"/>
            <a:chOff x="-25397" y="0"/>
            <a:chExt cx="12005350" cy="6644081"/>
          </a:xfrm>
        </p:grpSpPr>
        <p:sp useBgFill="1">
          <p:nvSpPr>
            <p:cNvPr id="11" name="Rectangle 10"/>
            <p:cNvSpPr/>
            <p:nvPr/>
          </p:nvSpPr>
          <p:spPr>
            <a:xfrm>
              <a:off x="1" y="0"/>
              <a:ext cx="11979952" cy="6644081"/>
            </a:xfrm>
            <a:prstGeom prst="rect">
              <a:avLst/>
            </a:prstGeom>
            <a:ln>
              <a:noFill/>
            </a:ln>
            <a:effectLst>
              <a:outerShdw blurRad="98425" dist="76200" dir="4380000" algn="tl" rotWithShape="0">
                <a:srgbClr val="000000">
                  <a:alpha val="68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Rectangle 12"/>
            <p:cNvSpPr/>
            <p:nvPr/>
          </p:nvSpPr>
          <p:spPr>
            <a:xfrm>
              <a:off x="1" y="5600215"/>
              <a:ext cx="11706512" cy="780581"/>
            </a:xfrm>
            <a:prstGeom prst="rect">
              <a:avLst/>
            </a:prstGeom>
            <a:gradFill flip="none" rotWithShape="1">
              <a:gsLst>
                <a:gs pos="34000">
                  <a:schemeClr val="accent1"/>
                </a:gs>
                <a:gs pos="100000">
                  <a:schemeClr val="accent1">
                    <a:lumMod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-25397" y="0"/>
              <a:ext cx="11773291" cy="6419514"/>
            </a:xfrm>
            <a:custGeom>
              <a:avLst/>
              <a:gdLst/>
              <a:ahLst/>
              <a:cxnLst/>
              <a:rect l="l" t="t" r="r" b="b"/>
              <a:pathLst>
                <a:path w="11773291" h="6419514">
                  <a:moveTo>
                    <a:pt x="11750059" y="0"/>
                  </a:moveTo>
                  <a:lnTo>
                    <a:pt x="11773291" y="6419514"/>
                  </a:lnTo>
                  <a:lnTo>
                    <a:pt x="0" y="6411047"/>
                  </a:lnTo>
                </a:path>
              </a:pathLst>
            </a:custGeom>
            <a:ln w="82550">
              <a:solidFill>
                <a:schemeClr val="tx1">
                  <a:lumMod val="50000"/>
                  <a:lumOff val="50000"/>
                </a:schemeClr>
              </a:solidFill>
              <a:miter lim="800000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14351" y="685801"/>
            <a:ext cx="7797662" cy="11519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1" y="2063396"/>
            <a:ext cx="7797662" cy="33111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73562" y="5757334"/>
            <a:ext cx="2838450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8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9DC22D8C-E85A-440A-BD6E-753C0853605C}" type="datetimeFigureOut">
              <a:rPr lang="pl-PL" smtClean="0"/>
              <a:pPr/>
              <a:t>2018-05-03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14351" y="5757334"/>
            <a:ext cx="4124789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8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715341" y="5757334"/>
            <a:ext cx="680390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8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51A6B244-17C7-41A2-9A35-6A4CCD1D5677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22863514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3" r:id="rId1"/>
    <p:sldLayoutId id="2147483774" r:id="rId2"/>
    <p:sldLayoutId id="2147483775" r:id="rId3"/>
    <p:sldLayoutId id="2147483776" r:id="rId4"/>
    <p:sldLayoutId id="2147483777" r:id="rId5"/>
    <p:sldLayoutId id="2147483778" r:id="rId6"/>
    <p:sldLayoutId id="2147483779" r:id="rId7"/>
    <p:sldLayoutId id="2147483780" r:id="rId8"/>
    <p:sldLayoutId id="2147483781" r:id="rId9"/>
    <p:sldLayoutId id="2147483782" r:id="rId10"/>
    <p:sldLayoutId id="2147483783" r:id="rId11"/>
    <p:sldLayoutId id="2147483784" r:id="rId12"/>
    <p:sldLayoutId id="2147483785" r:id="rId13"/>
    <p:sldLayoutId id="2147483786" r:id="rId14"/>
    <p:sldLayoutId id="2147483787" r:id="rId15"/>
    <p:sldLayoutId id="2147483788" r:id="rId16"/>
    <p:sldLayoutId id="2147483789" r:id="rId17"/>
  </p:sldLayoutIdLst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 cap="all" baseline="0">
          <a:solidFill>
            <a:schemeClr val="accent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4.jpeg"/><Relationship Id="rId4" Type="http://schemas.openxmlformats.org/officeDocument/2006/relationships/hyperlink" Target="http://biografiteladan.blogspot.com/2012/08/biografi-lech-walesa-tokoh-solidaritas.html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2" Type="http://schemas.openxmlformats.org/officeDocument/2006/relationships/slideLayout" Target="../slideLayouts/slideLayout8.xml"/><Relationship Id="rId1" Type="http://schemas.openxmlformats.org/officeDocument/2006/relationships/video" Target="../media/media1.mp4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media" Target="file:///D:\Erasmus+\Portugal\Lesson\Polonez%20-%20studni&#243;wka%20Rubinek%202014%20(online-video-cutter.com).mp4" TargetMode="External"/><Relationship Id="rId2" Type="http://schemas.openxmlformats.org/officeDocument/2006/relationships/slideLayout" Target="../slideLayouts/slideLayout4.xml"/><Relationship Id="rId1" Type="http://schemas.openxmlformats.org/officeDocument/2006/relationships/video" Target="file:///F:\Erasmus+\Portugal\Lesson\Polonez%20-%20studni&#243;wka%20Rubinek%202014%20(online-video-cutter.com).mp4" TargetMode="Externa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pl-PL" sz="6000" dirty="0"/>
              <a:t>WELCOME TO POLAND!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ctr"/>
            <a:r>
              <a:rPr lang="pl-PL" dirty="0"/>
              <a:t>All </a:t>
            </a:r>
            <a:r>
              <a:rPr lang="pl-PL" dirty="0" err="1"/>
              <a:t>you</a:t>
            </a:r>
            <a:r>
              <a:rPr lang="pl-PL" dirty="0"/>
              <a:t> </a:t>
            </a:r>
            <a:r>
              <a:rPr lang="pl-PL" dirty="0" err="1"/>
              <a:t>need</a:t>
            </a:r>
            <a:r>
              <a:rPr lang="pl-PL" dirty="0"/>
              <a:t> to </a:t>
            </a:r>
            <a:r>
              <a:rPr lang="pl-PL" dirty="0" err="1"/>
              <a:t>know</a:t>
            </a:r>
            <a:r>
              <a:rPr lang="pl-PL" dirty="0"/>
              <a:t> </a:t>
            </a:r>
            <a:r>
              <a:rPr lang="pl-PL" dirty="0" err="1"/>
              <a:t>about</a:t>
            </a:r>
            <a:r>
              <a:rPr lang="pl-PL" dirty="0"/>
              <a:t> Poland </a:t>
            </a:r>
            <a:r>
              <a:rPr lang="pl-PL" dirty="0">
                <a:sym typeface="Wingdings" pitchFamily="2" charset="2"/>
              </a:rPr>
              <a:t></a:t>
            </a:r>
            <a:endParaRPr lang="pl-PL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B9CD76E2-326D-47B9-A5BC-8D29BD001E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52" y="292272"/>
            <a:ext cx="7797662" cy="1158140"/>
          </a:xfrm>
        </p:spPr>
        <p:txBody>
          <a:bodyPr/>
          <a:lstStyle/>
          <a:p>
            <a:pPr algn="ctr"/>
            <a:r>
              <a:rPr lang="pl-PL" dirty="0"/>
              <a:t>Most </a:t>
            </a:r>
            <a:r>
              <a:rPr lang="pl-PL" dirty="0" err="1"/>
              <a:t>famous</a:t>
            </a:r>
            <a:r>
              <a:rPr lang="pl-PL" dirty="0"/>
              <a:t> </a:t>
            </a:r>
            <a:r>
              <a:rPr lang="pl-PL" dirty="0" err="1"/>
              <a:t>polish</a:t>
            </a:r>
            <a:r>
              <a:rPr lang="pl-PL" dirty="0"/>
              <a:t> </a:t>
            </a:r>
            <a:r>
              <a:rPr lang="pl-PL" dirty="0" err="1"/>
              <a:t>people</a:t>
            </a:r>
            <a:endParaRPr lang="pl-PL" dirty="0"/>
          </a:p>
        </p:txBody>
      </p:sp>
      <p:pic>
        <p:nvPicPr>
          <p:cNvPr id="6" name="Symbol zastępczy zawartości 5">
            <a:extLst>
              <a:ext uri="{FF2B5EF4-FFF2-40B4-BE49-F238E27FC236}">
                <a16:creationId xmlns:a16="http://schemas.microsoft.com/office/drawing/2014/main" xmlns="" id="{07FF0FFF-9666-4A2C-9D77-34C37413FBCF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3528" y="1669061"/>
            <a:ext cx="2106497" cy="3311525"/>
          </a:xfrm>
        </p:spPr>
      </p:pic>
      <p:pic>
        <p:nvPicPr>
          <p:cNvPr id="8" name="Symbol zastępczy zawartości 7">
            <a:extLst>
              <a:ext uri="{FF2B5EF4-FFF2-40B4-BE49-F238E27FC236}">
                <a16:creationId xmlns:a16="http://schemas.microsoft.com/office/drawing/2014/main" xmlns="" id="{E5BF6638-B07E-4AC4-8320-EB4DC2196651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  <a:ext uri="{837473B0-CC2E-450A-ABE3-18F120FF3D39}">
                <a1611:picAttrSrcUrl xmlns:a1611="http://schemas.microsoft.com/office/drawing/2016/11/main" xmlns="" r:id="rId4"/>
              </a:ext>
            </a:extLst>
          </a:blip>
          <a:stretch>
            <a:fillRect/>
          </a:stretch>
        </p:blipFill>
        <p:spPr>
          <a:xfrm>
            <a:off x="2678297" y="1843940"/>
            <a:ext cx="2941575" cy="2575512"/>
          </a:xfrm>
        </p:spPr>
      </p:pic>
      <p:pic>
        <p:nvPicPr>
          <p:cNvPr id="1026" name="Picture 2" descr="Znalezione obrazy dla zapytania robert lewandowski">
            <a:extLst>
              <a:ext uri="{FF2B5EF4-FFF2-40B4-BE49-F238E27FC236}">
                <a16:creationId xmlns:a16="http://schemas.microsoft.com/office/drawing/2014/main" xmlns="" id="{88EF91AF-CAB0-4D4C-94CD-4C081BD2CB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68144" y="2170823"/>
            <a:ext cx="264795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pole tekstowe 18">
            <a:extLst>
              <a:ext uri="{FF2B5EF4-FFF2-40B4-BE49-F238E27FC236}">
                <a16:creationId xmlns:a16="http://schemas.microsoft.com/office/drawing/2014/main" xmlns="" id="{537C0FB2-50B3-4095-8867-17C6DD14A64A}"/>
              </a:ext>
            </a:extLst>
          </p:cNvPr>
          <p:cNvSpPr txBox="1"/>
          <p:nvPr/>
        </p:nvSpPr>
        <p:spPr>
          <a:xfrm>
            <a:off x="2678297" y="4581128"/>
            <a:ext cx="24697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Lech Wałęsa</a:t>
            </a:r>
          </a:p>
        </p:txBody>
      </p:sp>
      <p:sp>
        <p:nvSpPr>
          <p:cNvPr id="20" name="pole tekstowe 19">
            <a:extLst>
              <a:ext uri="{FF2B5EF4-FFF2-40B4-BE49-F238E27FC236}">
                <a16:creationId xmlns:a16="http://schemas.microsoft.com/office/drawing/2014/main" xmlns="" id="{761893D6-2326-4BE1-BA00-7F25E9330708}"/>
              </a:ext>
            </a:extLst>
          </p:cNvPr>
          <p:cNvSpPr txBox="1"/>
          <p:nvPr/>
        </p:nvSpPr>
        <p:spPr>
          <a:xfrm>
            <a:off x="323528" y="5028323"/>
            <a:ext cx="18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Jan Paweł II</a:t>
            </a:r>
          </a:p>
        </p:txBody>
      </p:sp>
      <p:sp>
        <p:nvSpPr>
          <p:cNvPr id="21" name="pole tekstowe 20">
            <a:extLst>
              <a:ext uri="{FF2B5EF4-FFF2-40B4-BE49-F238E27FC236}">
                <a16:creationId xmlns:a16="http://schemas.microsoft.com/office/drawing/2014/main" xmlns="" id="{C7D16BFA-5CB0-4C58-AC31-CABE96E01142}"/>
              </a:ext>
            </a:extLst>
          </p:cNvPr>
          <p:cNvSpPr txBox="1"/>
          <p:nvPr/>
        </p:nvSpPr>
        <p:spPr>
          <a:xfrm>
            <a:off x="6012160" y="5229200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Robert Lewandowski</a:t>
            </a:r>
          </a:p>
        </p:txBody>
      </p:sp>
    </p:spTree>
    <p:extLst>
      <p:ext uri="{BB962C8B-B14F-4D97-AF65-F5344CB8AC3E}">
        <p14:creationId xmlns:p14="http://schemas.microsoft.com/office/powerpoint/2010/main" xmlns="" val="290108435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7544" y="688893"/>
            <a:ext cx="7242048" cy="1143000"/>
          </a:xfrm>
        </p:spPr>
        <p:txBody>
          <a:bodyPr>
            <a:normAutofit/>
          </a:bodyPr>
          <a:lstStyle/>
          <a:p>
            <a:pPr algn="ctr"/>
            <a:r>
              <a:rPr lang="pl-PL" sz="3000" dirty="0" err="1">
                <a:solidFill>
                  <a:schemeClr val="tx2"/>
                </a:solidFill>
              </a:rPr>
              <a:t>Traditional</a:t>
            </a:r>
            <a:r>
              <a:rPr lang="pl-PL" sz="3000" dirty="0">
                <a:solidFill>
                  <a:schemeClr val="tx2"/>
                </a:solidFill>
              </a:rPr>
              <a:t> </a:t>
            </a:r>
            <a:r>
              <a:rPr lang="pl-PL" sz="3000" dirty="0" err="1">
                <a:solidFill>
                  <a:schemeClr val="tx2"/>
                </a:solidFill>
              </a:rPr>
              <a:t>polish</a:t>
            </a:r>
            <a:r>
              <a:rPr lang="pl-PL" sz="3000" dirty="0">
                <a:solidFill>
                  <a:schemeClr val="tx2"/>
                </a:solidFill>
              </a:rPr>
              <a:t> </a:t>
            </a:r>
            <a:r>
              <a:rPr lang="pl-PL" sz="3000" dirty="0" err="1">
                <a:solidFill>
                  <a:schemeClr val="tx2"/>
                </a:solidFill>
              </a:rPr>
              <a:t>food</a:t>
            </a:r>
            <a:r>
              <a:rPr lang="pl-PL" sz="3000" dirty="0">
                <a:solidFill>
                  <a:schemeClr val="tx2"/>
                </a:solidFill>
              </a:rPr>
              <a:t> </a:t>
            </a:r>
            <a:r>
              <a:rPr lang="pl-PL" sz="3000" dirty="0" err="1">
                <a:solidFill>
                  <a:schemeClr val="tx2"/>
                </a:solidFill>
              </a:rPr>
              <a:t>includes</a:t>
            </a:r>
            <a:r>
              <a:rPr lang="pl-PL" sz="3000" dirty="0">
                <a:solidFill>
                  <a:schemeClr val="tx2"/>
                </a:solidFill>
              </a:rPr>
              <a:t>: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97251" y="1607647"/>
            <a:ext cx="3591317" cy="679994"/>
          </a:xfrm>
        </p:spPr>
        <p:txBody>
          <a:bodyPr/>
          <a:lstStyle/>
          <a:p>
            <a:r>
              <a:rPr lang="pl-PL" dirty="0"/>
              <a:t>bigos</a:t>
            </a:r>
          </a:p>
        </p:txBody>
      </p:sp>
      <p:pic>
        <p:nvPicPr>
          <p:cNvPr id="7" name="Symbol zastępczy zawartości 6" descr="bigos-z-kiszonej-kapusty-na-zeberkach-przepis.jpg"/>
          <p:cNvPicPr>
            <a:picLocks noGrp="1" noChangeAspect="1"/>
          </p:cNvPicPr>
          <p:nvPr>
            <p:ph sz="quarter" idx="13"/>
          </p:nvPr>
        </p:nvPicPr>
        <p:blipFill>
          <a:blip r:embed="rId2" cstate="print"/>
          <a:stretch>
            <a:fillRect/>
          </a:stretch>
        </p:blipFill>
        <p:spPr>
          <a:xfrm>
            <a:off x="467544" y="2354474"/>
            <a:ext cx="3521075" cy="23527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Symbol zastępczy tekstu 3"/>
          <p:cNvSpPr>
            <a:spLocks noGrp="1"/>
          </p:cNvSpPr>
          <p:nvPr>
            <p:ph type="body" sz="quarter" idx="3"/>
          </p:nvPr>
        </p:nvSpPr>
        <p:spPr>
          <a:xfrm>
            <a:off x="4681334" y="1491896"/>
            <a:ext cx="3596671" cy="679994"/>
          </a:xfrm>
        </p:spPr>
        <p:txBody>
          <a:bodyPr/>
          <a:lstStyle/>
          <a:p>
            <a:r>
              <a:rPr lang="pl-PL" dirty="0"/>
              <a:t>pierogi</a:t>
            </a:r>
          </a:p>
        </p:txBody>
      </p:sp>
      <p:pic>
        <p:nvPicPr>
          <p:cNvPr id="8" name="Symbol zastępczy zawartości 7" descr="pierogi z mięsem.jpg"/>
          <p:cNvPicPr>
            <a:picLocks noGrp="1" noChangeAspect="1"/>
          </p:cNvPicPr>
          <p:nvPr>
            <p:ph sz="quarter" idx="14"/>
          </p:nvPr>
        </p:nvPicPr>
        <p:blipFill>
          <a:blip r:embed="rId3" cstate="print"/>
          <a:stretch>
            <a:fillRect/>
          </a:stretch>
        </p:blipFill>
        <p:spPr>
          <a:xfrm>
            <a:off x="4681334" y="2309847"/>
            <a:ext cx="3521075" cy="23762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454065" y="-315416"/>
            <a:ext cx="4120139" cy="2057400"/>
          </a:xfrm>
        </p:spPr>
        <p:txBody>
          <a:bodyPr>
            <a:normAutofit fontScale="90000"/>
          </a:bodyPr>
          <a:lstStyle/>
          <a:p>
            <a:pPr algn="ctr"/>
            <a:r>
              <a:rPr lang="pl-PL" dirty="0"/>
              <a:t>Poland </a:t>
            </a:r>
            <a:r>
              <a:rPr lang="pl-PL" dirty="0" err="1"/>
              <a:t>is</a:t>
            </a:r>
            <a:r>
              <a:rPr lang="pl-PL" dirty="0"/>
              <a:t> </a:t>
            </a:r>
            <a:r>
              <a:rPr lang="pl-PL" dirty="0" err="1"/>
              <a:t>also</a:t>
            </a:r>
            <a:r>
              <a:rPr lang="pl-PL" dirty="0"/>
              <a:t> </a:t>
            </a:r>
            <a:r>
              <a:rPr lang="pl-PL" dirty="0" err="1"/>
              <a:t>known</a:t>
            </a:r>
            <a:r>
              <a:rPr lang="pl-PL" dirty="0"/>
              <a:t> for </a:t>
            </a:r>
            <a:r>
              <a:rPr lang="pl-PL" dirty="0" err="1"/>
              <a:t>its</a:t>
            </a:r>
            <a:r>
              <a:rPr lang="pl-PL" dirty="0"/>
              <a:t> </a:t>
            </a:r>
            <a:r>
              <a:rPr lang="pl-PL" dirty="0" err="1"/>
              <a:t>delicious</a:t>
            </a:r>
            <a:r>
              <a:rPr lang="pl-PL" dirty="0"/>
              <a:t> </a:t>
            </a:r>
            <a:r>
              <a:rPr lang="pl-PL" dirty="0" err="1"/>
              <a:t>chocolate</a:t>
            </a:r>
            <a:r>
              <a:rPr lang="pl-PL" sz="1800" dirty="0"/>
              <a:t>. </a:t>
            </a:r>
          </a:p>
        </p:txBody>
      </p:sp>
      <p:pic>
        <p:nvPicPr>
          <p:cNvPr id="5" name="Symbol zastępczy obrazu 4" descr="Wedel_13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29321" r="29321"/>
          <a:stretch>
            <a:fillRect/>
          </a:stretch>
        </p:blipFill>
        <p:spPr>
          <a:xfrm>
            <a:off x="993380" y="457170"/>
            <a:ext cx="2584921" cy="4145116"/>
          </a:xfrm>
        </p:spPr>
      </p:pic>
      <p:sp>
        <p:nvSpPr>
          <p:cNvPr id="3" name="Symbol zastępczy tekstu 2"/>
          <p:cNvSpPr>
            <a:spLocks noGrp="1"/>
          </p:cNvSpPr>
          <p:nvPr>
            <p:ph type="body" sz="half" idx="2"/>
          </p:nvPr>
        </p:nvSpPr>
        <p:spPr>
          <a:xfrm>
            <a:off x="81754" y="4797152"/>
            <a:ext cx="4408171" cy="2362481"/>
          </a:xfrm>
        </p:spPr>
        <p:txBody>
          <a:bodyPr>
            <a:normAutofit/>
          </a:bodyPr>
          <a:lstStyle/>
          <a:p>
            <a:pPr algn="ctr"/>
            <a:r>
              <a:rPr lang="pl-PL" sz="2000" dirty="0"/>
              <a:t>The most </a:t>
            </a:r>
            <a:r>
              <a:rPr lang="pl-PL" sz="2000" dirty="0" err="1"/>
              <a:t>famous</a:t>
            </a:r>
            <a:r>
              <a:rPr lang="pl-PL" sz="2000" dirty="0"/>
              <a:t> one </a:t>
            </a:r>
            <a:r>
              <a:rPr lang="pl-PL" sz="2000" dirty="0" err="1"/>
              <a:t>is</a:t>
            </a:r>
            <a:r>
              <a:rPr lang="pl-PL" sz="2000" dirty="0"/>
              <a:t> </a:t>
            </a:r>
            <a:br>
              <a:rPr lang="pl-PL" sz="2000" dirty="0"/>
            </a:br>
            <a:r>
              <a:rPr lang="pl-PL" sz="2000" dirty="0"/>
              <a:t>by Wedel.</a:t>
            </a:r>
          </a:p>
        </p:txBody>
      </p:sp>
      <p:pic>
        <p:nvPicPr>
          <p:cNvPr id="2050" name="Picture 2" descr="Znalezione obrazy dla zapytania ptasie mleczko">
            <a:extLst>
              <a:ext uri="{FF2B5EF4-FFF2-40B4-BE49-F238E27FC236}">
                <a16:creationId xmlns:a16="http://schemas.microsoft.com/office/drawing/2014/main" xmlns="" id="{929F8E7D-CFB1-4904-80F6-E92F8217CD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14084" y="1997053"/>
            <a:ext cx="2800099" cy="2800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sz="4000" dirty="0" err="1">
                <a:solidFill>
                  <a:schemeClr val="tx2"/>
                </a:solidFill>
              </a:rPr>
              <a:t>INOwrocław</a:t>
            </a:r>
            <a:r>
              <a:rPr lang="pl-PL" sz="4000" dirty="0">
                <a:solidFill>
                  <a:schemeClr val="tx2"/>
                </a:solidFill>
              </a:rPr>
              <a:t> </a:t>
            </a:r>
            <a:r>
              <a:rPr lang="pl-PL" sz="4000" dirty="0" err="1">
                <a:solidFill>
                  <a:schemeClr val="tx2"/>
                </a:solidFill>
              </a:rPr>
              <a:t>is</a:t>
            </a:r>
            <a:r>
              <a:rPr lang="pl-PL" sz="4000" dirty="0">
                <a:solidFill>
                  <a:schemeClr val="tx2"/>
                </a:solidFill>
              </a:rPr>
              <a:t> </a:t>
            </a:r>
            <a:r>
              <a:rPr lang="pl-PL" sz="4000" dirty="0" err="1">
                <a:solidFill>
                  <a:schemeClr val="tx2"/>
                </a:solidFill>
              </a:rPr>
              <a:t>in</a:t>
            </a:r>
            <a:r>
              <a:rPr lang="pl-PL" sz="4000" dirty="0">
                <a:solidFill>
                  <a:schemeClr val="tx2"/>
                </a:solidFill>
              </a:rPr>
              <a:t> central </a:t>
            </a:r>
            <a:r>
              <a:rPr lang="pl-PL" sz="4000" dirty="0" err="1">
                <a:solidFill>
                  <a:schemeClr val="tx2"/>
                </a:solidFill>
              </a:rPr>
              <a:t>poland</a:t>
            </a:r>
            <a:endParaRPr lang="en-US" dirty="0"/>
          </a:p>
        </p:txBody>
      </p:sp>
      <p:pic>
        <p:nvPicPr>
          <p:cNvPr id="4" name="Symbol zastępczy zawartości 3" descr="ino.jpg"/>
          <p:cNvPicPr>
            <a:picLocks noGrp="1" noChangeAspect="1"/>
          </p:cNvPicPr>
          <p:nvPr>
            <p:ph sz="quarter" idx="13"/>
          </p:nvPr>
        </p:nvPicPr>
        <p:blipFill>
          <a:blip r:embed="rId2" cstate="print"/>
          <a:stretch>
            <a:fillRect/>
          </a:stretch>
        </p:blipFill>
        <p:spPr>
          <a:xfrm>
            <a:off x="2840831" y="2233612"/>
            <a:ext cx="3143250" cy="2971800"/>
          </a:xfr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pl-PL" sz="3000" dirty="0">
                <a:solidFill>
                  <a:schemeClr val="tx2"/>
                </a:solidFill>
              </a:rPr>
              <a:t>Inowrocław </a:t>
            </a:r>
            <a:r>
              <a:rPr lang="pl-PL" sz="3000" dirty="0" err="1">
                <a:solidFill>
                  <a:schemeClr val="tx2"/>
                </a:solidFill>
              </a:rPr>
              <a:t>is</a:t>
            </a:r>
            <a:r>
              <a:rPr lang="pl-PL" sz="3000" dirty="0">
                <a:solidFill>
                  <a:schemeClr val="tx2"/>
                </a:solidFill>
              </a:rPr>
              <a:t> </a:t>
            </a:r>
            <a:r>
              <a:rPr lang="pl-PL" sz="3000" dirty="0" err="1">
                <a:solidFill>
                  <a:schemeClr val="tx2"/>
                </a:solidFill>
              </a:rPr>
              <a:t>called</a:t>
            </a:r>
            <a:r>
              <a:rPr lang="pl-PL" sz="3000" dirty="0">
                <a:solidFill>
                  <a:schemeClr val="tx2"/>
                </a:solidFill>
              </a:rPr>
              <a:t> </a:t>
            </a:r>
            <a:r>
              <a:rPr lang="pl-PL" sz="3000" dirty="0" err="1">
                <a:solidFill>
                  <a:schemeClr val="tx2"/>
                </a:solidFill>
              </a:rPr>
              <a:t>the</a:t>
            </a:r>
            <a:r>
              <a:rPr lang="pl-PL" sz="3000" dirty="0">
                <a:solidFill>
                  <a:schemeClr val="tx2"/>
                </a:solidFill>
              </a:rPr>
              <a:t> salt city </a:t>
            </a:r>
            <a:r>
              <a:rPr lang="pl-PL" sz="3000" dirty="0" err="1">
                <a:solidFill>
                  <a:schemeClr val="tx2"/>
                </a:solidFill>
              </a:rPr>
              <a:t>because</a:t>
            </a:r>
            <a:r>
              <a:rPr lang="pl-PL" sz="3000" dirty="0">
                <a:solidFill>
                  <a:schemeClr val="tx2"/>
                </a:solidFill>
              </a:rPr>
              <a:t> of salt </a:t>
            </a:r>
            <a:r>
              <a:rPr lang="pl-PL" sz="3000" dirty="0" err="1">
                <a:solidFill>
                  <a:schemeClr val="tx2"/>
                </a:solidFill>
              </a:rPr>
              <a:t>mines</a:t>
            </a:r>
            <a:endParaRPr lang="pl-PL" sz="3000" dirty="0">
              <a:solidFill>
                <a:schemeClr val="tx2"/>
              </a:solidFill>
            </a:endParaRPr>
          </a:p>
        </p:txBody>
      </p:sp>
      <p:pic>
        <p:nvPicPr>
          <p:cNvPr id="4" name="Symbol zastępczy zawartości 3" descr="ino rynek.jpg"/>
          <p:cNvPicPr>
            <a:picLocks noGrp="1" noChangeAspect="1"/>
          </p:cNvPicPr>
          <p:nvPr>
            <p:ph sz="quarter" idx="13"/>
          </p:nvPr>
        </p:nvPicPr>
        <p:blipFill>
          <a:blip r:embed="rId2" cstate="print"/>
          <a:stretch>
            <a:fillRect/>
          </a:stretch>
        </p:blipFill>
        <p:spPr>
          <a:xfrm>
            <a:off x="755576" y="1916832"/>
            <a:ext cx="4732958" cy="38497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Obraz 4" descr="sol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940152" y="2204864"/>
            <a:ext cx="1997968" cy="293407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7543" y="620688"/>
            <a:ext cx="8233603" cy="1143000"/>
          </a:xfrm>
        </p:spPr>
        <p:txBody>
          <a:bodyPr>
            <a:noAutofit/>
          </a:bodyPr>
          <a:lstStyle/>
          <a:p>
            <a:pPr algn="ctr"/>
            <a:r>
              <a:rPr lang="pl-PL" sz="3000" dirty="0">
                <a:solidFill>
                  <a:schemeClr val="tx2"/>
                </a:solidFill>
              </a:rPr>
              <a:t>Inowrocław </a:t>
            </a:r>
            <a:r>
              <a:rPr lang="pl-PL" sz="3000" dirty="0" err="1">
                <a:solidFill>
                  <a:schemeClr val="tx2"/>
                </a:solidFill>
              </a:rPr>
              <a:t>is</a:t>
            </a:r>
            <a:r>
              <a:rPr lang="pl-PL" sz="3000" dirty="0">
                <a:solidFill>
                  <a:schemeClr val="tx2"/>
                </a:solidFill>
              </a:rPr>
              <a:t> </a:t>
            </a:r>
            <a:r>
              <a:rPr lang="pl-PL" sz="3000" dirty="0" err="1">
                <a:solidFill>
                  <a:schemeClr val="tx2"/>
                </a:solidFill>
              </a:rPr>
              <a:t>also</a:t>
            </a:r>
            <a:r>
              <a:rPr lang="pl-PL" sz="3000" dirty="0">
                <a:solidFill>
                  <a:schemeClr val="tx2"/>
                </a:solidFill>
              </a:rPr>
              <a:t> </a:t>
            </a:r>
            <a:r>
              <a:rPr lang="pl-PL" sz="3000" dirty="0" err="1">
                <a:solidFill>
                  <a:schemeClr val="tx2"/>
                </a:solidFill>
              </a:rPr>
              <a:t>famous</a:t>
            </a:r>
            <a:r>
              <a:rPr lang="pl-PL" sz="3000" dirty="0">
                <a:solidFill>
                  <a:schemeClr val="tx2"/>
                </a:solidFill>
              </a:rPr>
              <a:t> for </a:t>
            </a:r>
            <a:r>
              <a:rPr lang="pl-PL" sz="3000" dirty="0" err="1">
                <a:solidFill>
                  <a:schemeClr val="tx2"/>
                </a:solidFill>
              </a:rPr>
              <a:t>the</a:t>
            </a:r>
            <a:r>
              <a:rPr lang="pl-PL" sz="3000" dirty="0">
                <a:solidFill>
                  <a:schemeClr val="tx2"/>
                </a:solidFill>
              </a:rPr>
              <a:t> </a:t>
            </a:r>
            <a:r>
              <a:rPr lang="pl-PL" sz="3000" dirty="0" err="1">
                <a:solidFill>
                  <a:schemeClr val="tx2"/>
                </a:solidFill>
              </a:rPr>
              <a:t>graduation</a:t>
            </a:r>
            <a:r>
              <a:rPr lang="pl-PL" sz="3000" dirty="0">
                <a:solidFill>
                  <a:schemeClr val="tx2"/>
                </a:solidFill>
              </a:rPr>
              <a:t> </a:t>
            </a:r>
            <a:r>
              <a:rPr lang="pl-PL" sz="3000" dirty="0" err="1">
                <a:solidFill>
                  <a:schemeClr val="tx2"/>
                </a:solidFill>
              </a:rPr>
              <a:t>towers</a:t>
            </a:r>
            <a:r>
              <a:rPr lang="pl-PL" sz="3000" dirty="0">
                <a:solidFill>
                  <a:schemeClr val="tx2"/>
                </a:solidFill>
              </a:rPr>
              <a:t> </a:t>
            </a:r>
            <a:r>
              <a:rPr lang="pl-PL" sz="3000" dirty="0" err="1">
                <a:solidFill>
                  <a:schemeClr val="tx2"/>
                </a:solidFill>
              </a:rPr>
              <a:t>in</a:t>
            </a:r>
            <a:r>
              <a:rPr lang="pl-PL" sz="3000" dirty="0">
                <a:solidFill>
                  <a:schemeClr val="tx2"/>
                </a:solidFill>
              </a:rPr>
              <a:t> a </a:t>
            </a:r>
            <a:r>
              <a:rPr lang="pl-PL" sz="3000" dirty="0" err="1">
                <a:solidFill>
                  <a:schemeClr val="tx2"/>
                </a:solidFill>
              </a:rPr>
              <a:t>lovely</a:t>
            </a:r>
            <a:r>
              <a:rPr lang="pl-PL" sz="3000" dirty="0">
                <a:solidFill>
                  <a:schemeClr val="tx2"/>
                </a:solidFill>
              </a:rPr>
              <a:t> solanki park </a:t>
            </a:r>
          </a:p>
        </p:txBody>
      </p:sp>
      <p:pic>
        <p:nvPicPr>
          <p:cNvPr id="5" name="Symbol zastępczy zawartości 4" descr="teznia_noca.jpg"/>
          <p:cNvPicPr>
            <a:picLocks noGrp="1" noChangeAspect="1"/>
          </p:cNvPicPr>
          <p:nvPr>
            <p:ph sz="quarter" idx="13"/>
          </p:nvPr>
        </p:nvPicPr>
        <p:blipFill>
          <a:blip r:embed="rId2" cstate="print"/>
          <a:stretch>
            <a:fillRect/>
          </a:stretch>
        </p:blipFill>
        <p:spPr>
          <a:xfrm>
            <a:off x="409119" y="1970943"/>
            <a:ext cx="4240506" cy="27538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Symbol zastępczy zawartości 5" descr="inowrocław-4.jpg"/>
          <p:cNvPicPr>
            <a:picLocks noGrp="1" noChangeAspect="1"/>
          </p:cNvPicPr>
          <p:nvPr>
            <p:ph sz="quarter" idx="14"/>
          </p:nvPr>
        </p:nvPicPr>
        <p:blipFill>
          <a:blip r:embed="rId3" cstate="print"/>
          <a:stretch>
            <a:fillRect/>
          </a:stretch>
        </p:blipFill>
        <p:spPr>
          <a:xfrm>
            <a:off x="5227380" y="2272616"/>
            <a:ext cx="3473767" cy="18454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167336" y="-711531"/>
            <a:ext cx="4725144" cy="2057400"/>
          </a:xfrm>
        </p:spPr>
        <p:txBody>
          <a:bodyPr/>
          <a:lstStyle/>
          <a:p>
            <a:pPr algn="ctr"/>
            <a:r>
              <a:rPr lang="pl-PL" dirty="0" err="1"/>
              <a:t>This</a:t>
            </a:r>
            <a:r>
              <a:rPr lang="pl-PL" dirty="0"/>
              <a:t> </a:t>
            </a:r>
            <a:r>
              <a:rPr lang="pl-PL" dirty="0" err="1"/>
              <a:t>is</a:t>
            </a:r>
            <a:r>
              <a:rPr lang="pl-PL" dirty="0"/>
              <a:t> </a:t>
            </a:r>
            <a:r>
              <a:rPr lang="pl-PL" dirty="0" err="1"/>
              <a:t>our</a:t>
            </a:r>
            <a:r>
              <a:rPr lang="pl-PL" dirty="0"/>
              <a:t> </a:t>
            </a:r>
            <a:r>
              <a:rPr lang="pl-PL" dirty="0" err="1"/>
              <a:t>school</a:t>
            </a:r>
            <a:r>
              <a:rPr lang="pl-PL" dirty="0"/>
              <a:t> </a:t>
            </a:r>
            <a:r>
              <a:rPr lang="pl-PL" dirty="0">
                <a:sym typeface="Wingdings" pitchFamily="2" charset="2"/>
              </a:rPr>
              <a:t></a:t>
            </a:r>
            <a:endParaRPr lang="pl-PL" dirty="0"/>
          </a:p>
        </p:txBody>
      </p:sp>
      <p:pic>
        <p:nvPicPr>
          <p:cNvPr id="5" name="Symbol zastępczy obrazu 4" descr="sp14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26620" r="26620"/>
          <a:stretch>
            <a:fillRect/>
          </a:stretch>
        </p:blipFill>
        <p:spPr>
          <a:xfrm>
            <a:off x="761288" y="317169"/>
            <a:ext cx="3162641" cy="5071533"/>
          </a:xfrm>
        </p:spPr>
      </p:pic>
      <p:sp>
        <p:nvSpPr>
          <p:cNvPr id="3" name="Symbol zastępczy tekstu 2"/>
          <p:cNvSpPr>
            <a:spLocks noGrp="1"/>
          </p:cNvSpPr>
          <p:nvPr>
            <p:ph type="body" sz="half" idx="2"/>
          </p:nvPr>
        </p:nvSpPr>
        <p:spPr>
          <a:xfrm>
            <a:off x="3923929" y="1916832"/>
            <a:ext cx="4968551" cy="2856344"/>
          </a:xfrm>
        </p:spPr>
        <p:txBody>
          <a:bodyPr>
            <a:noAutofit/>
          </a:bodyPr>
          <a:lstStyle/>
          <a:p>
            <a:pPr algn="ctr"/>
            <a:r>
              <a:rPr lang="pl-PL" sz="2000" dirty="0" err="1"/>
              <a:t>It’s</a:t>
            </a:r>
            <a:r>
              <a:rPr lang="pl-PL" sz="2000" dirty="0"/>
              <a:t> a </a:t>
            </a:r>
            <a:r>
              <a:rPr lang="pl-PL" sz="2000" dirty="0" err="1"/>
              <a:t>primary</a:t>
            </a:r>
            <a:r>
              <a:rPr lang="pl-PL" sz="2000" dirty="0"/>
              <a:t> </a:t>
            </a:r>
            <a:r>
              <a:rPr lang="pl-PL" sz="2000" dirty="0" err="1"/>
              <a:t>school</a:t>
            </a:r>
            <a:r>
              <a:rPr lang="pl-PL" sz="2000" dirty="0"/>
              <a:t>, with  </a:t>
            </a:r>
            <a:r>
              <a:rPr lang="pl-PL" sz="2000" dirty="0" err="1"/>
              <a:t>about</a:t>
            </a:r>
            <a:r>
              <a:rPr lang="pl-PL" sz="2000" dirty="0"/>
              <a:t> 450 </a:t>
            </a:r>
            <a:r>
              <a:rPr lang="pl-PL" sz="2000" dirty="0" err="1"/>
              <a:t>pupils</a:t>
            </a:r>
            <a:r>
              <a:rPr lang="pl-PL" sz="2000" dirty="0"/>
              <a:t> and  45 </a:t>
            </a:r>
            <a:r>
              <a:rPr lang="pl-PL" sz="2000" dirty="0" err="1"/>
              <a:t>teachers</a:t>
            </a:r>
            <a:r>
              <a:rPr lang="pl-PL" sz="2000" dirty="0"/>
              <a:t>.</a:t>
            </a:r>
          </a:p>
          <a:p>
            <a:pPr algn="ctr"/>
            <a:r>
              <a:rPr lang="pl-PL" sz="2000" dirty="0" err="1"/>
              <a:t>Pupils</a:t>
            </a:r>
            <a:r>
              <a:rPr lang="pl-PL" sz="2000" dirty="0"/>
              <a:t> </a:t>
            </a:r>
            <a:r>
              <a:rPr lang="pl-PL" sz="2000" dirty="0" err="1"/>
              <a:t>learn</a:t>
            </a:r>
            <a:r>
              <a:rPr lang="pl-PL" sz="2000" dirty="0"/>
              <a:t> </a:t>
            </a:r>
            <a:r>
              <a:rPr lang="pl-PL" sz="2000" dirty="0" err="1"/>
              <a:t>English</a:t>
            </a:r>
            <a:r>
              <a:rPr lang="pl-PL" sz="2000" dirty="0"/>
              <a:t> and one </a:t>
            </a:r>
            <a:r>
              <a:rPr lang="pl-PL" sz="2000" dirty="0" err="1"/>
              <a:t>more</a:t>
            </a:r>
            <a:r>
              <a:rPr lang="pl-PL" sz="2000" dirty="0"/>
              <a:t> foreign </a:t>
            </a:r>
            <a:r>
              <a:rPr lang="pl-PL" sz="2000" dirty="0" err="1"/>
              <a:t>language</a:t>
            </a:r>
            <a:r>
              <a:rPr lang="pl-PL" sz="2000" dirty="0"/>
              <a:t>. </a:t>
            </a:r>
            <a:r>
              <a:rPr lang="pl-PL" sz="2000" dirty="0" err="1"/>
              <a:t>They</a:t>
            </a:r>
            <a:r>
              <a:rPr lang="pl-PL" sz="2000" dirty="0"/>
              <a:t> </a:t>
            </a:r>
            <a:r>
              <a:rPr lang="pl-PL" sz="2000" dirty="0" err="1"/>
              <a:t>may</a:t>
            </a:r>
            <a:r>
              <a:rPr lang="pl-PL" sz="2000" dirty="0"/>
              <a:t> </a:t>
            </a:r>
            <a:r>
              <a:rPr lang="pl-PL" sz="2000" dirty="0" err="1"/>
              <a:t>choose</a:t>
            </a:r>
            <a:r>
              <a:rPr lang="pl-PL" sz="2000" dirty="0"/>
              <a:t> </a:t>
            </a:r>
            <a:r>
              <a:rPr lang="pl-PL" sz="2000" dirty="0" err="1"/>
              <a:t>French</a:t>
            </a:r>
            <a:r>
              <a:rPr lang="pl-PL" sz="2000" dirty="0"/>
              <a:t> </a:t>
            </a:r>
            <a:r>
              <a:rPr lang="pl-PL" sz="2000" dirty="0" err="1"/>
              <a:t>or</a:t>
            </a:r>
            <a:r>
              <a:rPr lang="pl-PL" sz="2000" dirty="0"/>
              <a:t> German.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19256" cy="1173480"/>
          </a:xfrm>
        </p:spPr>
        <p:txBody>
          <a:bodyPr>
            <a:noAutofit/>
          </a:bodyPr>
          <a:lstStyle/>
          <a:p>
            <a:pPr algn="ctr"/>
            <a:r>
              <a:rPr lang="pl-PL" sz="3000" dirty="0" err="1">
                <a:solidFill>
                  <a:schemeClr val="tx2"/>
                </a:solidFill>
              </a:rPr>
              <a:t>Here</a:t>
            </a:r>
            <a:r>
              <a:rPr lang="pl-PL" sz="3000" dirty="0">
                <a:solidFill>
                  <a:schemeClr val="tx2"/>
                </a:solidFill>
              </a:rPr>
              <a:t> </a:t>
            </a:r>
            <a:r>
              <a:rPr lang="pl-PL" sz="3000" dirty="0" err="1">
                <a:solidFill>
                  <a:schemeClr val="tx2"/>
                </a:solidFill>
              </a:rPr>
              <a:t>are</a:t>
            </a:r>
            <a:r>
              <a:rPr lang="pl-PL" sz="3000" dirty="0">
                <a:solidFill>
                  <a:schemeClr val="tx2"/>
                </a:solidFill>
              </a:rPr>
              <a:t> </a:t>
            </a:r>
            <a:r>
              <a:rPr lang="pl-PL" sz="3000" dirty="0" err="1">
                <a:solidFill>
                  <a:schemeClr val="tx2"/>
                </a:solidFill>
              </a:rPr>
              <a:t>some</a:t>
            </a:r>
            <a:r>
              <a:rPr lang="pl-PL" sz="3000" dirty="0">
                <a:solidFill>
                  <a:schemeClr val="tx2"/>
                </a:solidFill>
              </a:rPr>
              <a:t> </a:t>
            </a:r>
            <a:r>
              <a:rPr lang="pl-PL" sz="3000" dirty="0" err="1">
                <a:solidFill>
                  <a:schemeClr val="tx2"/>
                </a:solidFill>
              </a:rPr>
              <a:t>basic</a:t>
            </a:r>
            <a:r>
              <a:rPr lang="pl-PL" sz="3000" dirty="0">
                <a:solidFill>
                  <a:schemeClr val="tx2"/>
                </a:solidFill>
              </a:rPr>
              <a:t> </a:t>
            </a:r>
            <a:r>
              <a:rPr lang="pl-PL" sz="3000" dirty="0" err="1">
                <a:solidFill>
                  <a:schemeClr val="tx2"/>
                </a:solidFill>
              </a:rPr>
              <a:t>words</a:t>
            </a:r>
            <a:r>
              <a:rPr lang="pl-PL" sz="3000" dirty="0">
                <a:solidFill>
                  <a:schemeClr val="tx2"/>
                </a:solidFill>
              </a:rPr>
              <a:t> </a:t>
            </a:r>
            <a:r>
              <a:rPr lang="pl-PL" sz="3000" dirty="0" err="1">
                <a:solidFill>
                  <a:schemeClr val="tx2"/>
                </a:solidFill>
              </a:rPr>
              <a:t>you</a:t>
            </a:r>
            <a:r>
              <a:rPr lang="pl-PL" sz="3000" dirty="0">
                <a:solidFill>
                  <a:schemeClr val="tx2"/>
                </a:solidFill>
              </a:rPr>
              <a:t> </a:t>
            </a:r>
            <a:r>
              <a:rPr lang="pl-PL" sz="3000" dirty="0" err="1">
                <a:solidFill>
                  <a:schemeClr val="tx2"/>
                </a:solidFill>
              </a:rPr>
              <a:t>should</a:t>
            </a:r>
            <a:r>
              <a:rPr lang="pl-PL" sz="3000" dirty="0">
                <a:solidFill>
                  <a:schemeClr val="tx2"/>
                </a:solidFill>
              </a:rPr>
              <a:t> </a:t>
            </a:r>
            <a:r>
              <a:rPr lang="pl-PL" sz="3000" dirty="0" err="1">
                <a:solidFill>
                  <a:schemeClr val="tx2"/>
                </a:solidFill>
              </a:rPr>
              <a:t>know</a:t>
            </a:r>
            <a:r>
              <a:rPr lang="pl-PL" sz="3000" dirty="0">
                <a:solidFill>
                  <a:schemeClr val="tx2"/>
                </a:solidFill>
              </a:rPr>
              <a:t> </a:t>
            </a:r>
            <a:r>
              <a:rPr lang="pl-PL" sz="3000" dirty="0" err="1">
                <a:solidFill>
                  <a:schemeClr val="tx2"/>
                </a:solidFill>
              </a:rPr>
              <a:t>when</a:t>
            </a:r>
            <a:r>
              <a:rPr lang="pl-PL" sz="3000" dirty="0">
                <a:solidFill>
                  <a:schemeClr val="tx2"/>
                </a:solidFill>
              </a:rPr>
              <a:t> </a:t>
            </a:r>
            <a:r>
              <a:rPr lang="pl-PL" sz="3000" dirty="0" err="1">
                <a:solidFill>
                  <a:schemeClr val="tx2"/>
                </a:solidFill>
              </a:rPr>
              <a:t>you</a:t>
            </a:r>
            <a:r>
              <a:rPr lang="pl-PL" sz="3000" dirty="0">
                <a:solidFill>
                  <a:schemeClr val="tx2"/>
                </a:solidFill>
              </a:rPr>
              <a:t> </a:t>
            </a:r>
            <a:r>
              <a:rPr lang="pl-PL" sz="3000" dirty="0" err="1">
                <a:solidFill>
                  <a:schemeClr val="tx2"/>
                </a:solidFill>
              </a:rPr>
              <a:t>come</a:t>
            </a:r>
            <a:r>
              <a:rPr lang="pl-PL" sz="3000" dirty="0">
                <a:solidFill>
                  <a:schemeClr val="tx2"/>
                </a:solidFill>
              </a:rPr>
              <a:t> to </a:t>
            </a:r>
            <a:r>
              <a:rPr lang="pl-PL" sz="3000" dirty="0" err="1">
                <a:solidFill>
                  <a:schemeClr val="tx2"/>
                </a:solidFill>
              </a:rPr>
              <a:t>poland</a:t>
            </a:r>
            <a:r>
              <a:rPr lang="pl-PL" sz="3000" dirty="0">
                <a:solidFill>
                  <a:schemeClr val="tx2"/>
                </a:solidFill>
              </a:rPr>
              <a:t> 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quarter" idx="13"/>
          </p:nvPr>
        </p:nvSpPr>
        <p:spPr>
          <a:xfrm>
            <a:off x="395536" y="1628800"/>
            <a:ext cx="7239000" cy="4371752"/>
          </a:xfrm>
        </p:spPr>
        <p:txBody>
          <a:bodyPr>
            <a:normAutofit/>
          </a:bodyPr>
          <a:lstStyle/>
          <a:p>
            <a:r>
              <a:rPr lang="pl-PL" sz="2800" b="1" dirty="0">
                <a:solidFill>
                  <a:schemeClr val="tx2"/>
                </a:solidFill>
              </a:rPr>
              <a:t>Dzień dobry – </a:t>
            </a:r>
            <a:r>
              <a:rPr lang="pl-PL" sz="2800" b="1" dirty="0" err="1">
                <a:solidFill>
                  <a:schemeClr val="tx2"/>
                </a:solidFill>
              </a:rPr>
              <a:t>good</a:t>
            </a:r>
            <a:r>
              <a:rPr lang="pl-PL" sz="2800" b="1" dirty="0">
                <a:solidFill>
                  <a:schemeClr val="tx2"/>
                </a:solidFill>
              </a:rPr>
              <a:t> </a:t>
            </a:r>
            <a:r>
              <a:rPr lang="pl-PL" sz="2800" b="1" dirty="0" err="1">
                <a:solidFill>
                  <a:schemeClr val="tx2"/>
                </a:solidFill>
              </a:rPr>
              <a:t>morning</a:t>
            </a:r>
            <a:endParaRPr lang="pl-PL" sz="2800" b="1" dirty="0">
              <a:solidFill>
                <a:schemeClr val="tx2"/>
              </a:solidFill>
            </a:endParaRPr>
          </a:p>
          <a:p>
            <a:r>
              <a:rPr lang="pl-PL" sz="2800" b="1" dirty="0">
                <a:solidFill>
                  <a:schemeClr val="tx2"/>
                </a:solidFill>
              </a:rPr>
              <a:t>Cześć – </a:t>
            </a:r>
            <a:r>
              <a:rPr lang="pl-PL" sz="2800" b="1" dirty="0" err="1">
                <a:solidFill>
                  <a:schemeClr val="tx2"/>
                </a:solidFill>
              </a:rPr>
              <a:t>hello</a:t>
            </a:r>
            <a:endParaRPr lang="pl-PL" sz="2800" b="1" dirty="0">
              <a:solidFill>
                <a:schemeClr val="tx2"/>
              </a:solidFill>
            </a:endParaRPr>
          </a:p>
          <a:p>
            <a:r>
              <a:rPr lang="pl-PL" sz="2800" b="1" dirty="0">
                <a:solidFill>
                  <a:schemeClr val="tx2"/>
                </a:solidFill>
              </a:rPr>
              <a:t>Jak masz na imię? – </a:t>
            </a:r>
            <a:r>
              <a:rPr lang="pl-PL" sz="2800" b="1" dirty="0" err="1">
                <a:solidFill>
                  <a:schemeClr val="tx2"/>
                </a:solidFill>
              </a:rPr>
              <a:t>What’s</a:t>
            </a:r>
            <a:r>
              <a:rPr lang="pl-PL" sz="2800" b="1" dirty="0">
                <a:solidFill>
                  <a:schemeClr val="tx2"/>
                </a:solidFill>
              </a:rPr>
              <a:t> </a:t>
            </a:r>
            <a:r>
              <a:rPr lang="pl-PL" sz="2800" b="1" dirty="0" err="1">
                <a:solidFill>
                  <a:schemeClr val="tx2"/>
                </a:solidFill>
              </a:rPr>
              <a:t>your</a:t>
            </a:r>
            <a:r>
              <a:rPr lang="pl-PL" sz="2800" b="1" dirty="0">
                <a:solidFill>
                  <a:schemeClr val="tx2"/>
                </a:solidFill>
              </a:rPr>
              <a:t> </a:t>
            </a:r>
            <a:r>
              <a:rPr lang="pl-PL" sz="2800" b="1" dirty="0" err="1">
                <a:solidFill>
                  <a:schemeClr val="tx2"/>
                </a:solidFill>
              </a:rPr>
              <a:t>name</a:t>
            </a:r>
            <a:r>
              <a:rPr lang="pl-PL" sz="2800" b="1" dirty="0">
                <a:solidFill>
                  <a:schemeClr val="tx2"/>
                </a:solidFill>
              </a:rPr>
              <a:t>?</a:t>
            </a:r>
          </a:p>
          <a:p>
            <a:pPr>
              <a:buNone/>
            </a:pPr>
            <a:endParaRPr lang="pl-PL" sz="2800" b="1" dirty="0">
              <a:solidFill>
                <a:schemeClr val="tx2"/>
              </a:solidFill>
            </a:endParaRPr>
          </a:p>
          <a:p>
            <a:pPr>
              <a:buNone/>
            </a:pPr>
            <a:r>
              <a:rPr lang="en-US" sz="2800" b="1" dirty="0">
                <a:solidFill>
                  <a:schemeClr val="tx2"/>
                </a:solidFill>
              </a:rPr>
              <a:t>For boys:</a:t>
            </a:r>
            <a:endParaRPr lang="pl-PL" sz="2800" b="1" dirty="0">
              <a:solidFill>
                <a:schemeClr val="tx2"/>
              </a:solidFill>
            </a:endParaRPr>
          </a:p>
          <a:p>
            <a:r>
              <a:rPr lang="en-US" sz="2800" b="1" dirty="0" err="1">
                <a:solidFill>
                  <a:schemeClr val="tx2"/>
                </a:solidFill>
              </a:rPr>
              <a:t>Jesteś</a:t>
            </a:r>
            <a:r>
              <a:rPr lang="en-US" sz="2800" b="1" dirty="0">
                <a:solidFill>
                  <a:schemeClr val="tx2"/>
                </a:solidFill>
              </a:rPr>
              <a:t> </a:t>
            </a:r>
            <a:r>
              <a:rPr lang="en-US" sz="2800" b="1" dirty="0" err="1">
                <a:solidFill>
                  <a:schemeClr val="tx2"/>
                </a:solidFill>
              </a:rPr>
              <a:t>piękna</a:t>
            </a:r>
            <a:r>
              <a:rPr lang="en-US" sz="2800" b="1" dirty="0">
                <a:solidFill>
                  <a:schemeClr val="tx2"/>
                </a:solidFill>
              </a:rPr>
              <a:t> </a:t>
            </a:r>
            <a:r>
              <a:rPr lang="pl-PL" sz="2800" b="1" dirty="0">
                <a:solidFill>
                  <a:schemeClr val="tx2"/>
                </a:solidFill>
                <a:sym typeface="Wingdings"/>
              </a:rPr>
              <a:t></a:t>
            </a:r>
            <a:r>
              <a:rPr lang="en-US" sz="2800" b="1" dirty="0">
                <a:solidFill>
                  <a:schemeClr val="tx2"/>
                </a:solidFill>
              </a:rPr>
              <a:t> - You’re beautiful. </a:t>
            </a:r>
            <a:endParaRPr lang="pl-PL" sz="2800" b="1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FB7C420E-D6FA-4EED-B840-238E4E1F9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815" y="1100948"/>
            <a:ext cx="8359570" cy="2023252"/>
          </a:xfrm>
        </p:spPr>
        <p:txBody>
          <a:bodyPr>
            <a:normAutofit/>
          </a:bodyPr>
          <a:lstStyle/>
          <a:p>
            <a:r>
              <a:rPr lang="pl-PL" sz="6600" dirty="0" err="1"/>
              <a:t>Let’s</a:t>
            </a:r>
            <a:r>
              <a:rPr lang="pl-PL" sz="6600" dirty="0"/>
              <a:t> </a:t>
            </a:r>
            <a:r>
              <a:rPr lang="pl-PL" sz="6600" dirty="0" err="1"/>
              <a:t>play</a:t>
            </a:r>
            <a:r>
              <a:rPr lang="pl-PL" sz="6600" dirty="0"/>
              <a:t> </a:t>
            </a:r>
            <a:br>
              <a:rPr lang="pl-PL" sz="6600" dirty="0"/>
            </a:br>
            <a:r>
              <a:rPr lang="pl-PL" sz="6600" dirty="0"/>
              <a:t>the </a:t>
            </a:r>
            <a:r>
              <a:rPr lang="pl-PL" sz="6600" dirty="0" err="1"/>
              <a:t>battleship</a:t>
            </a:r>
            <a:endParaRPr lang="pl-PL" sz="6600" dirty="0"/>
          </a:p>
        </p:txBody>
      </p:sp>
      <p:sp>
        <p:nvSpPr>
          <p:cNvPr id="3" name="AutoShape 2" descr="Znalezione obrazy dla zapytania battleship game">
            <a:extLst>
              <a:ext uri="{FF2B5EF4-FFF2-40B4-BE49-F238E27FC236}">
                <a16:creationId xmlns:a16="http://schemas.microsoft.com/office/drawing/2014/main" xmlns="" id="{894DD857-ACAA-414A-9CB8-4AD9B332FF5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4" name="AutoShape 4" descr="Znalezione obrazy dla zapytania battleship game">
            <a:extLst>
              <a:ext uri="{FF2B5EF4-FFF2-40B4-BE49-F238E27FC236}">
                <a16:creationId xmlns:a16="http://schemas.microsoft.com/office/drawing/2014/main" xmlns="" id="{BE120D50-C8DE-4F97-B22D-1CC4AD9B821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572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5" name="AutoShape 6" descr="Znalezione obrazy dla zapytania battleship game">
            <a:extLst>
              <a:ext uri="{FF2B5EF4-FFF2-40B4-BE49-F238E27FC236}">
                <a16:creationId xmlns:a16="http://schemas.microsoft.com/office/drawing/2014/main" xmlns="" id="{9D330ADD-A4D7-4D5C-8FA1-91ACD24E8E2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724400" y="3581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pic>
        <p:nvPicPr>
          <p:cNvPr id="1034" name="Picture 10" descr="Znalezione obrazy dla zapytania gra w statki">
            <a:extLst>
              <a:ext uri="{FF2B5EF4-FFF2-40B4-BE49-F238E27FC236}">
                <a16:creationId xmlns:a16="http://schemas.microsoft.com/office/drawing/2014/main" xmlns="" id="{F6E2B350-47EB-4ED0-920F-4CB47EB627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19672" y="3140968"/>
            <a:ext cx="2914092" cy="2185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Znalezione obrazy dla zapytania gra w statki">
            <a:extLst>
              <a:ext uri="{FF2B5EF4-FFF2-40B4-BE49-F238E27FC236}">
                <a16:creationId xmlns:a16="http://schemas.microsoft.com/office/drawing/2014/main" xmlns="" id="{4C7F9854-0B3E-4DD9-B4E2-B3FD923872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76056" y="3140968"/>
            <a:ext cx="2152650" cy="2124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31461803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E8D0CEF4-BC0C-4B39-90D4-A1DBCCAA18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/>
              <a:t>1. </a:t>
            </a:r>
            <a:r>
              <a:rPr lang="pl-PL" dirty="0" err="1"/>
              <a:t>What</a:t>
            </a:r>
            <a:r>
              <a:rPr lang="pl-PL" dirty="0"/>
              <a:t> </a:t>
            </a:r>
            <a:r>
              <a:rPr lang="pl-PL" dirty="0" err="1"/>
              <a:t>is</a:t>
            </a:r>
            <a:r>
              <a:rPr lang="pl-PL" dirty="0"/>
              <a:t> the </a:t>
            </a:r>
            <a:r>
              <a:rPr lang="pl-PL" dirty="0" err="1"/>
              <a:t>capital</a:t>
            </a:r>
            <a:r>
              <a:rPr lang="pl-PL" dirty="0"/>
              <a:t> of </a:t>
            </a:r>
            <a:r>
              <a:rPr lang="pl-PL" dirty="0" err="1"/>
              <a:t>poland</a:t>
            </a:r>
            <a:r>
              <a:rPr lang="pl-PL" dirty="0"/>
              <a:t>?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AE9FB200-E0C6-44B1-8EA9-580D3BC230E5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914400" lvl="0" indent="-914400">
              <a:buFont typeface="+mj-lt"/>
              <a:buAutoNum type="alphaLcPeriod"/>
            </a:pPr>
            <a:r>
              <a:rPr lang="pl-PL" sz="4800" dirty="0"/>
              <a:t>Wrocław</a:t>
            </a:r>
          </a:p>
          <a:p>
            <a:pPr marL="914400" lvl="0" indent="-914400">
              <a:buFont typeface="+mj-lt"/>
              <a:buAutoNum type="alphaLcPeriod"/>
            </a:pPr>
            <a:r>
              <a:rPr lang="pl-PL" sz="4800" dirty="0"/>
              <a:t>Watykan</a:t>
            </a:r>
          </a:p>
          <a:p>
            <a:pPr marL="914400" lvl="0" indent="-914400">
              <a:buFont typeface="+mj-lt"/>
              <a:buAutoNum type="alphaLcPeriod"/>
            </a:pPr>
            <a:r>
              <a:rPr lang="pl-PL" sz="4800" dirty="0" err="1"/>
              <a:t>warsaw</a:t>
            </a:r>
            <a:endParaRPr lang="pl-PL" sz="4800" dirty="0"/>
          </a:p>
          <a:p>
            <a:pPr marL="0" indent="0">
              <a:buNone/>
            </a:pP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xmlns="" val="94545822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l-PL" dirty="0" err="1"/>
              <a:t>After</a:t>
            </a:r>
            <a:r>
              <a:rPr lang="pl-PL" dirty="0"/>
              <a:t> </a:t>
            </a:r>
            <a:r>
              <a:rPr lang="pl-PL" dirty="0" err="1"/>
              <a:t>watching</a:t>
            </a:r>
            <a:r>
              <a:rPr lang="pl-PL" dirty="0"/>
              <a:t> </a:t>
            </a:r>
            <a:r>
              <a:rPr lang="pl-PL" dirty="0" err="1"/>
              <a:t>the</a:t>
            </a:r>
            <a:r>
              <a:rPr lang="pl-PL" dirty="0"/>
              <a:t> </a:t>
            </a:r>
            <a:r>
              <a:rPr lang="pl-PL" dirty="0" err="1"/>
              <a:t>presentation</a:t>
            </a:r>
            <a:r>
              <a:rPr lang="pl-PL" dirty="0"/>
              <a:t> </a:t>
            </a:r>
            <a:r>
              <a:rPr lang="pl-PL" dirty="0" err="1"/>
              <a:t>you</a:t>
            </a:r>
            <a:r>
              <a:rPr lang="pl-PL" dirty="0"/>
              <a:t> will </a:t>
            </a:r>
            <a:r>
              <a:rPr lang="pl-PL" dirty="0" err="1"/>
              <a:t>know</a:t>
            </a:r>
            <a:r>
              <a:rPr lang="pl-PL" dirty="0"/>
              <a:t>: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r>
              <a:rPr lang="pl-PL" dirty="0" err="1"/>
              <a:t>Some</a:t>
            </a:r>
            <a:r>
              <a:rPr lang="pl-PL" dirty="0"/>
              <a:t> of </a:t>
            </a:r>
            <a:r>
              <a:rPr lang="pl-PL" dirty="0" err="1"/>
              <a:t>the</a:t>
            </a:r>
            <a:r>
              <a:rPr lang="pl-PL" dirty="0"/>
              <a:t> national </a:t>
            </a:r>
            <a:r>
              <a:rPr lang="pl-PL" dirty="0" err="1"/>
              <a:t>symbols</a:t>
            </a:r>
            <a:r>
              <a:rPr lang="pl-PL" dirty="0"/>
              <a:t> of Poland</a:t>
            </a:r>
          </a:p>
          <a:p>
            <a:r>
              <a:rPr lang="pl-PL" dirty="0" err="1"/>
              <a:t>The</a:t>
            </a:r>
            <a:r>
              <a:rPr lang="pl-PL" dirty="0"/>
              <a:t> capital city of Poland</a:t>
            </a:r>
          </a:p>
          <a:p>
            <a:r>
              <a:rPr lang="pl-PL" dirty="0"/>
              <a:t>A </a:t>
            </a:r>
            <a:r>
              <a:rPr lang="pl-PL" dirty="0" err="1"/>
              <a:t>few</a:t>
            </a:r>
            <a:r>
              <a:rPr lang="pl-PL" dirty="0"/>
              <a:t> </a:t>
            </a:r>
            <a:r>
              <a:rPr lang="pl-PL" dirty="0" err="1"/>
              <a:t>basic</a:t>
            </a:r>
            <a:r>
              <a:rPr lang="pl-PL" dirty="0"/>
              <a:t> </a:t>
            </a:r>
            <a:r>
              <a:rPr lang="pl-PL" dirty="0" err="1"/>
              <a:t>information</a:t>
            </a:r>
            <a:r>
              <a:rPr lang="pl-PL" dirty="0"/>
              <a:t> </a:t>
            </a:r>
            <a:r>
              <a:rPr lang="pl-PL" dirty="0" err="1"/>
              <a:t>about</a:t>
            </a:r>
            <a:r>
              <a:rPr lang="pl-PL" dirty="0"/>
              <a:t> Inowrocław</a:t>
            </a:r>
          </a:p>
          <a:p>
            <a:pPr>
              <a:buNone/>
            </a:pPr>
            <a:endParaRPr lang="pl-PL" dirty="0"/>
          </a:p>
          <a:p>
            <a:pPr algn="ctr">
              <a:buNone/>
            </a:pPr>
            <a:r>
              <a:rPr lang="pl-PL" dirty="0">
                <a:solidFill>
                  <a:schemeClr val="tx2"/>
                </a:solidFill>
              </a:rPr>
              <a:t>THEN YOU WILL PLAY A GAME IN WHICH YOU WILL ANSWER QUESTIONS FROM THE PRESENTATION SO WATCH IT CAREFULLY! </a:t>
            </a:r>
            <a:r>
              <a:rPr lang="pl-PL" dirty="0">
                <a:solidFill>
                  <a:schemeClr val="tx2"/>
                </a:solidFill>
                <a:sym typeface="Wingdings" pitchFamily="2" charset="2"/>
              </a:rPr>
              <a:t></a:t>
            </a:r>
            <a:endParaRPr lang="pl-PL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B93FB16F-3F91-461D-8CC3-393A8555E6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/>
              <a:t>2. </a:t>
            </a:r>
            <a:r>
              <a:rPr lang="pl-PL" dirty="0" err="1"/>
              <a:t>What</a:t>
            </a:r>
            <a:r>
              <a:rPr lang="pl-PL" dirty="0"/>
              <a:t> </a:t>
            </a:r>
            <a:r>
              <a:rPr lang="pl-PL" dirty="0" err="1"/>
              <a:t>is</a:t>
            </a:r>
            <a:r>
              <a:rPr lang="pl-PL" dirty="0"/>
              <a:t> the </a:t>
            </a:r>
            <a:r>
              <a:rPr lang="pl-PL" dirty="0" err="1"/>
              <a:t>longest</a:t>
            </a:r>
            <a:r>
              <a:rPr lang="pl-PL" dirty="0"/>
              <a:t> </a:t>
            </a:r>
            <a:r>
              <a:rPr lang="pl-PL" dirty="0" err="1"/>
              <a:t>river</a:t>
            </a:r>
            <a:r>
              <a:rPr lang="pl-PL" dirty="0"/>
              <a:t>?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21722F0B-D11D-4DC9-8DA4-7A3244730114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914400" lvl="0" indent="-914400">
              <a:buFont typeface="+mj-lt"/>
              <a:buAutoNum type="alphaLcPeriod"/>
            </a:pPr>
            <a:r>
              <a:rPr lang="pl-PL" sz="4800" dirty="0"/>
              <a:t>Odra</a:t>
            </a:r>
          </a:p>
          <a:p>
            <a:pPr marL="914400" lvl="0" indent="-914400">
              <a:buFont typeface="+mj-lt"/>
              <a:buAutoNum type="alphaLcPeriod"/>
            </a:pPr>
            <a:r>
              <a:rPr lang="pl-PL" sz="4800" dirty="0"/>
              <a:t>Vistula</a:t>
            </a:r>
          </a:p>
          <a:p>
            <a:pPr marL="914400" lvl="0" indent="-914400">
              <a:buFont typeface="+mj-lt"/>
              <a:buAutoNum type="alphaLcPeriod"/>
            </a:pPr>
            <a:r>
              <a:rPr lang="pl-PL" sz="4800" dirty="0"/>
              <a:t>Warta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xmlns="" val="40454995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086B5F12-84C5-4788-8637-1E39AA07A4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/>
              <a:t>3. </a:t>
            </a:r>
            <a:r>
              <a:rPr lang="pl-PL" dirty="0" err="1"/>
              <a:t>Which</a:t>
            </a:r>
            <a:r>
              <a:rPr lang="pl-PL" dirty="0"/>
              <a:t> country </a:t>
            </a:r>
            <a:r>
              <a:rPr lang="pl-PL" dirty="0" err="1"/>
              <a:t>is</a:t>
            </a:r>
            <a:r>
              <a:rPr lang="pl-PL" dirty="0"/>
              <a:t> not </a:t>
            </a:r>
            <a:br>
              <a:rPr lang="pl-PL" dirty="0"/>
            </a:br>
            <a:r>
              <a:rPr lang="pl-PL" dirty="0"/>
              <a:t>a </a:t>
            </a:r>
            <a:r>
              <a:rPr lang="pl-PL" dirty="0" err="1"/>
              <a:t>neighbour</a:t>
            </a:r>
            <a:r>
              <a:rPr lang="pl-PL" dirty="0"/>
              <a:t> of </a:t>
            </a:r>
            <a:r>
              <a:rPr lang="pl-PL" dirty="0" err="1"/>
              <a:t>poland</a:t>
            </a:r>
            <a:r>
              <a:rPr lang="pl-PL" dirty="0"/>
              <a:t>?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AF5BFC72-8A9B-4B12-B75C-E8555C0ACC4B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pPr marL="742950" indent="-742950">
              <a:buFont typeface="+mj-lt"/>
              <a:buAutoNum type="alphaLcPeriod"/>
            </a:pPr>
            <a:r>
              <a:rPr lang="pl-PL" sz="4400" dirty="0"/>
              <a:t>France</a:t>
            </a:r>
          </a:p>
          <a:p>
            <a:pPr marL="742950" indent="-742950">
              <a:buFont typeface="+mj-lt"/>
              <a:buAutoNum type="alphaLcPeriod"/>
            </a:pPr>
            <a:r>
              <a:rPr lang="pl-PL" sz="4400" dirty="0"/>
              <a:t>The </a:t>
            </a:r>
            <a:r>
              <a:rPr lang="pl-PL" sz="4400" dirty="0" err="1"/>
              <a:t>czech</a:t>
            </a:r>
            <a:r>
              <a:rPr lang="pl-PL" sz="4400" dirty="0"/>
              <a:t> republic</a:t>
            </a:r>
          </a:p>
          <a:p>
            <a:pPr marL="742950" indent="-742950">
              <a:buFont typeface="+mj-lt"/>
              <a:buAutoNum type="alphaLcPeriod"/>
            </a:pPr>
            <a:r>
              <a:rPr lang="pl-PL" sz="4400" dirty="0"/>
              <a:t>germany</a:t>
            </a:r>
          </a:p>
        </p:txBody>
      </p:sp>
    </p:spTree>
    <p:extLst>
      <p:ext uri="{BB962C8B-B14F-4D97-AF65-F5344CB8AC3E}">
        <p14:creationId xmlns:p14="http://schemas.microsoft.com/office/powerpoint/2010/main" xmlns="" val="307534145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0F51C908-7CFA-4B8D-9CE7-88EEB8CF8E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/>
              <a:t>4. </a:t>
            </a:r>
            <a:r>
              <a:rPr lang="pl-PL" dirty="0" err="1"/>
              <a:t>Who</a:t>
            </a:r>
            <a:r>
              <a:rPr lang="pl-PL" dirty="0"/>
              <a:t> </a:t>
            </a:r>
            <a:r>
              <a:rPr lang="pl-PL" dirty="0" err="1"/>
              <a:t>is</a:t>
            </a:r>
            <a:r>
              <a:rPr lang="pl-PL" dirty="0"/>
              <a:t> the </a:t>
            </a:r>
            <a:r>
              <a:rPr lang="pl-PL" dirty="0" err="1"/>
              <a:t>best</a:t>
            </a:r>
            <a:r>
              <a:rPr lang="pl-PL" dirty="0"/>
              <a:t> </a:t>
            </a:r>
            <a:r>
              <a:rPr lang="pl-PL" dirty="0" err="1"/>
              <a:t>polish</a:t>
            </a:r>
            <a:r>
              <a:rPr lang="pl-PL" dirty="0"/>
              <a:t> </a:t>
            </a:r>
            <a:r>
              <a:rPr lang="pl-PL" dirty="0" err="1"/>
              <a:t>footballers</a:t>
            </a:r>
            <a:r>
              <a:rPr lang="pl-PL" dirty="0"/>
              <a:t>?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D36059CB-D7CD-4BC7-A03F-8C313C18CAB9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pPr marL="742950" lvl="0" indent="-742950">
              <a:buFont typeface="+mj-lt"/>
              <a:buAutoNum type="alphaLcPeriod"/>
            </a:pPr>
            <a:r>
              <a:rPr lang="pl-PL" sz="4400" dirty="0"/>
              <a:t>Robert Lewandowski</a:t>
            </a:r>
          </a:p>
          <a:p>
            <a:pPr marL="742950" lvl="0" indent="-742950">
              <a:buFont typeface="+mj-lt"/>
              <a:buAutoNum type="alphaLcPeriod"/>
            </a:pPr>
            <a:r>
              <a:rPr lang="pl-PL" sz="4400" dirty="0"/>
              <a:t>Michał </a:t>
            </a:r>
            <a:r>
              <a:rPr lang="pl-PL" sz="4400" dirty="0" err="1"/>
              <a:t>Boruc</a:t>
            </a:r>
            <a:endParaRPr lang="pl-PL" sz="4400" dirty="0"/>
          </a:p>
          <a:p>
            <a:pPr marL="742950" lvl="0" indent="-742950">
              <a:buFont typeface="+mj-lt"/>
              <a:buAutoNum type="alphaLcPeriod"/>
            </a:pPr>
            <a:r>
              <a:rPr lang="pl-PL" sz="4400" dirty="0"/>
              <a:t>Kamil Stoch</a:t>
            </a:r>
          </a:p>
        </p:txBody>
      </p:sp>
    </p:spTree>
    <p:extLst>
      <p:ext uri="{BB962C8B-B14F-4D97-AF65-F5344CB8AC3E}">
        <p14:creationId xmlns:p14="http://schemas.microsoft.com/office/powerpoint/2010/main" xmlns="" val="54714395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F8FE8020-A931-4E01-BA6C-8BB70BF79B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/>
              <a:t>5. </a:t>
            </a:r>
            <a:r>
              <a:rPr lang="pl-PL" dirty="0" err="1"/>
              <a:t>What</a:t>
            </a:r>
            <a:r>
              <a:rPr lang="pl-PL" dirty="0"/>
              <a:t> </a:t>
            </a:r>
            <a:r>
              <a:rPr lang="pl-PL" dirty="0" err="1"/>
              <a:t>does</a:t>
            </a:r>
            <a:r>
              <a:rPr lang="pl-PL" dirty="0"/>
              <a:t> the </a:t>
            </a:r>
            <a:r>
              <a:rPr lang="pl-PL" dirty="0" err="1"/>
              <a:t>polih</a:t>
            </a:r>
            <a:r>
              <a:rPr lang="pl-PL" dirty="0"/>
              <a:t> flag </a:t>
            </a:r>
            <a:br>
              <a:rPr lang="pl-PL" dirty="0"/>
            </a:br>
            <a:r>
              <a:rPr lang="pl-PL" dirty="0" err="1"/>
              <a:t>look</a:t>
            </a:r>
            <a:r>
              <a:rPr lang="pl-PL" dirty="0"/>
              <a:t> </a:t>
            </a:r>
            <a:r>
              <a:rPr lang="pl-PL" dirty="0" err="1"/>
              <a:t>like</a:t>
            </a:r>
            <a:r>
              <a:rPr lang="pl-PL" dirty="0"/>
              <a:t>?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66201103-B8B5-4E16-9158-095CEF2FF5A6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pPr marL="742950" indent="-742950">
              <a:buFont typeface="+mj-lt"/>
              <a:buAutoNum type="alphaLcPeriod"/>
            </a:pPr>
            <a:r>
              <a:rPr lang="pl-PL" sz="4400" dirty="0"/>
              <a:t>Red and </a:t>
            </a:r>
            <a:r>
              <a:rPr lang="pl-PL" sz="4400" dirty="0" err="1"/>
              <a:t>white</a:t>
            </a:r>
            <a:endParaRPr lang="pl-PL" sz="4400" dirty="0"/>
          </a:p>
          <a:p>
            <a:pPr marL="742950" indent="-742950">
              <a:buFont typeface="+mj-lt"/>
              <a:buAutoNum type="alphaLcPeriod"/>
            </a:pPr>
            <a:r>
              <a:rPr lang="pl-PL" sz="4400" dirty="0"/>
              <a:t>White and red</a:t>
            </a:r>
          </a:p>
          <a:p>
            <a:pPr marL="742950" indent="-742950">
              <a:buFont typeface="+mj-lt"/>
              <a:buAutoNum type="alphaLcPeriod"/>
            </a:pPr>
            <a:r>
              <a:rPr lang="pl-PL" sz="4400" dirty="0"/>
              <a:t>Red, </a:t>
            </a:r>
            <a:r>
              <a:rPr lang="pl-PL" sz="4400" dirty="0" err="1"/>
              <a:t>white</a:t>
            </a:r>
            <a:r>
              <a:rPr lang="pl-PL" sz="4400" dirty="0"/>
              <a:t> and red</a:t>
            </a:r>
          </a:p>
        </p:txBody>
      </p:sp>
    </p:spTree>
    <p:extLst>
      <p:ext uri="{BB962C8B-B14F-4D97-AF65-F5344CB8AC3E}">
        <p14:creationId xmlns:p14="http://schemas.microsoft.com/office/powerpoint/2010/main" xmlns="" val="387102183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94CB80EC-CB11-425D-AD41-D23770199A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/>
              <a:t>6. </a:t>
            </a:r>
            <a:r>
              <a:rPr lang="pl-PL" dirty="0" err="1"/>
              <a:t>What</a:t>
            </a:r>
            <a:r>
              <a:rPr lang="pl-PL" dirty="0"/>
              <a:t> </a:t>
            </a:r>
            <a:r>
              <a:rPr lang="pl-PL" dirty="0" err="1"/>
              <a:t>is</a:t>
            </a:r>
            <a:r>
              <a:rPr lang="pl-PL" dirty="0"/>
              <a:t> the </a:t>
            </a:r>
            <a:r>
              <a:rPr lang="pl-PL" dirty="0" err="1"/>
              <a:t>name</a:t>
            </a:r>
            <a:r>
              <a:rPr lang="pl-PL" dirty="0"/>
              <a:t> of the </a:t>
            </a:r>
            <a:r>
              <a:rPr lang="pl-PL" dirty="0" err="1"/>
              <a:t>sea</a:t>
            </a:r>
            <a:r>
              <a:rPr lang="pl-PL" dirty="0"/>
              <a:t>?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0CC65D3C-8F4A-4E00-94DA-2E0EBB52FC37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pPr marL="742950" indent="-742950">
              <a:buFont typeface="+mj-lt"/>
              <a:buAutoNum type="alphaLcPeriod"/>
            </a:pPr>
            <a:r>
              <a:rPr lang="pl-PL" sz="4400" dirty="0"/>
              <a:t>The </a:t>
            </a:r>
            <a:r>
              <a:rPr lang="pl-PL" sz="4400" dirty="0" err="1"/>
              <a:t>dead</a:t>
            </a:r>
            <a:r>
              <a:rPr lang="pl-PL" sz="4400" dirty="0"/>
              <a:t> </a:t>
            </a:r>
            <a:r>
              <a:rPr lang="pl-PL" sz="4400" dirty="0" err="1"/>
              <a:t>sea</a:t>
            </a:r>
            <a:endParaRPr lang="pl-PL" sz="4400" dirty="0"/>
          </a:p>
          <a:p>
            <a:pPr marL="742950" indent="-742950">
              <a:buFont typeface="+mj-lt"/>
              <a:buAutoNum type="alphaLcPeriod"/>
            </a:pPr>
            <a:r>
              <a:rPr lang="pl-PL" sz="4400" dirty="0"/>
              <a:t>The </a:t>
            </a:r>
            <a:r>
              <a:rPr lang="pl-PL" sz="4400" dirty="0" err="1"/>
              <a:t>baltic</a:t>
            </a:r>
            <a:r>
              <a:rPr lang="pl-PL" sz="4400" dirty="0"/>
              <a:t> </a:t>
            </a:r>
            <a:r>
              <a:rPr lang="pl-PL" sz="4400" dirty="0" err="1"/>
              <a:t>sea</a:t>
            </a:r>
            <a:endParaRPr lang="pl-PL" sz="4400" dirty="0"/>
          </a:p>
          <a:p>
            <a:pPr marL="742950" indent="-742950">
              <a:buFont typeface="+mj-lt"/>
              <a:buAutoNum type="alphaLcPeriod"/>
            </a:pPr>
            <a:r>
              <a:rPr lang="pl-PL" sz="4400" dirty="0"/>
              <a:t>The </a:t>
            </a:r>
            <a:r>
              <a:rPr lang="pl-PL" sz="4400" dirty="0" err="1"/>
              <a:t>mediterranean</a:t>
            </a:r>
            <a:r>
              <a:rPr lang="pl-PL" sz="4400" dirty="0"/>
              <a:t> </a:t>
            </a:r>
            <a:r>
              <a:rPr lang="pl-PL" sz="4400" dirty="0" err="1"/>
              <a:t>sea</a:t>
            </a:r>
            <a:endParaRPr lang="pl-PL" sz="4400" dirty="0"/>
          </a:p>
        </p:txBody>
      </p:sp>
    </p:spTree>
    <p:extLst>
      <p:ext uri="{BB962C8B-B14F-4D97-AF65-F5344CB8AC3E}">
        <p14:creationId xmlns:p14="http://schemas.microsoft.com/office/powerpoint/2010/main" xmlns="" val="331166449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DF28A840-7D54-4E48-9E30-040556C7CE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/>
              <a:t>7. </a:t>
            </a:r>
            <a:r>
              <a:rPr lang="pl-PL" dirty="0" err="1"/>
              <a:t>What</a:t>
            </a:r>
            <a:r>
              <a:rPr lang="pl-PL" dirty="0"/>
              <a:t> </a:t>
            </a:r>
            <a:r>
              <a:rPr lang="pl-PL" dirty="0" err="1"/>
              <a:t>is</a:t>
            </a:r>
            <a:r>
              <a:rPr lang="pl-PL" dirty="0"/>
              <a:t> not the </a:t>
            </a:r>
            <a:r>
              <a:rPr lang="pl-PL" dirty="0" err="1"/>
              <a:t>traditional</a:t>
            </a:r>
            <a:r>
              <a:rPr lang="pl-PL" dirty="0"/>
              <a:t> food?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504959E2-611A-4E9B-8C41-A32671664B12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742950" indent="-742950">
              <a:buFont typeface="+mj-lt"/>
              <a:buAutoNum type="alphaLcPeriod"/>
            </a:pPr>
            <a:r>
              <a:rPr lang="pl-PL" sz="4400" dirty="0"/>
              <a:t>Bigos</a:t>
            </a:r>
          </a:p>
          <a:p>
            <a:pPr marL="742950" indent="-742950">
              <a:buFont typeface="+mj-lt"/>
              <a:buAutoNum type="alphaLcPeriod"/>
            </a:pPr>
            <a:r>
              <a:rPr lang="pl-PL" sz="4400" dirty="0"/>
              <a:t>Pierogi</a:t>
            </a:r>
          </a:p>
          <a:p>
            <a:pPr marL="742950" indent="-742950">
              <a:buFont typeface="+mj-lt"/>
              <a:buAutoNum type="alphaLcPeriod"/>
            </a:pPr>
            <a:r>
              <a:rPr lang="pl-PL" sz="4400" dirty="0"/>
              <a:t>bakalie</a:t>
            </a:r>
          </a:p>
          <a:p>
            <a:endParaRPr lang="pl-PL" dirty="0"/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xmlns="" val="403963400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DF28A840-7D54-4E48-9E30-040556C7CE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/>
              <a:t>8. </a:t>
            </a:r>
            <a:r>
              <a:rPr lang="pl-PL" dirty="0" err="1"/>
              <a:t>What</a:t>
            </a:r>
            <a:r>
              <a:rPr lang="pl-PL" dirty="0"/>
              <a:t> </a:t>
            </a:r>
            <a:r>
              <a:rPr lang="pl-PL" dirty="0" err="1"/>
              <a:t>is</a:t>
            </a:r>
            <a:r>
              <a:rPr lang="pl-PL" dirty="0"/>
              <a:t> the </a:t>
            </a:r>
            <a:r>
              <a:rPr lang="pl-PL" dirty="0" err="1"/>
              <a:t>national</a:t>
            </a:r>
            <a:r>
              <a:rPr lang="pl-PL" dirty="0"/>
              <a:t> dance in </a:t>
            </a:r>
            <a:r>
              <a:rPr lang="pl-PL" dirty="0" err="1"/>
              <a:t>poland</a:t>
            </a:r>
            <a:r>
              <a:rPr lang="pl-PL" dirty="0"/>
              <a:t>?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504959E2-611A-4E9B-8C41-A32671664B12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742950" indent="-742950">
              <a:buFont typeface="+mj-lt"/>
              <a:buAutoNum type="alphaLcPeriod"/>
            </a:pPr>
            <a:r>
              <a:rPr lang="pl-PL" sz="4400" dirty="0"/>
              <a:t>polka</a:t>
            </a:r>
          </a:p>
          <a:p>
            <a:pPr marL="742950" indent="-742950">
              <a:buFont typeface="+mj-lt"/>
              <a:buAutoNum type="alphaLcPeriod"/>
            </a:pPr>
            <a:r>
              <a:rPr lang="pl-PL" sz="4400" dirty="0"/>
              <a:t>Polonez</a:t>
            </a:r>
          </a:p>
          <a:p>
            <a:pPr marL="742950" indent="-742950">
              <a:buFont typeface="+mj-lt"/>
              <a:buAutoNum type="alphaLcPeriod"/>
            </a:pPr>
            <a:r>
              <a:rPr lang="pl-PL" sz="4400" dirty="0"/>
              <a:t>tango</a:t>
            </a:r>
          </a:p>
          <a:p>
            <a:endParaRPr lang="pl-PL" dirty="0"/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xmlns="" val="31943006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DF28A840-7D54-4E48-9E30-040556C7CE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350" y="685801"/>
            <a:ext cx="7946081" cy="1377595"/>
          </a:xfrm>
        </p:spPr>
        <p:txBody>
          <a:bodyPr/>
          <a:lstStyle/>
          <a:p>
            <a:pPr algn="ctr"/>
            <a:r>
              <a:rPr lang="pl-PL" dirty="0"/>
              <a:t>9. </a:t>
            </a:r>
            <a:r>
              <a:rPr lang="pl-PL" dirty="0" err="1"/>
              <a:t>What</a:t>
            </a:r>
            <a:r>
              <a:rPr lang="pl-PL" dirty="0"/>
              <a:t> </a:t>
            </a:r>
            <a:r>
              <a:rPr lang="pl-PL" dirty="0" err="1"/>
              <a:t>Does</a:t>
            </a:r>
            <a:r>
              <a:rPr lang="pl-PL" dirty="0"/>
              <a:t> th</a:t>
            </a:r>
            <a:r>
              <a:rPr lang="en-US" dirty="0"/>
              <a:t>e </a:t>
            </a:r>
            <a:r>
              <a:rPr lang="en-US" b="1" dirty="0"/>
              <a:t>White Eagle</a:t>
            </a:r>
            <a:r>
              <a:rPr lang="en-US" dirty="0"/>
              <a:t> </a:t>
            </a:r>
            <a:r>
              <a:rPr lang="pl-PL" dirty="0"/>
              <a:t> </a:t>
            </a:r>
            <a:r>
              <a:rPr lang="en-US" dirty="0"/>
              <a:t>the national </a:t>
            </a:r>
            <a:r>
              <a:rPr lang="pl-PL" dirty="0" err="1"/>
              <a:t>emblem</a:t>
            </a:r>
            <a:r>
              <a:rPr lang="pl-PL" dirty="0"/>
              <a:t> </a:t>
            </a:r>
            <a:r>
              <a:rPr lang="en-US" dirty="0"/>
              <a:t>of Pol</a:t>
            </a:r>
            <a:r>
              <a:rPr lang="pl-PL" dirty="0"/>
              <a:t>and </a:t>
            </a:r>
            <a:r>
              <a:rPr lang="pl-PL" dirty="0" err="1"/>
              <a:t>have</a:t>
            </a:r>
            <a:r>
              <a:rPr lang="pl-PL" dirty="0"/>
              <a:t>?</a:t>
            </a:r>
            <a:br>
              <a:rPr lang="pl-PL" dirty="0"/>
            </a:b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504959E2-611A-4E9B-8C41-A32671664B12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14351" y="2063396"/>
            <a:ext cx="7796030" cy="3311189"/>
          </a:xfrm>
        </p:spPr>
        <p:txBody>
          <a:bodyPr/>
          <a:lstStyle/>
          <a:p>
            <a:pPr marL="742950" indent="-742950">
              <a:buFont typeface="+mj-lt"/>
              <a:buAutoNum type="alphaLcPeriod"/>
            </a:pPr>
            <a:r>
              <a:rPr lang="pl-PL" sz="4400" dirty="0" err="1"/>
              <a:t>Golden</a:t>
            </a:r>
            <a:r>
              <a:rPr lang="pl-PL" sz="4400" dirty="0"/>
              <a:t> Crown</a:t>
            </a:r>
          </a:p>
          <a:p>
            <a:pPr marL="742950" indent="-742950">
              <a:buFont typeface="+mj-lt"/>
              <a:buAutoNum type="alphaLcPeriod"/>
            </a:pPr>
            <a:r>
              <a:rPr lang="pl-PL" sz="4400" dirty="0" err="1"/>
              <a:t>beautiful</a:t>
            </a:r>
            <a:r>
              <a:rPr lang="pl-PL" sz="4400" dirty="0"/>
              <a:t> </a:t>
            </a:r>
            <a:r>
              <a:rPr lang="pl-PL" sz="4400" dirty="0" err="1"/>
              <a:t>Eyes</a:t>
            </a:r>
            <a:endParaRPr lang="pl-PL" sz="4400" dirty="0"/>
          </a:p>
          <a:p>
            <a:pPr marL="742950" indent="-742950">
              <a:buFont typeface="+mj-lt"/>
              <a:buAutoNum type="alphaLcPeriod"/>
            </a:pPr>
            <a:r>
              <a:rPr lang="pl-PL" sz="4400" dirty="0"/>
              <a:t>Black </a:t>
            </a:r>
            <a:r>
              <a:rPr lang="pl-PL" sz="4400" dirty="0" err="1"/>
              <a:t>wings</a:t>
            </a:r>
            <a:endParaRPr lang="pl-PL" sz="4400" dirty="0"/>
          </a:p>
          <a:p>
            <a:endParaRPr lang="pl-PL" dirty="0"/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xmlns="" val="263222142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DF28A840-7D54-4E48-9E30-040556C7CE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350" y="685801"/>
            <a:ext cx="7946081" cy="1377595"/>
          </a:xfrm>
        </p:spPr>
        <p:txBody>
          <a:bodyPr/>
          <a:lstStyle/>
          <a:p>
            <a:pPr algn="ctr"/>
            <a:r>
              <a:rPr lang="pl-PL" dirty="0"/>
              <a:t>10. How </a:t>
            </a:r>
            <a:r>
              <a:rPr lang="pl-PL" dirty="0" err="1"/>
              <a:t>would</a:t>
            </a:r>
            <a:r>
              <a:rPr lang="pl-PL" dirty="0"/>
              <a:t> </a:t>
            </a:r>
            <a:r>
              <a:rPr lang="pl-PL" dirty="0" err="1"/>
              <a:t>you</a:t>
            </a:r>
            <a:r>
              <a:rPr lang="pl-PL" dirty="0"/>
              <a:t> </a:t>
            </a:r>
            <a:r>
              <a:rPr lang="pl-PL" dirty="0" err="1"/>
              <a:t>say</a:t>
            </a:r>
            <a:r>
              <a:rPr lang="pl-PL" dirty="0"/>
              <a:t> in </a:t>
            </a:r>
            <a:r>
              <a:rPr lang="pl-PL" dirty="0" err="1"/>
              <a:t>polish</a:t>
            </a:r>
            <a:r>
              <a:rPr lang="pl-PL" dirty="0"/>
              <a:t> „Hello”?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504959E2-611A-4E9B-8C41-A32671664B12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14351" y="2063396"/>
            <a:ext cx="7796030" cy="3311189"/>
          </a:xfrm>
        </p:spPr>
        <p:txBody>
          <a:bodyPr/>
          <a:lstStyle/>
          <a:p>
            <a:pPr marL="742950" indent="-742950">
              <a:buFont typeface="+mj-lt"/>
              <a:buAutoNum type="alphaLcPeriod"/>
            </a:pPr>
            <a:r>
              <a:rPr lang="pl-PL" sz="4400" dirty="0"/>
              <a:t>Jesteś piękna</a:t>
            </a:r>
          </a:p>
          <a:p>
            <a:pPr marL="742950" indent="-742950">
              <a:buFont typeface="+mj-lt"/>
              <a:buAutoNum type="alphaLcPeriod"/>
            </a:pPr>
            <a:r>
              <a:rPr lang="pl-PL" sz="4400" dirty="0"/>
              <a:t>Cześć</a:t>
            </a:r>
          </a:p>
          <a:p>
            <a:pPr marL="742950" indent="-742950">
              <a:buFont typeface="+mj-lt"/>
              <a:buAutoNum type="alphaLcPeriod"/>
            </a:pPr>
            <a:r>
              <a:rPr lang="pl-PL" sz="4400" dirty="0"/>
              <a:t>Dzień dobry</a:t>
            </a:r>
          </a:p>
          <a:p>
            <a:endParaRPr lang="pl-PL" dirty="0"/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xmlns="" val="301564343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l-PL" sz="3600" dirty="0" err="1"/>
              <a:t>Thanks</a:t>
            </a:r>
            <a:r>
              <a:rPr lang="pl-PL" sz="3600" dirty="0"/>
              <a:t> a lot for </a:t>
            </a:r>
            <a:br>
              <a:rPr lang="pl-PL" sz="3600" dirty="0"/>
            </a:br>
            <a:r>
              <a:rPr lang="pl-PL" sz="3600" dirty="0" err="1"/>
              <a:t>all</a:t>
            </a:r>
            <a:r>
              <a:rPr lang="pl-PL" sz="3600" dirty="0"/>
              <a:t> </a:t>
            </a:r>
            <a:r>
              <a:rPr lang="pl-PL" sz="3600" dirty="0" err="1"/>
              <a:t>your</a:t>
            </a:r>
            <a:r>
              <a:rPr lang="pl-PL" sz="3600" dirty="0"/>
              <a:t> </a:t>
            </a:r>
            <a:r>
              <a:rPr lang="pl-PL" sz="3600" dirty="0" err="1"/>
              <a:t>attention</a:t>
            </a:r>
            <a:r>
              <a:rPr lang="pl-PL" sz="3600" dirty="0"/>
              <a:t> 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pl-PL" dirty="0" err="1"/>
              <a:t>Have</a:t>
            </a:r>
            <a:r>
              <a:rPr lang="pl-PL" dirty="0"/>
              <a:t> a nice </a:t>
            </a:r>
            <a:r>
              <a:rPr lang="pl-PL" dirty="0" err="1"/>
              <a:t>day</a:t>
            </a:r>
            <a:r>
              <a:rPr lang="pl-PL" dirty="0"/>
              <a:t> </a:t>
            </a:r>
            <a:r>
              <a:rPr lang="pl-PL" dirty="0">
                <a:sym typeface="Wingdings" pitchFamily="2" charset="2"/>
              </a:rPr>
              <a:t></a:t>
            </a:r>
            <a:endParaRPr lang="pl-PL" dirty="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5BD8D60E-8D8A-4837-90D3-4749DA505B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0846" y="-1251520"/>
            <a:ext cx="8100786" cy="2023252"/>
          </a:xfrm>
        </p:spPr>
        <p:txBody>
          <a:bodyPr/>
          <a:lstStyle/>
          <a:p>
            <a:r>
              <a:rPr lang="pl-PL" dirty="0" err="1"/>
              <a:t>Quick</a:t>
            </a:r>
            <a:r>
              <a:rPr lang="pl-PL" dirty="0"/>
              <a:t> </a:t>
            </a:r>
            <a:r>
              <a:rPr lang="pl-PL" dirty="0" err="1"/>
              <a:t>view</a:t>
            </a:r>
            <a:r>
              <a:rPr lang="pl-PL" dirty="0"/>
              <a:t> of </a:t>
            </a:r>
            <a:r>
              <a:rPr lang="pl-PL" dirty="0" err="1"/>
              <a:t>poland</a:t>
            </a:r>
            <a:endParaRPr lang="pl-PL" dirty="0"/>
          </a:p>
        </p:txBody>
      </p:sp>
      <p:pic>
        <p:nvPicPr>
          <p:cNvPr id="5" name="Poland_quick view">
            <a:hlinkClick r:id="" action="ppaction://media"/>
            <a:extLst>
              <a:ext uri="{FF2B5EF4-FFF2-40B4-BE49-F238E27FC236}">
                <a16:creationId xmlns:a16="http://schemas.microsoft.com/office/drawing/2014/main" xmlns="" id="{0DA126B6-AF2E-48EA-B455-68FA67647B96}"/>
              </a:ext>
            </a:extLst>
          </p:cNvPr>
          <p:cNvPicPr>
            <a:picLocks noGrp="1" noChangeAspect="1"/>
          </p:cNvPicPr>
          <p:nvPr>
            <p:ph sz="quarter" idx="13"/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696522" y="771732"/>
            <a:ext cx="7937772" cy="4465866"/>
          </a:xfrm>
        </p:spPr>
      </p:pic>
    </p:spTree>
    <p:extLst>
      <p:ext uri="{BB962C8B-B14F-4D97-AF65-F5344CB8AC3E}">
        <p14:creationId xmlns:p14="http://schemas.microsoft.com/office/powerpoint/2010/main" xmlns="" val="294071139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11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195736" y="3706"/>
            <a:ext cx="4534130" cy="864096"/>
          </a:xfrm>
        </p:spPr>
        <p:txBody>
          <a:bodyPr/>
          <a:lstStyle/>
          <a:p>
            <a:pPr algn="ctr"/>
            <a:r>
              <a:rPr lang="pl-PL" dirty="0" err="1"/>
              <a:t>Where</a:t>
            </a:r>
            <a:r>
              <a:rPr lang="pl-PL" dirty="0"/>
              <a:t> </a:t>
            </a:r>
            <a:r>
              <a:rPr lang="pl-PL" dirty="0" err="1"/>
              <a:t>is</a:t>
            </a:r>
            <a:r>
              <a:rPr lang="pl-PL" dirty="0"/>
              <a:t> Poland?</a:t>
            </a:r>
          </a:p>
        </p:txBody>
      </p:sp>
      <p:pic>
        <p:nvPicPr>
          <p:cNvPr id="5" name="Symbol zastępczy obrazu 4" descr="europe-map-political-countries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t="19276" b="19276"/>
          <a:stretch>
            <a:fillRect/>
          </a:stretch>
        </p:blipFill>
        <p:spPr>
          <a:xfrm>
            <a:off x="956100" y="1374471"/>
            <a:ext cx="7360316" cy="4286777"/>
          </a:xfrm>
        </p:spPr>
      </p:pic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344145" y="884704"/>
            <a:ext cx="6455710" cy="1920240"/>
          </a:xfrm>
        </p:spPr>
        <p:txBody>
          <a:bodyPr>
            <a:normAutofit/>
          </a:bodyPr>
          <a:lstStyle/>
          <a:p>
            <a:pPr algn="ctr"/>
            <a:r>
              <a:rPr lang="pl-PL" sz="2000" dirty="0"/>
              <a:t>Poland </a:t>
            </a:r>
            <a:r>
              <a:rPr lang="pl-PL" sz="2000" dirty="0" err="1"/>
              <a:t>is</a:t>
            </a:r>
            <a:r>
              <a:rPr lang="pl-PL" sz="2000" dirty="0"/>
              <a:t> in the </a:t>
            </a:r>
            <a:r>
              <a:rPr lang="pl-PL" sz="2000" dirty="0" err="1"/>
              <a:t>centre</a:t>
            </a:r>
            <a:r>
              <a:rPr lang="pl-PL" sz="2000" dirty="0"/>
              <a:t> of Europe.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31857" y="260648"/>
            <a:ext cx="7797662" cy="1151965"/>
          </a:xfrm>
        </p:spPr>
        <p:txBody>
          <a:bodyPr>
            <a:normAutofit/>
          </a:bodyPr>
          <a:lstStyle/>
          <a:p>
            <a:pPr algn="ctr"/>
            <a:r>
              <a:rPr lang="pl-PL" sz="3000" dirty="0">
                <a:solidFill>
                  <a:schemeClr val="tx2"/>
                </a:solidFill>
              </a:rPr>
              <a:t>Poland </a:t>
            </a:r>
            <a:r>
              <a:rPr lang="pl-PL" sz="3000" dirty="0" err="1">
                <a:solidFill>
                  <a:schemeClr val="tx2"/>
                </a:solidFill>
              </a:rPr>
              <a:t>has</a:t>
            </a:r>
            <a:r>
              <a:rPr lang="pl-PL" sz="3000" dirty="0">
                <a:solidFill>
                  <a:schemeClr val="tx2"/>
                </a:solidFill>
              </a:rPr>
              <a:t> </a:t>
            </a:r>
            <a:r>
              <a:rPr lang="pl-PL" sz="3000" dirty="0" err="1">
                <a:solidFill>
                  <a:schemeClr val="tx2"/>
                </a:solidFill>
              </a:rPr>
              <a:t>got</a:t>
            </a:r>
            <a:r>
              <a:rPr lang="pl-PL" sz="3000" dirty="0">
                <a:solidFill>
                  <a:schemeClr val="tx2"/>
                </a:solidFill>
              </a:rPr>
              <a:t> </a:t>
            </a:r>
            <a:r>
              <a:rPr lang="pl-PL" sz="30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7</a:t>
            </a:r>
            <a:r>
              <a:rPr lang="pl-PL" sz="3000" dirty="0">
                <a:solidFill>
                  <a:schemeClr val="tx2"/>
                </a:solidFill>
              </a:rPr>
              <a:t> </a:t>
            </a:r>
            <a:r>
              <a:rPr lang="pl-PL" sz="3000" dirty="0" err="1">
                <a:solidFill>
                  <a:schemeClr val="tx2"/>
                </a:solidFill>
              </a:rPr>
              <a:t>neighbours</a:t>
            </a:r>
            <a:r>
              <a:rPr lang="pl-PL" sz="3000" dirty="0">
                <a:solidFill>
                  <a:schemeClr val="tx2"/>
                </a:solidFill>
              </a:rPr>
              <a:t>: </a:t>
            </a:r>
            <a:r>
              <a:rPr lang="pl-PL" sz="1800" dirty="0"/>
              <a:t/>
            </a:r>
            <a:br>
              <a:rPr lang="pl-PL" sz="1800" dirty="0"/>
            </a:br>
            <a:endParaRPr lang="pl-PL" sz="1800" dirty="0"/>
          </a:p>
        </p:txBody>
      </p:sp>
      <p:pic>
        <p:nvPicPr>
          <p:cNvPr id="4" name="Symbol zastępczy zawartości 3" descr="Poland-and-neighbours-map_fb-size.jpg"/>
          <p:cNvPicPr>
            <a:picLocks noGrp="1" noChangeAspect="1"/>
          </p:cNvPicPr>
          <p:nvPr>
            <p:ph sz="quarter" idx="13"/>
          </p:nvPr>
        </p:nvPicPr>
        <p:blipFill>
          <a:blip r:embed="rId2" cstate="print"/>
          <a:stretch>
            <a:fillRect/>
          </a:stretch>
        </p:blipFill>
        <p:spPr>
          <a:xfrm>
            <a:off x="1905000" y="1844824"/>
            <a:ext cx="5334000" cy="3362846"/>
          </a:xfrm>
        </p:spPr>
      </p:pic>
      <p:sp>
        <p:nvSpPr>
          <p:cNvPr id="5" name="Prostokąt 4"/>
          <p:cNvSpPr/>
          <p:nvPr/>
        </p:nvSpPr>
        <p:spPr>
          <a:xfrm>
            <a:off x="323527" y="1268760"/>
            <a:ext cx="828861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000" dirty="0"/>
              <a:t>Germany, </a:t>
            </a:r>
            <a:r>
              <a:rPr lang="pl-PL" sz="2000" dirty="0" err="1"/>
              <a:t>the</a:t>
            </a:r>
            <a:r>
              <a:rPr lang="pl-PL" sz="2000" dirty="0"/>
              <a:t> Czech Republic, </a:t>
            </a:r>
            <a:r>
              <a:rPr lang="pl-PL" sz="2000" dirty="0" err="1"/>
              <a:t>Slovakia</a:t>
            </a:r>
            <a:r>
              <a:rPr lang="pl-PL" sz="2000" dirty="0"/>
              <a:t>, </a:t>
            </a:r>
            <a:r>
              <a:rPr lang="pl-PL" sz="2000" dirty="0" err="1"/>
              <a:t>Ukraine</a:t>
            </a:r>
            <a:r>
              <a:rPr lang="pl-PL" sz="2000" dirty="0"/>
              <a:t>, </a:t>
            </a:r>
            <a:r>
              <a:rPr lang="pl-PL" sz="2000" dirty="0" err="1"/>
              <a:t>Belarus</a:t>
            </a:r>
            <a:r>
              <a:rPr lang="pl-PL" sz="2000" dirty="0"/>
              <a:t>, </a:t>
            </a:r>
            <a:r>
              <a:rPr lang="pl-PL" sz="2000" dirty="0" err="1"/>
              <a:t>Lithuania</a:t>
            </a:r>
            <a:r>
              <a:rPr lang="pl-PL" sz="2000" dirty="0">
                <a:solidFill>
                  <a:schemeClr val="tx2"/>
                </a:solidFill>
              </a:rPr>
              <a:t> </a:t>
            </a:r>
            <a:r>
              <a:rPr lang="pl-PL" sz="2000" dirty="0"/>
              <a:t>and Russia</a:t>
            </a:r>
            <a:endParaRPr lang="en-US" sz="2000" dirty="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27584" y="0"/>
            <a:ext cx="7416824" cy="1173480"/>
          </a:xfrm>
        </p:spPr>
        <p:txBody>
          <a:bodyPr>
            <a:normAutofit/>
          </a:bodyPr>
          <a:lstStyle/>
          <a:p>
            <a:pPr algn="ctr"/>
            <a:r>
              <a:rPr lang="pl-PL" sz="3000" dirty="0" err="1">
                <a:solidFill>
                  <a:schemeClr val="tx2"/>
                </a:solidFill>
              </a:rPr>
              <a:t>Polish</a:t>
            </a:r>
            <a:r>
              <a:rPr lang="pl-PL" sz="3000" dirty="0">
                <a:solidFill>
                  <a:schemeClr val="tx2"/>
                </a:solidFill>
              </a:rPr>
              <a:t> flag</a:t>
            </a:r>
          </a:p>
        </p:txBody>
      </p:sp>
      <p:pic>
        <p:nvPicPr>
          <p:cNvPr id="5" name="Symbol zastępczy zawartości 4" descr="flaga.jpg"/>
          <p:cNvPicPr>
            <a:picLocks noGrp="1" noChangeAspect="1"/>
          </p:cNvPicPr>
          <p:nvPr>
            <p:ph sz="quarter" idx="13"/>
          </p:nvPr>
        </p:nvPicPr>
        <p:blipFill>
          <a:blip r:embed="rId2" cstate="print"/>
          <a:stretch>
            <a:fillRect/>
          </a:stretch>
        </p:blipFill>
        <p:spPr>
          <a:xfrm>
            <a:off x="1979712" y="2087296"/>
            <a:ext cx="5544616" cy="31683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043608" y="1484784"/>
            <a:ext cx="7200800" cy="602512"/>
          </a:xfrm>
        </p:spPr>
        <p:txBody>
          <a:bodyPr/>
          <a:lstStyle/>
          <a:p>
            <a:pPr algn="ctr"/>
            <a:r>
              <a:rPr lang="pl-PL" sz="2000" dirty="0" err="1"/>
              <a:t>Polish</a:t>
            </a:r>
            <a:r>
              <a:rPr lang="pl-PL" sz="2000" dirty="0"/>
              <a:t> flag </a:t>
            </a:r>
            <a:r>
              <a:rPr lang="pl-PL" sz="2000" dirty="0" err="1"/>
              <a:t>is</a:t>
            </a:r>
            <a:r>
              <a:rPr lang="pl-PL" sz="2000" dirty="0"/>
              <a:t> </a:t>
            </a:r>
            <a:r>
              <a:rPr lang="pl-PL" sz="2000" dirty="0" err="1"/>
              <a:t>white</a:t>
            </a:r>
            <a:r>
              <a:rPr lang="pl-PL" sz="2000" dirty="0"/>
              <a:t> and red.</a:t>
            </a:r>
          </a:p>
          <a:p>
            <a:endParaRPr lang="pl-PL" dirty="0"/>
          </a:p>
          <a:p>
            <a:endParaRPr lang="pl-PL" dirty="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932040" y="908720"/>
            <a:ext cx="3744416" cy="3384376"/>
          </a:xfrm>
        </p:spPr>
        <p:txBody>
          <a:bodyPr>
            <a:normAutofit/>
          </a:bodyPr>
          <a:lstStyle/>
          <a:p>
            <a:pPr algn="just"/>
            <a:r>
              <a:rPr lang="en-US" sz="2000" dirty="0"/>
              <a:t>The </a:t>
            </a:r>
            <a:r>
              <a:rPr lang="en-US" sz="2000" b="1" dirty="0"/>
              <a:t>White Eagle</a:t>
            </a:r>
            <a:r>
              <a:rPr lang="en-US" sz="2000" dirty="0"/>
              <a:t> is</a:t>
            </a:r>
            <a:r>
              <a:rPr lang="pl-PL" sz="2000" dirty="0"/>
              <a:t> </a:t>
            </a:r>
            <a:r>
              <a:rPr lang="en-US" sz="2000" dirty="0"/>
              <a:t>the national </a:t>
            </a:r>
            <a:r>
              <a:rPr lang="pl-PL" sz="2000" dirty="0" err="1"/>
              <a:t>emblem</a:t>
            </a:r>
            <a:r>
              <a:rPr lang="pl-PL" sz="2000" dirty="0"/>
              <a:t> </a:t>
            </a:r>
            <a:r>
              <a:rPr lang="en-US" sz="2000" dirty="0"/>
              <a:t>of Pol</a:t>
            </a:r>
            <a:r>
              <a:rPr lang="pl-PL" sz="2000" dirty="0"/>
              <a:t>and. </a:t>
            </a:r>
          </a:p>
          <a:p>
            <a:pPr algn="just"/>
            <a:endParaRPr lang="pl-PL" sz="2000" dirty="0">
              <a:solidFill>
                <a:schemeClr val="bg1"/>
              </a:solidFill>
            </a:endParaRPr>
          </a:p>
          <a:p>
            <a:pPr algn="just"/>
            <a:r>
              <a:rPr lang="pl-PL" sz="2000" dirty="0" err="1"/>
              <a:t>The</a:t>
            </a:r>
            <a:r>
              <a:rPr lang="pl-PL" sz="2000" dirty="0"/>
              <a:t> </a:t>
            </a:r>
            <a:r>
              <a:rPr lang="pl-PL" sz="2000" dirty="0" err="1"/>
              <a:t>eagle</a:t>
            </a:r>
            <a:r>
              <a:rPr lang="pl-PL" sz="2000" dirty="0"/>
              <a:t> </a:t>
            </a:r>
            <a:r>
              <a:rPr lang="pl-PL" sz="2000" dirty="0" err="1"/>
              <a:t>has</a:t>
            </a:r>
            <a:r>
              <a:rPr lang="pl-PL" sz="2000" dirty="0"/>
              <a:t> </a:t>
            </a:r>
            <a:r>
              <a:rPr lang="pl-PL" sz="2000" dirty="0" err="1"/>
              <a:t>got</a:t>
            </a:r>
            <a:r>
              <a:rPr lang="pl-PL" sz="2000" dirty="0"/>
              <a:t> a golden crown on </a:t>
            </a:r>
            <a:r>
              <a:rPr lang="pl-PL" sz="2000" dirty="0" err="1"/>
              <a:t>its</a:t>
            </a:r>
            <a:r>
              <a:rPr lang="pl-PL" sz="2000" dirty="0"/>
              <a:t> </a:t>
            </a:r>
            <a:r>
              <a:rPr lang="pl-PL" sz="2000" dirty="0" err="1"/>
              <a:t>head</a:t>
            </a:r>
            <a:r>
              <a:rPr lang="pl-PL" sz="2000" dirty="0"/>
              <a:t>. </a:t>
            </a:r>
            <a:r>
              <a:rPr lang="pl-PL" sz="2000" dirty="0" err="1"/>
              <a:t>It’s</a:t>
            </a:r>
            <a:r>
              <a:rPr lang="pl-PL" sz="2000" dirty="0"/>
              <a:t> </a:t>
            </a:r>
            <a:r>
              <a:rPr lang="pl-PL" sz="2000" dirty="0" err="1"/>
              <a:t>also</a:t>
            </a:r>
            <a:r>
              <a:rPr lang="pl-PL" sz="2000" dirty="0"/>
              <a:t> </a:t>
            </a:r>
            <a:r>
              <a:rPr lang="pl-PL" sz="2000" dirty="0" err="1"/>
              <a:t>got</a:t>
            </a:r>
            <a:r>
              <a:rPr lang="pl-PL" sz="2000" dirty="0"/>
              <a:t> golden </a:t>
            </a:r>
            <a:r>
              <a:rPr lang="pl-PL" sz="2000" dirty="0" err="1"/>
              <a:t>claws</a:t>
            </a:r>
            <a:r>
              <a:rPr lang="pl-PL" sz="2000" dirty="0"/>
              <a:t> and a golden </a:t>
            </a:r>
            <a:r>
              <a:rPr lang="pl-PL" sz="2000" dirty="0" err="1"/>
              <a:t>beak</a:t>
            </a:r>
            <a:r>
              <a:rPr lang="pl-PL" sz="2000" dirty="0"/>
              <a:t>. </a:t>
            </a:r>
          </a:p>
        </p:txBody>
      </p:sp>
      <p:pic>
        <p:nvPicPr>
          <p:cNvPr id="1026" name="Picture 2" descr="Znalezione obrazy dla zapytania godÅo polski">
            <a:extLst>
              <a:ext uri="{FF2B5EF4-FFF2-40B4-BE49-F238E27FC236}">
                <a16:creationId xmlns:a16="http://schemas.microsoft.com/office/drawing/2014/main" xmlns="" id="{4574B5FF-24BB-4E1B-A7EB-B065029CF4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7011" y="0"/>
            <a:ext cx="4867275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/>
              <a:t>Polonez (</a:t>
            </a:r>
            <a:r>
              <a:rPr lang="pl-PL" dirty="0" err="1"/>
              <a:t>polonaise</a:t>
            </a:r>
            <a:r>
              <a:rPr lang="pl-PL" dirty="0"/>
              <a:t>)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sz="quarter" idx="13"/>
          </p:nvPr>
        </p:nvSpPr>
        <p:spPr>
          <a:xfrm>
            <a:off x="251520" y="1600200"/>
            <a:ext cx="4032448" cy="45259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l-PL" dirty="0"/>
              <a:t>Polonez </a:t>
            </a:r>
            <a:r>
              <a:rPr lang="pl-PL" dirty="0" err="1"/>
              <a:t>is</a:t>
            </a:r>
            <a:r>
              <a:rPr lang="pl-PL" dirty="0"/>
              <a:t> a national dance from Poland. </a:t>
            </a:r>
            <a:br>
              <a:rPr lang="pl-PL" dirty="0"/>
            </a:br>
            <a:r>
              <a:rPr lang="pl-PL" dirty="0"/>
              <a:t>It </a:t>
            </a:r>
            <a:r>
              <a:rPr lang="en-US" dirty="0"/>
              <a:t>is </a:t>
            </a:r>
            <a:r>
              <a:rPr lang="pl-PL" dirty="0" err="1"/>
              <a:t>danced</a:t>
            </a:r>
            <a:r>
              <a:rPr lang="en-US" dirty="0"/>
              <a:t> </a:t>
            </a:r>
            <a:r>
              <a:rPr lang="pl-PL" dirty="0" err="1"/>
              <a:t>during</a:t>
            </a:r>
            <a:r>
              <a:rPr lang="en-US" dirty="0"/>
              <a:t> </a:t>
            </a:r>
            <a:r>
              <a:rPr lang="pl-PL" dirty="0" err="1"/>
              <a:t>formal</a:t>
            </a:r>
            <a:r>
              <a:rPr lang="pl-PL" dirty="0"/>
              <a:t> </a:t>
            </a:r>
            <a:r>
              <a:rPr lang="en-US" dirty="0"/>
              <a:t>parties</a:t>
            </a:r>
            <a:r>
              <a:rPr lang="pl-PL" dirty="0"/>
              <a:t>, </a:t>
            </a:r>
            <a:r>
              <a:rPr lang="pl-PL" dirty="0" err="1"/>
              <a:t>especially</a:t>
            </a:r>
            <a:r>
              <a:rPr lang="pl-PL" dirty="0"/>
              <a:t> on ‘studniówka’, a </a:t>
            </a:r>
            <a:r>
              <a:rPr lang="pl-PL" dirty="0" err="1"/>
              <a:t>kind</a:t>
            </a:r>
            <a:r>
              <a:rPr lang="pl-PL" dirty="0"/>
              <a:t> of </a:t>
            </a:r>
            <a:r>
              <a:rPr lang="en-US" dirty="0"/>
              <a:t>senior p</a:t>
            </a:r>
            <a:r>
              <a:rPr lang="pl-PL" dirty="0" err="1"/>
              <a:t>rom</a:t>
            </a:r>
            <a:r>
              <a:rPr lang="en-US" dirty="0"/>
              <a:t> that occurs</a:t>
            </a:r>
            <a:r>
              <a:rPr lang="pl-PL" dirty="0"/>
              <a:t> </a:t>
            </a:r>
            <a:r>
              <a:rPr lang="en-US" dirty="0"/>
              <a:t>approximately </a:t>
            </a:r>
            <a:r>
              <a:rPr lang="pl-PL" dirty="0"/>
              <a:t/>
            </a:r>
            <a:br>
              <a:rPr lang="pl-PL" dirty="0"/>
            </a:br>
            <a:r>
              <a:rPr lang="en-US" dirty="0"/>
              <a:t>100 days before</a:t>
            </a:r>
            <a:r>
              <a:rPr lang="pl-PL" dirty="0"/>
              <a:t> </a:t>
            </a:r>
            <a:r>
              <a:rPr lang="pl-PL" dirty="0" err="1"/>
              <a:t>the</a:t>
            </a:r>
            <a:r>
              <a:rPr lang="pl-PL" dirty="0"/>
              <a:t> </a:t>
            </a:r>
            <a:r>
              <a:rPr lang="pl-PL" dirty="0" err="1"/>
              <a:t>final</a:t>
            </a:r>
            <a:r>
              <a:rPr lang="en-US" dirty="0"/>
              <a:t> exams.</a:t>
            </a:r>
            <a:endParaRPr lang="pl-PL" dirty="0"/>
          </a:p>
        </p:txBody>
      </p:sp>
      <p:pic>
        <p:nvPicPr>
          <p:cNvPr id="13" name="Polonez - studniówka Rubinek 2014 (online-video-cutter.com).mp4">
            <a:hlinkClick r:id="" action="ppaction://media"/>
          </p:cNvPr>
          <p:cNvPicPr>
            <a:picLocks noGrp="1" noChangeAspect="1"/>
          </p:cNvPicPr>
          <p:nvPr>
            <p:ph sz="quarter" idx="14"/>
            <a:videoFile r:link="rId1"/>
            <p:extLst>
              <p:ext uri="{DAA4B4D4-6D71-4841-9C94-3DE7FCFB9230}">
                <p14:media xmlns:p14="http://schemas.microsoft.com/office/powerpoint/2010/main" xmlns="" r:link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4601769" y="1833931"/>
            <a:ext cx="3814763" cy="21463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32055" y="164273"/>
            <a:ext cx="7797662" cy="1158140"/>
          </a:xfrm>
        </p:spPr>
        <p:txBody>
          <a:bodyPr>
            <a:normAutofit fontScale="90000"/>
          </a:bodyPr>
          <a:lstStyle/>
          <a:p>
            <a:pPr algn="ctr"/>
            <a:r>
              <a:rPr lang="pl-PL" dirty="0"/>
              <a:t>Warsaw </a:t>
            </a:r>
            <a:r>
              <a:rPr lang="pl-PL" dirty="0" err="1"/>
              <a:t>is</a:t>
            </a:r>
            <a:r>
              <a:rPr lang="pl-PL" dirty="0"/>
              <a:t> </a:t>
            </a:r>
            <a:r>
              <a:rPr lang="pl-PL" dirty="0" err="1"/>
              <a:t>the</a:t>
            </a:r>
            <a:r>
              <a:rPr lang="pl-PL" dirty="0"/>
              <a:t> capital city of </a:t>
            </a:r>
            <a:r>
              <a:rPr lang="pl-PL" dirty="0" err="1"/>
              <a:t>poland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3"/>
          </p:nvPr>
        </p:nvSpPr>
        <p:spPr>
          <a:xfrm>
            <a:off x="514350" y="1322414"/>
            <a:ext cx="3816536" cy="4052172"/>
          </a:xfrm>
        </p:spPr>
        <p:txBody>
          <a:bodyPr>
            <a:normAutofit/>
          </a:bodyPr>
          <a:lstStyle/>
          <a:p>
            <a:pPr algn="just"/>
            <a:r>
              <a:rPr lang="pl-PL" sz="2000" dirty="0" err="1"/>
              <a:t>The</a:t>
            </a:r>
            <a:r>
              <a:rPr lang="pl-PL" sz="2000" dirty="0"/>
              <a:t> legend </a:t>
            </a:r>
            <a:r>
              <a:rPr lang="pl-PL" sz="2000" dirty="0" err="1"/>
              <a:t>says</a:t>
            </a:r>
            <a:r>
              <a:rPr lang="pl-PL" sz="2000" dirty="0"/>
              <a:t> Warsaw </a:t>
            </a:r>
            <a:r>
              <a:rPr lang="pl-PL" sz="2000" dirty="0" err="1"/>
              <a:t>is</a:t>
            </a:r>
            <a:r>
              <a:rPr lang="pl-PL" sz="2000" dirty="0"/>
              <a:t> </a:t>
            </a:r>
            <a:r>
              <a:rPr lang="pl-PL" sz="2000" dirty="0" err="1"/>
              <a:t>guarded</a:t>
            </a:r>
            <a:r>
              <a:rPr lang="pl-PL" sz="2000" dirty="0"/>
              <a:t> by a </a:t>
            </a:r>
            <a:r>
              <a:rPr lang="pl-PL" sz="2000" dirty="0" err="1"/>
              <a:t>mermaid</a:t>
            </a:r>
            <a:r>
              <a:rPr lang="pl-PL" sz="2000" dirty="0"/>
              <a:t>. 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quarter" idx="14"/>
          </p:nvPr>
        </p:nvSpPr>
        <p:spPr>
          <a:xfrm>
            <a:off x="4178808" y="1322414"/>
            <a:ext cx="4569656" cy="4803750"/>
          </a:xfrm>
        </p:spPr>
        <p:txBody>
          <a:bodyPr>
            <a:normAutofit/>
          </a:bodyPr>
          <a:lstStyle/>
          <a:p>
            <a:pPr algn="just"/>
            <a:r>
              <a:rPr lang="en-US" sz="2000" dirty="0"/>
              <a:t>The longest river in Poland, the Vistula </a:t>
            </a:r>
            <a:r>
              <a:rPr lang="pl-PL" sz="2000" dirty="0"/>
              <a:t>River, </a:t>
            </a:r>
            <a:r>
              <a:rPr lang="en-US" sz="2000" dirty="0"/>
              <a:t>winds its way from the </a:t>
            </a:r>
            <a:r>
              <a:rPr lang="en-US" sz="2000" dirty="0" err="1"/>
              <a:t>Beskidy</a:t>
            </a:r>
            <a:r>
              <a:rPr lang="en-US" sz="2000" dirty="0"/>
              <a:t> </a:t>
            </a:r>
            <a:r>
              <a:rPr lang="pl-PL" sz="2000" dirty="0"/>
              <a:t>m</a:t>
            </a:r>
            <a:r>
              <a:rPr lang="en-US" sz="2000" dirty="0" err="1"/>
              <a:t>ountains</a:t>
            </a:r>
            <a:r>
              <a:rPr lang="pl-PL" sz="2000" dirty="0"/>
              <a:t> </a:t>
            </a:r>
            <a:r>
              <a:rPr lang="pl-PL" sz="2000" dirty="0" err="1"/>
              <a:t>in</a:t>
            </a:r>
            <a:r>
              <a:rPr lang="pl-PL" sz="2000" dirty="0"/>
              <a:t> </a:t>
            </a:r>
            <a:r>
              <a:rPr lang="pl-PL" sz="2000" dirty="0" err="1"/>
              <a:t>the</a:t>
            </a:r>
            <a:r>
              <a:rPr lang="pl-PL" sz="2000" dirty="0"/>
              <a:t> </a:t>
            </a:r>
            <a:r>
              <a:rPr lang="pl-PL" sz="2000" dirty="0" err="1"/>
              <a:t>south</a:t>
            </a:r>
            <a:r>
              <a:rPr lang="pl-PL" sz="2000" dirty="0"/>
              <a:t> of Poland, </a:t>
            </a:r>
            <a:r>
              <a:rPr lang="en-US" sz="2000" dirty="0"/>
              <a:t>through Wars</a:t>
            </a:r>
            <a:r>
              <a:rPr lang="pl-PL" sz="2000" dirty="0" err="1"/>
              <a:t>aw</a:t>
            </a:r>
            <a:r>
              <a:rPr lang="pl-PL" sz="2000" dirty="0"/>
              <a:t> and </a:t>
            </a:r>
            <a:r>
              <a:rPr lang="en-US" sz="2000" dirty="0"/>
              <a:t>up to the Baltic Sea.</a:t>
            </a:r>
            <a:endParaRPr lang="pl-PL" sz="2000" dirty="0"/>
          </a:p>
        </p:txBody>
      </p:sp>
      <p:pic>
        <p:nvPicPr>
          <p:cNvPr id="5" name="Obraz 4" descr="Syrenka_warszawska020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305435" y="2224397"/>
            <a:ext cx="2234365" cy="33111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Obraz 5" descr="warszawa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807177" y="3257477"/>
            <a:ext cx="3422540" cy="28686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ydarzenie główne">
  <a:themeElements>
    <a:clrScheme name="Wydarzenie główne">
      <a:dk1>
        <a:sysClr val="windowText" lastClr="000000"/>
      </a:dk1>
      <a:lt1>
        <a:sysClr val="window" lastClr="FFFFFF"/>
      </a:lt1>
      <a:dk2>
        <a:srgbClr val="424242"/>
      </a:dk2>
      <a:lt2>
        <a:srgbClr val="C8C8C8"/>
      </a:lt2>
      <a:accent1>
        <a:srgbClr val="B80E0F"/>
      </a:accent1>
      <a:accent2>
        <a:srgbClr val="A6987D"/>
      </a:accent2>
      <a:accent3>
        <a:srgbClr val="7F9A71"/>
      </a:accent3>
      <a:accent4>
        <a:srgbClr val="64969F"/>
      </a:accent4>
      <a:accent5>
        <a:srgbClr val="9B75B2"/>
      </a:accent5>
      <a:accent6>
        <a:srgbClr val="80737A"/>
      </a:accent6>
      <a:hlink>
        <a:srgbClr val="F21213"/>
      </a:hlink>
      <a:folHlink>
        <a:srgbClr val="B6A394"/>
      </a:folHlink>
    </a:clrScheme>
    <a:fontScheme name="Wydarzenie główne">
      <a:majorFont>
        <a:latin typeface="Impac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Impac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Wydarzenie główne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blipFill>
          <a:blip xmlns:r="http://schemas.openxmlformats.org/officeDocument/2006/relationships" r:embed="rId1">
            <a:duotone>
              <a:schemeClr val="phClr">
                <a:shade val="88000"/>
                <a:lumMod val="88000"/>
              </a:schemeClr>
              <a:schemeClr val="phClr"/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25400" dist="127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0"/>
        </a:gradFill>
        <a:blipFill>
          <a:blip xmlns:r="http://schemas.openxmlformats.org/officeDocument/2006/relationships" r:embed="rId2">
            <a:duotone>
              <a:schemeClr val="phClr">
                <a:shade val="48000"/>
                <a:satMod val="110000"/>
                <a:lumMod val="40000"/>
              </a:schemeClr>
              <a:schemeClr val="phClr">
                <a:tint val="90000"/>
                <a:lumMod val="10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Main Event" id="{AC372BB4-D83D-411E-B849-B641926BA760}" vid="{F1EFBDE3-1A95-4E3D-81AD-1F53D65BEA01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TM04033927[[fn=Wydarzenie główne]]</Template>
  <TotalTime>308</TotalTime>
  <Words>447</Words>
  <Application>Microsoft Office PowerPoint</Application>
  <PresentationFormat>Pokaz na ekranie (4:3)</PresentationFormat>
  <Paragraphs>90</Paragraphs>
  <Slides>29</Slides>
  <Notes>2</Notes>
  <HiddenSlides>0</HiddenSlides>
  <MMClips>2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29</vt:i4>
      </vt:variant>
    </vt:vector>
  </HeadingPairs>
  <TitlesOfParts>
    <vt:vector size="30" baseType="lpstr">
      <vt:lpstr>Wydarzenie główne</vt:lpstr>
      <vt:lpstr>WELCOME TO POLAND!</vt:lpstr>
      <vt:lpstr>After watching the presentation you will know:</vt:lpstr>
      <vt:lpstr>Quick view of poland</vt:lpstr>
      <vt:lpstr>Where is Poland?</vt:lpstr>
      <vt:lpstr>Poland has got 7 neighbours:  </vt:lpstr>
      <vt:lpstr>Polish flag</vt:lpstr>
      <vt:lpstr>Slajd 7</vt:lpstr>
      <vt:lpstr>Polonez (polonaise)</vt:lpstr>
      <vt:lpstr>Warsaw is the capital city of poland</vt:lpstr>
      <vt:lpstr>Most famous polish people</vt:lpstr>
      <vt:lpstr>Traditional polish food includes:</vt:lpstr>
      <vt:lpstr>Poland is also known for its delicious chocolate. </vt:lpstr>
      <vt:lpstr>INOwrocław is in central poland</vt:lpstr>
      <vt:lpstr>Inowrocław is called the salt city because of salt mines</vt:lpstr>
      <vt:lpstr>Inowrocław is also famous for the graduation towers in a lovely solanki park </vt:lpstr>
      <vt:lpstr>This is our school </vt:lpstr>
      <vt:lpstr>Here are some basic words you should know when you come to poland </vt:lpstr>
      <vt:lpstr>Let’s play  the battleship</vt:lpstr>
      <vt:lpstr>1. What is the capital of poland?</vt:lpstr>
      <vt:lpstr>2. What is the longest river?</vt:lpstr>
      <vt:lpstr>3. Which country is not  a neighbour of poland?</vt:lpstr>
      <vt:lpstr>4. Who is the best polish footballers?</vt:lpstr>
      <vt:lpstr>5. What does the polih flag  look like?</vt:lpstr>
      <vt:lpstr>6. What is the name of the sea?</vt:lpstr>
      <vt:lpstr>7. What is not the traditional food?</vt:lpstr>
      <vt:lpstr>8. What is the national dance in poland?</vt:lpstr>
      <vt:lpstr>9. What Does the White Eagle  the national emblem of Poland have? </vt:lpstr>
      <vt:lpstr>10. How would you say in polish „Hello”?</vt:lpstr>
      <vt:lpstr>Thanks a lot for  all your attention </vt:lpstr>
    </vt:vector>
  </TitlesOfParts>
  <Company>Acer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GO POLAND!</dc:title>
  <dc:creator>pc</dc:creator>
  <cp:lastModifiedBy>kamcia</cp:lastModifiedBy>
  <cp:revision>44</cp:revision>
  <dcterms:created xsi:type="dcterms:W3CDTF">2017-10-27T18:17:13Z</dcterms:created>
  <dcterms:modified xsi:type="dcterms:W3CDTF">2018-05-03T16:01:42Z</dcterms:modified>
</cp:coreProperties>
</file>