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7"/>
  </p:notesMasterIdLst>
  <p:sldIdLst>
    <p:sldId id="256" r:id="rId2"/>
    <p:sldId id="270" r:id="rId3"/>
    <p:sldId id="269" r:id="rId4"/>
    <p:sldId id="258" r:id="rId5"/>
    <p:sldId id="260" r:id="rId6"/>
    <p:sldId id="257" r:id="rId7"/>
    <p:sldId id="261" r:id="rId8"/>
    <p:sldId id="262" r:id="rId9"/>
    <p:sldId id="268" r:id="rId10"/>
    <p:sldId id="263" r:id="rId11"/>
    <p:sldId id="266" r:id="rId12"/>
    <p:sldId id="267" r:id="rId13"/>
    <p:sldId id="264" r:id="rId14"/>
    <p:sldId id="265" r:id="rId15"/>
    <p:sldId id="25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6BE"/>
    <a:srgbClr val="CC0099"/>
    <a:srgbClr val="008000"/>
    <a:srgbClr val="262A26"/>
    <a:srgbClr val="90383C"/>
    <a:srgbClr val="C2240A"/>
    <a:srgbClr val="9CB4E0"/>
    <a:srgbClr val="FF0000"/>
    <a:srgbClr val="A7C6C1"/>
    <a:srgbClr val="8AC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85EEE-F558-4325-B9E6-81CB3C5F4EB4}" type="datetimeFigureOut">
              <a:rPr lang="el-GR" smtClean="0"/>
              <a:t>18/2/2022</a:t>
            </a:fld>
            <a:endParaRPr lang="el-GR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64493-F849-45EF-AFBC-D17F5B79C3F5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6432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FEABB-91A2-447D-BC46-DC9214933872}" type="datetimeFigureOut">
              <a:rPr lang="el-GR" smtClean="0"/>
              <a:t>18/2/2022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6B6D636A-9098-43CD-AA7D-5924B8D4700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7420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FEABB-91A2-447D-BC46-DC9214933872}" type="datetimeFigureOut">
              <a:rPr lang="el-GR" smtClean="0"/>
              <a:t>18/2/2022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636A-9098-43CD-AA7D-5924B8D4700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2279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FEABB-91A2-447D-BC46-DC9214933872}" type="datetimeFigureOut">
              <a:rPr lang="el-GR" smtClean="0"/>
              <a:t>18/2/2022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636A-9098-43CD-AA7D-5924B8D4700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960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FEABB-91A2-447D-BC46-DC9214933872}" type="datetimeFigureOut">
              <a:rPr lang="el-GR" smtClean="0"/>
              <a:t>18/2/2022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636A-9098-43CD-AA7D-5924B8D4700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378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08FEABB-91A2-447D-BC46-DC9214933872}" type="datetimeFigureOut">
              <a:rPr lang="el-GR" smtClean="0"/>
              <a:t>18/2/2022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l-GR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B6D636A-9098-43CD-AA7D-5924B8D4700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1193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FEABB-91A2-447D-BC46-DC9214933872}" type="datetimeFigureOut">
              <a:rPr lang="el-GR" smtClean="0"/>
              <a:t>18/2/2022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636A-9098-43CD-AA7D-5924B8D4700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24218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FEABB-91A2-447D-BC46-DC9214933872}" type="datetimeFigureOut">
              <a:rPr lang="el-GR" smtClean="0"/>
              <a:t>18/2/2022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636A-9098-43CD-AA7D-5924B8D4700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4720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FEABB-91A2-447D-BC46-DC9214933872}" type="datetimeFigureOut">
              <a:rPr lang="el-GR" smtClean="0"/>
              <a:t>18/2/2022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636A-9098-43CD-AA7D-5924B8D4700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1264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FEABB-91A2-447D-BC46-DC9214933872}" type="datetimeFigureOut">
              <a:rPr lang="el-GR" smtClean="0"/>
              <a:t>18/2/2022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636A-9098-43CD-AA7D-5924B8D4700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8417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FEABB-91A2-447D-BC46-DC9214933872}" type="datetimeFigureOut">
              <a:rPr lang="el-GR" smtClean="0"/>
              <a:t>18/2/2022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636A-9098-43CD-AA7D-5924B8D4700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5255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FEABB-91A2-447D-BC46-DC9214933872}" type="datetimeFigureOut">
              <a:rPr lang="el-GR" smtClean="0"/>
              <a:t>18/2/2022</a:t>
            </a:fld>
            <a:endParaRPr lang="el-GR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636A-9098-43CD-AA7D-5924B8D4700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292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08FEABB-91A2-447D-BC46-DC9214933872}" type="datetimeFigureOut">
              <a:rPr lang="el-GR" smtClean="0"/>
              <a:t>18/2/2022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l-GR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6B6D636A-9098-43CD-AA7D-5924B8D4700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0005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microsoft.com/office/2007/relationships/hdphoto" Target="../media/hdphoto5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3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D6A473C-305B-43CD-B083-8CA0CDCB0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7270" y="1592243"/>
            <a:ext cx="9966960" cy="3035808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/>
                <a:solidFill>
                  <a:srgbClr val="1226B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Greece</a:t>
            </a:r>
            <a:endParaRPr lang="el-GR" sz="5400" b="1" cap="all" dirty="0">
              <a:ln/>
              <a:solidFill>
                <a:srgbClr val="1226BE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5E3AE59-7D06-4A5A-AD42-1CAF1A292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9938" y="4537710"/>
            <a:ext cx="7891272" cy="106984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itchFamily="66" charset="0"/>
              </a:rPr>
              <a:t>Let </a:t>
            </a: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us </a:t>
            </a:r>
            <a:r>
              <a:rPr lang="en-US" sz="3600" b="1" dirty="0">
                <a:solidFill>
                  <a:srgbClr val="7030A0"/>
                </a:solidFill>
                <a:latin typeface="Comic Sans MS" pitchFamily="66" charset="0"/>
              </a:rPr>
              <a:t>all </a:t>
            </a:r>
            <a:r>
              <a:rPr lang="en-US" sz="3600" b="1" dirty="0">
                <a:solidFill>
                  <a:srgbClr val="00B050"/>
                </a:solidFill>
                <a:latin typeface="Comic Sans MS" pitchFamily="66" charset="0"/>
              </a:rPr>
              <a:t>travel</a:t>
            </a: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3600" b="1" dirty="0">
                <a:solidFill>
                  <a:srgbClr val="FFC000"/>
                </a:solidFill>
                <a:latin typeface="Comic Sans MS" pitchFamily="66" charset="0"/>
              </a:rPr>
              <a:t>there</a:t>
            </a: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!</a:t>
            </a:r>
            <a:r>
              <a:rPr lang="en-US" sz="3600" b="1" dirty="0">
                <a:solidFill>
                  <a:srgbClr val="7030A0"/>
                </a:solidFill>
                <a:latin typeface="Comic Sans MS" pitchFamily="66" charset="0"/>
              </a:rPr>
              <a:t>!</a:t>
            </a:r>
            <a:r>
              <a:rPr lang="en-US" sz="3600" b="1" dirty="0">
                <a:solidFill>
                  <a:srgbClr val="00B050"/>
                </a:solidFill>
                <a:latin typeface="Comic Sans MS" pitchFamily="66" charset="0"/>
              </a:rPr>
              <a:t>!</a:t>
            </a: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!</a:t>
            </a:r>
            <a:endParaRPr lang="el-GR" sz="3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6" b="100000" l="0" r="982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6284">
            <a:off x="8930852" y="3272784"/>
            <a:ext cx="2691934" cy="246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166175" y="1673169"/>
            <a:ext cx="63947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000" b="1" cap="all" dirty="0">
                <a:ln>
                  <a:solidFill>
                    <a:srgbClr val="1226BE"/>
                  </a:solidFill>
                </a:ln>
                <a:solidFill>
                  <a:srgbClr val="1226B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Thessaloniki</a:t>
            </a:r>
            <a:endParaRPr lang="el-GR" sz="6000" b="1" cap="all" dirty="0">
              <a:ln>
                <a:solidFill>
                  <a:srgbClr val="1226BE"/>
                </a:solidFill>
              </a:ln>
              <a:solidFill>
                <a:srgbClr val="1226BE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2" b="97538" l="6121" r="98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028"/>
            <a:ext cx="3366811" cy="37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241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e Best Travel Guide to Thessalon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737" y="4299911"/>
            <a:ext cx="3415181" cy="2558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6" descr="Knowing the Roman imperial mints: III- Thessalonic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C47513F-D5C6-4917-946F-9A755C8B2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0026"/>
            <a:ext cx="5189220" cy="16312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rgbClr val="90383C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Aristotelous Square</a:t>
            </a:r>
            <a:r>
              <a:rPr kumimoji="0" lang="el-GR" altLang="el-GR" sz="200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 is the main city </a:t>
            </a: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square</a:t>
            </a:r>
            <a:r>
              <a:rPr kumimoji="0" lang="el-GR" altLang="el-GR" sz="200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 located on </a:t>
            </a:r>
            <a:r>
              <a:rPr kumimoji="0" lang="en-US" altLang="el-GR" sz="200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the </a:t>
            </a: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waterfront</a:t>
            </a:r>
            <a:r>
              <a:rPr lang="en-US" altLang="el-GR" sz="2000" dirty="0">
                <a:solidFill>
                  <a:srgbClr val="20212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</a:t>
            </a:r>
            <a:r>
              <a:rPr kumimoji="0" lang="el-GR" altLang="el-GR" sz="200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 in the city center. It was designed</a:t>
            </a:r>
            <a:r>
              <a:rPr kumimoji="0" lang="en-US" altLang="el-GR" sz="200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kumimoji="0" lang="el-GR" altLang="el-GR" sz="200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by </a:t>
            </a:r>
            <a:r>
              <a:rPr kumimoji="0" lang="en-US" altLang="el-GR" sz="200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the </a:t>
            </a:r>
            <a:r>
              <a:rPr kumimoji="0" lang="el-GR" altLang="el-GR" sz="2000" i="0" u="none" strike="noStrike" cap="none" normalizeH="0" baseline="0" dirty="0">
                <a:ln>
                  <a:noFill/>
                </a:ln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French architect </a:t>
            </a:r>
            <a:r>
              <a:rPr kumimoji="0" lang="el-GR" altLang="el-GR" sz="2000" b="1" i="0" strike="noStrike" cap="none" normalizeH="0" baseline="0" dirty="0">
                <a:ln>
                  <a:noFill/>
                </a:ln>
                <a:solidFill>
                  <a:srgbClr val="1226BE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Ernest Hébrard </a:t>
            </a:r>
            <a:r>
              <a:rPr kumimoji="0" lang="el-GR" altLang="el-GR" sz="200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in 1918</a:t>
            </a:r>
            <a:r>
              <a:rPr kumimoji="0" lang="en-US" altLang="el-GR" sz="200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r>
              <a:rPr kumimoji="0" lang="el-GR" altLang="el-GR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6" name="Picture 11" descr="Thessaloniki-kastra-pansellinos - MySalonika">
            <a:extLst>
              <a:ext uri="{FF2B5EF4-FFF2-40B4-BE49-F238E27FC236}">
                <a16:creationId xmlns:a16="http://schemas.microsoft.com/office/drawing/2014/main" id="{1D985EB7-6D40-49C9-8A37-E7B9F4A8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97559"/>
            <a:ext cx="3839308" cy="2559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Pin on Θεσσαλονίκη, Thessaloniki, Greece...">
            <a:extLst>
              <a:ext uri="{FF2B5EF4-FFF2-40B4-BE49-F238E27FC236}">
                <a16:creationId xmlns:a16="http://schemas.microsoft.com/office/drawing/2014/main" id="{8334C0CD-47F3-412F-871C-E661FEB95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44" y="2569295"/>
            <a:ext cx="2495382" cy="3331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BBBC15B-4661-4723-B13A-284D2F32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52" y="2524784"/>
            <a:ext cx="3549315" cy="2361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1E7C59-7605-41AB-A692-B9A351518A97}"/>
              </a:ext>
            </a:extLst>
          </p:cNvPr>
          <p:cNvSpPr txBox="1"/>
          <p:nvPr/>
        </p:nvSpPr>
        <p:spPr>
          <a:xfrm>
            <a:off x="8273456" y="529390"/>
            <a:ext cx="3610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226BE"/>
                </a:solidFill>
                <a:latin typeface="Comic Sans MS" panose="030F0702030302020204" pitchFamily="66" charset="0"/>
              </a:rPr>
              <a:t>panoramic view of the city </a:t>
            </a:r>
          </a:p>
          <a:p>
            <a:pPr algn="ctr"/>
            <a:r>
              <a:rPr lang="en-US" sz="2000" b="1" dirty="0">
                <a:solidFill>
                  <a:srgbClr val="1226BE"/>
                </a:solidFill>
                <a:latin typeface="Comic Sans MS" panose="030F0702030302020204" pitchFamily="66" charset="0"/>
              </a:rPr>
              <a:t>with full moon</a:t>
            </a:r>
            <a:endParaRPr lang="el-GR" sz="2000" b="1" dirty="0">
              <a:solidFill>
                <a:srgbClr val="1226BE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D5911E-11C4-46BB-8FE0-CE472E9BBD7A}"/>
              </a:ext>
            </a:extLst>
          </p:cNvPr>
          <p:cNvSpPr txBox="1"/>
          <p:nvPr/>
        </p:nvSpPr>
        <p:spPr>
          <a:xfrm>
            <a:off x="3119186" y="4988640"/>
            <a:ext cx="52307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</a:rPr>
              <a:t>The </a:t>
            </a:r>
            <a:r>
              <a:rPr lang="en-US" sz="20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Byzantine Walls </a:t>
            </a:r>
            <a:r>
              <a:rPr lang="en-US" sz="2000" b="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</a:rPr>
              <a:t>of Thessaloniki </a:t>
            </a:r>
          </a:p>
          <a:p>
            <a:r>
              <a:rPr lang="en-US" sz="2000" b="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</a:rPr>
              <a:t>The </a:t>
            </a:r>
            <a:r>
              <a:rPr lang="en-US" sz="2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Trigonion Tower </a:t>
            </a:r>
            <a:r>
              <a:rPr lang="en-US" sz="2000" b="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</a:rPr>
              <a:t>is one of the most impressive elements of the Walls and a favourite </a:t>
            </a:r>
            <a:r>
              <a:rPr lang="en-US" sz="2000" b="1" dirty="0">
                <a:solidFill>
                  <a:srgbClr val="CC0099"/>
                </a:solidFill>
                <a:effectLst/>
                <a:latin typeface="Comic Sans MS" panose="030F0702030302020204" pitchFamily="66" charset="0"/>
              </a:rPr>
              <a:t>spot </a:t>
            </a:r>
            <a:r>
              <a:rPr lang="en-US" sz="2000" b="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</a:rPr>
              <a:t>for </a:t>
            </a:r>
            <a:r>
              <a:rPr lang="en-US" sz="20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tourists </a:t>
            </a:r>
            <a:r>
              <a:rPr lang="en-US" sz="2000" b="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</a:rPr>
              <a:t>and </a:t>
            </a:r>
            <a:r>
              <a:rPr lang="en-US" sz="2000" b="1" dirty="0">
                <a:solidFill>
                  <a:srgbClr val="90383C"/>
                </a:solidFill>
                <a:effectLst/>
                <a:latin typeface="Comic Sans MS" panose="030F0702030302020204" pitchFamily="66" charset="0"/>
              </a:rPr>
              <a:t>photography lovers</a:t>
            </a:r>
            <a:r>
              <a:rPr lang="en-US" sz="2000" b="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</a:rPr>
              <a:t>!</a:t>
            </a:r>
            <a:endParaRPr lang="el-GR" sz="20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38" name="Picture 14" descr="The official travel guide of Thessaloniki Αρχικ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69" y="178759"/>
            <a:ext cx="2994891" cy="1974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751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ssaloniki, Greece travel gu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9" y="4881745"/>
            <a:ext cx="2619375" cy="174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Επταπύργιο - Ελληνικά Κάστρ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08" y="1312545"/>
            <a:ext cx="2476500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73FDFA3-E6D2-488C-AC54-278E60FE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307" y="124212"/>
            <a:ext cx="2955920" cy="1969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34E4D9-5500-4729-8D28-0F6584114929}"/>
              </a:ext>
            </a:extLst>
          </p:cNvPr>
          <p:cNvSpPr txBox="1"/>
          <p:nvPr/>
        </p:nvSpPr>
        <p:spPr>
          <a:xfrm>
            <a:off x="948690" y="708660"/>
            <a:ext cx="1989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churches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3FF309-0FA0-4EC1-B9B7-D2B49A24CD38}"/>
              </a:ext>
            </a:extLst>
          </p:cNvPr>
          <p:cNvSpPr txBox="1"/>
          <p:nvPr/>
        </p:nvSpPr>
        <p:spPr>
          <a:xfrm>
            <a:off x="317183" y="3174772"/>
            <a:ext cx="51920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Comic Sans MS" panose="030F0702030302020204" pitchFamily="66" charset="0"/>
              </a:rPr>
              <a:t>This is the city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el-GR" dirty="0">
                <a:latin typeface="Comic Sans MS" panose="030F0702030302020204" pitchFamily="66" charset="0"/>
              </a:rPr>
              <a:t>s largest </a:t>
            </a:r>
            <a:r>
              <a:rPr lang="el-GR" dirty="0" err="1">
                <a:latin typeface="Comic Sans MS" panose="030F0702030302020204" pitchFamily="66" charset="0"/>
              </a:rPr>
              <a:t>church</a:t>
            </a:r>
            <a:r>
              <a:rPr lang="el-GR" dirty="0">
                <a:latin typeface="Comic Sans MS" panose="030F0702030302020204" pitchFamily="66" charset="0"/>
              </a:rPr>
              <a:t> and the main sanctuary dedicated to its patron saint,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l-GR" b="1" dirty="0">
                <a:solidFill>
                  <a:srgbClr val="90383C"/>
                </a:solidFill>
                <a:latin typeface="Comic Sans MS" panose="030F0702030302020204" pitchFamily="66" charset="0"/>
              </a:rPr>
              <a:t>Agios Dimitrios</a:t>
            </a:r>
            <a:r>
              <a:rPr lang="el-GR" dirty="0">
                <a:latin typeface="Comic Sans MS" panose="030F0702030302020204" pitchFamily="66" charset="0"/>
              </a:rPr>
              <a:t>. The church was constructed after 413 and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l-GR" dirty="0">
                <a:latin typeface="Comic Sans MS" panose="030F0702030302020204" pitchFamily="66" charset="0"/>
              </a:rPr>
              <a:t>it is located in the homonymous street.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2B8260-DB5C-4A2D-8488-2FDDB813C0CB}"/>
              </a:ext>
            </a:extLst>
          </p:cNvPr>
          <p:cNvSpPr txBox="1"/>
          <p:nvPr/>
        </p:nvSpPr>
        <p:spPr>
          <a:xfrm>
            <a:off x="7152323" y="268873"/>
            <a:ext cx="46548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90383C"/>
                </a:solidFill>
                <a:latin typeface="Comic Sans MS" panose="030F0702030302020204" pitchFamily="66" charset="0"/>
              </a:rPr>
              <a:t>Agia Sofia </a:t>
            </a:r>
            <a:r>
              <a:rPr lang="el-GR" dirty="0">
                <a:latin typeface="Comic Sans MS" panose="030F0702030302020204" pitchFamily="66" charset="0"/>
              </a:rPr>
              <a:t>is one of the oldest and most important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l-GR" dirty="0">
                <a:latin typeface="Comic Sans MS" panose="030F0702030302020204" pitchFamily="66" charset="0"/>
              </a:rPr>
              <a:t>Christian churches </a:t>
            </a:r>
            <a:r>
              <a:rPr lang="en-US" dirty="0">
                <a:latin typeface="Comic Sans MS" panose="030F0702030302020204" pitchFamily="66" charset="0"/>
              </a:rPr>
              <a:t>of</a:t>
            </a:r>
            <a:r>
              <a:rPr lang="el-GR" dirty="0">
                <a:latin typeface="Comic Sans MS" panose="030F0702030302020204" pitchFamily="66" charset="0"/>
              </a:rPr>
              <a:t> the city</a:t>
            </a:r>
            <a:r>
              <a:rPr lang="en-US" dirty="0">
                <a:latin typeface="Comic Sans MS" panose="030F0702030302020204" pitchFamily="66" charset="0"/>
              </a:rPr>
              <a:t>.</a:t>
            </a:r>
            <a:r>
              <a:rPr lang="el-GR" dirty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Its</a:t>
            </a:r>
            <a:r>
              <a:rPr lang="el-GR" dirty="0">
                <a:latin typeface="Comic Sans MS" panose="030F0702030302020204" pitchFamily="66" charset="0"/>
              </a:rPr>
              <a:t> temple was built in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l-GR" dirty="0">
                <a:latin typeface="Comic Sans MS" panose="030F0702030302020204" pitchFamily="66" charset="0"/>
              </a:rPr>
              <a:t>the middle of the 7th century.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565E71-75EF-42F9-B8F3-24C07DC19EE1}"/>
              </a:ext>
            </a:extLst>
          </p:cNvPr>
          <p:cNvSpPr txBox="1"/>
          <p:nvPr/>
        </p:nvSpPr>
        <p:spPr>
          <a:xfrm>
            <a:off x="6142673" y="5521940"/>
            <a:ext cx="60493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The church of </a:t>
            </a:r>
            <a:r>
              <a:rPr lang="en-US" b="1" dirty="0">
                <a:solidFill>
                  <a:srgbClr val="90383C"/>
                </a:solidFill>
                <a:latin typeface="Comic Sans MS" panose="030F0702030302020204" pitchFamily="66" charset="0"/>
              </a:rPr>
              <a:t>Panagia of </a:t>
            </a:r>
            <a:r>
              <a:rPr lang="en-US" b="1" dirty="0" err="1">
                <a:solidFill>
                  <a:srgbClr val="90383C"/>
                </a:solidFill>
                <a:latin typeface="Comic Sans MS" panose="030F0702030302020204" pitchFamily="66" charset="0"/>
              </a:rPr>
              <a:t>Halkeon</a:t>
            </a:r>
            <a:r>
              <a:rPr lang="en-US" b="1" dirty="0">
                <a:solidFill>
                  <a:srgbClr val="90383C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is a Byzantine church, built in the 11th century and it is located in the center of Thessaloniki.</a:t>
            </a:r>
            <a:endParaRPr lang="el-GR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D101CD9-BAC1-4738-98DB-0C74293A6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5274945"/>
            <a:ext cx="2217420" cy="1663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30C126-64D4-4514-A720-C79AD9C25051}"/>
              </a:ext>
            </a:extLst>
          </p:cNvPr>
          <p:cNvSpPr txBox="1"/>
          <p:nvPr/>
        </p:nvSpPr>
        <p:spPr>
          <a:xfrm>
            <a:off x="8161020" y="4140250"/>
            <a:ext cx="40309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The church of the </a:t>
            </a:r>
            <a:r>
              <a:rPr lang="en-US" b="1" dirty="0" err="1">
                <a:solidFill>
                  <a:srgbClr val="90383C"/>
                </a:solidFill>
                <a:latin typeface="Comic Sans MS" panose="030F0702030302020204" pitchFamily="66" charset="0"/>
              </a:rPr>
              <a:t>Acheiropoietos</a:t>
            </a:r>
            <a:r>
              <a:rPr lang="en-US" dirty="0">
                <a:latin typeface="Comic Sans MS" panose="030F0702030302020204" pitchFamily="66" charset="0"/>
              </a:rPr>
              <a:t> is a 5th-century Byzantine church</a:t>
            </a:r>
            <a:endParaRPr lang="el-GR" dirty="0">
              <a:latin typeface="Comic Sans MS" panose="030F0702030302020204" pitchFamily="66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698B0BE-056F-4F7C-9D0C-2EDA709ED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0" y="3272511"/>
            <a:ext cx="3002280" cy="1997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8FE010-3109-4297-BB17-8EC4D9B08DF9}"/>
              </a:ext>
            </a:extLst>
          </p:cNvPr>
          <p:cNvSpPr txBox="1"/>
          <p:nvPr/>
        </p:nvSpPr>
        <p:spPr>
          <a:xfrm>
            <a:off x="6195059" y="2012929"/>
            <a:ext cx="30660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spcAft>
                <a:spcPts val="8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Patriarchal </a:t>
            </a:r>
            <a:r>
              <a:rPr lang="en-US" sz="1800" b="1" dirty="0">
                <a:solidFill>
                  <a:srgbClr val="90383C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Vlatadon Monastery 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was constructed in 14</a:t>
            </a:r>
            <a:r>
              <a:rPr lang="en-US" sz="1800" baseline="30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century, and it is located in Ano Poli.</a:t>
            </a:r>
            <a:endParaRPr lang="el-GR" sz="1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5696692-D586-4DAD-8421-8C6C01ADD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3616" y="1979608"/>
            <a:ext cx="2389723" cy="1792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E912C5-EAE9-4E34-AFE2-D5D7491BD4AC}"/>
              </a:ext>
            </a:extLst>
          </p:cNvPr>
          <p:cNvSpPr txBox="1"/>
          <p:nvPr/>
        </p:nvSpPr>
        <p:spPr>
          <a:xfrm>
            <a:off x="431483" y="421124"/>
            <a:ext cx="6097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90383C"/>
                </a:solidFill>
                <a:latin typeface="Comic Sans MS" panose="030F0702030302020204" pitchFamily="66" charset="0"/>
              </a:rPr>
              <a:t>UNESCO World Heritage</a:t>
            </a:r>
            <a:endParaRPr lang="el-GR" sz="2000" b="1" dirty="0">
              <a:solidFill>
                <a:srgbClr val="9038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30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2372" y="628952"/>
            <a:ext cx="2148742" cy="856948"/>
          </a:xfrm>
        </p:spPr>
        <p:txBody>
          <a:bodyPr>
            <a:normAutofit/>
          </a:bodyPr>
          <a:lstStyle/>
          <a:p>
            <a:r>
              <a:rPr lang="en-US" sz="2800" dirty="0"/>
              <a:t>museums</a:t>
            </a:r>
            <a:endParaRPr lang="el-GR" sz="2800" dirty="0"/>
          </a:p>
        </p:txBody>
      </p:sp>
      <p:pic>
        <p:nvPicPr>
          <p:cNvPr id="3074" name="Picture 2" descr="Museum of Illusions | Air Ser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3" y="1941658"/>
            <a:ext cx="2619375" cy="174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Best in Heri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771" y="1381589"/>
            <a:ext cx="2240329" cy="1575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Archaeological Museum at a Glance - Greece 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44" y="918672"/>
            <a:ext cx="2705100" cy="1685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ile:Museum of Byzantine Culture, Thessaloniki, Greece (9168211223).jpg -  Wikimedia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6" y="4277189"/>
            <a:ext cx="2705100" cy="1685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E ARCHAEOLOGICAL MUSEUM OF THESSALONIKI!! - Transfer Thessalonik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927" y="2550967"/>
            <a:ext cx="2532184" cy="1491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Jewish Museum of Thessaloniki - Home | Face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578" y="4383014"/>
            <a:ext cx="21336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4D393D-D29D-4229-B9BE-42F441E41750}"/>
              </a:ext>
            </a:extLst>
          </p:cNvPr>
          <p:cNvSpPr txBox="1"/>
          <p:nvPr/>
        </p:nvSpPr>
        <p:spPr>
          <a:xfrm>
            <a:off x="3048953" y="283964"/>
            <a:ext cx="3980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0383C"/>
                </a:solidFill>
                <a:latin typeface="Comic Sans MS" panose="030F0702030302020204" pitchFamily="66" charset="0"/>
              </a:rPr>
              <a:t>There is a </a:t>
            </a:r>
            <a:r>
              <a:rPr lang="en-US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wealth</a:t>
            </a:r>
            <a:r>
              <a:rPr lang="en-US" sz="2000" dirty="0">
                <a:solidFill>
                  <a:srgbClr val="90383C"/>
                </a:solidFill>
                <a:latin typeface="Comic Sans MS" panose="030F0702030302020204" pitchFamily="66" charset="0"/>
              </a:rPr>
              <a:t> of </a:t>
            </a:r>
            <a:r>
              <a:rPr lang="en-US" sz="2000" b="1" dirty="0">
                <a:solidFill>
                  <a:srgbClr val="CC0099"/>
                </a:solidFill>
                <a:latin typeface="Comic Sans MS" panose="030F0702030302020204" pitchFamily="66" charset="0"/>
              </a:rPr>
              <a:t>museums</a:t>
            </a:r>
            <a:r>
              <a:rPr lang="en-US" sz="2000" dirty="0">
                <a:solidFill>
                  <a:srgbClr val="90383C"/>
                </a:solidFill>
                <a:latin typeface="Comic Sans MS" panose="030F0702030302020204" pitchFamily="66" charset="0"/>
              </a:rPr>
              <a:t>, all with </a:t>
            </a:r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fascinating</a:t>
            </a:r>
            <a:r>
              <a:rPr lang="en-US" sz="2000" dirty="0">
                <a:solidFill>
                  <a:srgbClr val="90383C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collections</a:t>
            </a:r>
            <a:r>
              <a:rPr lang="en-US" sz="2000" dirty="0">
                <a:solidFill>
                  <a:srgbClr val="90383C"/>
                </a:solidFill>
                <a:latin typeface="Comic Sans MS" panose="030F0702030302020204" pitchFamily="66" charset="0"/>
              </a:rPr>
              <a:t>. </a:t>
            </a:r>
            <a:endParaRPr lang="el-GR" sz="2000" dirty="0">
              <a:solidFill>
                <a:srgbClr val="90383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96CC6C-E399-414C-946A-9B4307E32796}"/>
              </a:ext>
            </a:extLst>
          </p:cNvPr>
          <p:cNvSpPr txBox="1"/>
          <p:nvPr/>
        </p:nvSpPr>
        <p:spPr>
          <a:xfrm>
            <a:off x="7520940" y="502921"/>
            <a:ext cx="357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1226BE"/>
                </a:solidFill>
                <a:latin typeface="Comic Sans MS" panose="030F0702030302020204" pitchFamily="66" charset="0"/>
              </a:rPr>
              <a:t>Archaeological Museum</a:t>
            </a:r>
            <a:endParaRPr lang="el-GR" sz="2400" b="1" dirty="0">
              <a:solidFill>
                <a:srgbClr val="1226B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166A82-CCF5-4DB6-AAC7-856F1725EE9A}"/>
              </a:ext>
            </a:extLst>
          </p:cNvPr>
          <p:cNvSpPr txBox="1"/>
          <p:nvPr/>
        </p:nvSpPr>
        <p:spPr>
          <a:xfrm>
            <a:off x="251460" y="1463040"/>
            <a:ext cx="3051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Museum of Illusions</a:t>
            </a:r>
            <a:endParaRPr lang="el-GR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0003C-33C9-40FB-9B10-1B4EEB89171E}"/>
              </a:ext>
            </a:extLst>
          </p:cNvPr>
          <p:cNvSpPr txBox="1"/>
          <p:nvPr/>
        </p:nvSpPr>
        <p:spPr>
          <a:xfrm>
            <a:off x="140970" y="3729990"/>
            <a:ext cx="375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Museum of Byzantine Culture</a:t>
            </a:r>
            <a:endParaRPr lang="el-GR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1A19BBB-B0E5-4730-801C-C610C6560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459" y="4698262"/>
            <a:ext cx="3474932" cy="229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7D0A38-5DCB-43A7-B055-FC1A395E7B1B}"/>
              </a:ext>
            </a:extLst>
          </p:cNvPr>
          <p:cNvSpPr txBox="1"/>
          <p:nvPr/>
        </p:nvSpPr>
        <p:spPr>
          <a:xfrm>
            <a:off x="9415463" y="4061579"/>
            <a:ext cx="22774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Jewish Museum</a:t>
            </a:r>
            <a:endParaRPr lang="el-GR" sz="20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D5395F-E0CC-48EA-B5EE-F4DCB5E0D574}"/>
              </a:ext>
            </a:extLst>
          </p:cNvPr>
          <p:cNvSpPr txBox="1"/>
          <p:nvPr/>
        </p:nvSpPr>
        <p:spPr>
          <a:xfrm>
            <a:off x="2968943" y="4118729"/>
            <a:ext cx="3854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Science Dissemination Centre NOISIS Technology Museum </a:t>
            </a:r>
            <a:endParaRPr lang="el-GR" sz="2000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Εικόνα 21" descr="Museum for the Macedonian Struggle (Thessaloniki) - Wikipedia">
            <a:extLst>
              <a:ext uri="{FF2B5EF4-FFF2-40B4-BE49-F238E27FC236}">
                <a16:creationId xmlns:a16="http://schemas.microsoft.com/office/drawing/2014/main" id="{5AE10B77-393B-44F9-8BC3-8C9DEB62223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1925136"/>
            <a:ext cx="2114867" cy="170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A74EC7-F03E-4241-B3DC-06E1446B58AB}"/>
              </a:ext>
            </a:extLst>
          </p:cNvPr>
          <p:cNvSpPr txBox="1"/>
          <p:nvPr/>
        </p:nvSpPr>
        <p:spPr>
          <a:xfrm>
            <a:off x="3204210" y="1261110"/>
            <a:ext cx="3196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90383C"/>
                </a:solidFill>
                <a:latin typeface="Comic Sans MS" panose="030F0702030302020204" pitchFamily="66" charset="0"/>
              </a:rPr>
              <a:t>Museum for the Macedonian Struggle</a:t>
            </a:r>
            <a:endParaRPr lang="el-GR" sz="2000" b="1" dirty="0">
              <a:solidFill>
                <a:srgbClr val="90383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EDF80791-06E2-4DFB-9DE4-2159F25873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0892" y="4061460"/>
            <a:ext cx="2180218" cy="2180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0990CCE-87B5-4232-A85F-BED29EE6C774}"/>
              </a:ext>
            </a:extLst>
          </p:cNvPr>
          <p:cNvSpPr txBox="1"/>
          <p:nvPr/>
        </p:nvSpPr>
        <p:spPr>
          <a:xfrm>
            <a:off x="6778943" y="3642479"/>
            <a:ext cx="22774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1226BE"/>
                </a:solidFill>
                <a:latin typeface="Comic Sans MS" panose="030F0702030302020204" pitchFamily="66" charset="0"/>
              </a:rPr>
              <a:t>Olympic Museum</a:t>
            </a:r>
            <a:endParaRPr lang="el-GR" sz="2000" b="1" dirty="0">
              <a:solidFill>
                <a:srgbClr val="1226B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4" descr="Free Look Cliparts, Download Free Look Cliparts png images, Free ClipArts  on Clipart Library">
            <a:extLst>
              <a:ext uri="{FF2B5EF4-FFF2-40B4-BE49-F238E27FC236}">
                <a16:creationId xmlns:a16="http://schemas.microsoft.com/office/drawing/2014/main" id="{135C894E-A561-4847-BDC4-93655F085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8295">
            <a:off x="191912" y="225943"/>
            <a:ext cx="909859" cy="65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154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F8D0A1-9CCF-4618-909A-0B6D867FD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137160"/>
            <a:ext cx="2633472" cy="916686"/>
          </a:xfrm>
        </p:spPr>
        <p:txBody>
          <a:bodyPr>
            <a:normAutofit/>
          </a:bodyPr>
          <a:lstStyle/>
          <a:p>
            <a:r>
              <a:rPr lang="en-US" sz="2800" dirty="0"/>
              <a:t>typical food</a:t>
            </a:r>
            <a:endParaRPr lang="el-GR" sz="28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53A727A-E190-4F2F-94A1-722DEF6FC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98" y="429768"/>
            <a:ext cx="7388352" cy="409295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sz="2400" strike="noStrike" dirty="0">
                <a:effectLst/>
                <a:latin typeface="Comic Sans MS" panose="030F0702030302020204" pitchFamily="66" charset="0"/>
              </a:rPr>
              <a:t>In </a:t>
            </a:r>
            <a:r>
              <a:rPr lang="en-US" sz="2400" b="1" strike="noStrike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Thessaloniki</a:t>
            </a:r>
            <a:r>
              <a:rPr lang="en-US" sz="2400" strike="noStrike" dirty="0">
                <a:effectLst/>
                <a:latin typeface="Comic Sans MS" panose="030F0702030302020204" pitchFamily="66" charset="0"/>
              </a:rPr>
              <a:t> you can find </a:t>
            </a:r>
            <a:r>
              <a:rPr lang="en-US" sz="2400" b="1" strike="noStrike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super</a:t>
            </a:r>
            <a:r>
              <a:rPr lang="en-US" sz="2400" strike="noStrike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strike="noStrike" dirty="0">
                <a:solidFill>
                  <a:srgbClr val="90383C"/>
                </a:solidFill>
                <a:effectLst/>
                <a:latin typeface="Comic Sans MS" panose="030F0702030302020204" pitchFamily="66" charset="0"/>
              </a:rPr>
              <a:t>duper</a:t>
            </a:r>
            <a:r>
              <a:rPr lang="en-US" sz="2400" strike="noStrike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strike="noStrike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foods</a:t>
            </a:r>
            <a:r>
              <a:rPr lang="en-US" sz="2400" strike="noStrike" dirty="0">
                <a:effectLst/>
                <a:latin typeface="Comic Sans MS" panose="030F0702030302020204" pitchFamily="66" charset="0"/>
              </a:rPr>
              <a:t> and </a:t>
            </a:r>
            <a:r>
              <a:rPr lang="en-US" sz="2400" b="1" strike="noStrike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drinks</a:t>
            </a:r>
            <a:r>
              <a:rPr lang="en-US" sz="2400" strike="noStrike" dirty="0">
                <a:effectLst/>
                <a:latin typeface="Comic Sans MS" panose="030F0702030302020204" pitchFamily="66" charset="0"/>
              </a:rPr>
              <a:t> to </a:t>
            </a:r>
            <a:r>
              <a:rPr lang="en-US" sz="2400" b="1" strike="noStrike" dirty="0">
                <a:solidFill>
                  <a:srgbClr val="1226BE"/>
                </a:solidFill>
                <a:effectLst/>
                <a:latin typeface="Comic Sans MS" panose="030F0702030302020204" pitchFamily="66" charset="0"/>
              </a:rPr>
              <a:t>enjoy</a:t>
            </a:r>
            <a:r>
              <a:rPr lang="en-US" sz="2400" strike="noStrike" dirty="0">
                <a:effectLst/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buNone/>
            </a:pPr>
            <a:r>
              <a:rPr lang="en-US" sz="2400" b="1" strike="noStrike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Bougatsa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, a breakfast </a:t>
            </a:r>
            <a:r>
              <a:rPr lang="en-US" sz="2400" strike="noStrike" dirty="0">
                <a:effectLst/>
                <a:latin typeface="Comic Sans MS" panose="030F0702030302020204" pitchFamily="66" charset="0"/>
              </a:rPr>
              <a:t>pastry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, which can be either sweet or savory, is very popular throughout the city. </a:t>
            </a:r>
          </a:p>
          <a:p>
            <a:pPr marL="0" indent="0" algn="just">
              <a:buNone/>
            </a:pPr>
            <a:r>
              <a:rPr lang="en-US" sz="2400" dirty="0">
                <a:effectLst/>
                <a:latin typeface="Comic Sans MS" panose="030F0702030302020204" pitchFamily="66" charset="0"/>
              </a:rPr>
              <a:t>Another popular snack is </a:t>
            </a:r>
            <a:r>
              <a:rPr lang="en-US" sz="2400" b="1" strike="noStrike" dirty="0">
                <a:solidFill>
                  <a:srgbClr val="90383C"/>
                </a:solidFill>
                <a:effectLst/>
                <a:latin typeface="Comic Sans MS" panose="030F0702030302020204" pitchFamily="66" charset="0"/>
              </a:rPr>
              <a:t>koulouri</a:t>
            </a:r>
            <a:r>
              <a:rPr lang="en-US" sz="2400" strike="noStrike" dirty="0">
                <a:effectLst/>
                <a:latin typeface="Comic Sans MS" panose="030F0702030302020204" pitchFamily="66" charset="0"/>
              </a:rPr>
              <a:t> (sesame bun)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>
                <a:effectLst/>
                <a:latin typeface="Comic Sans MS" panose="030F0702030302020204" pitchFamily="66" charset="0"/>
              </a:rPr>
              <a:t>Notable sweets of the city are the famous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Trigona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en-GB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anoramatos 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, </a:t>
            </a:r>
            <a:r>
              <a:rPr lang="en-US" sz="2400" b="1" dirty="0">
                <a:solidFill>
                  <a:srgbClr val="CC0099"/>
                </a:solidFill>
                <a:effectLst/>
                <a:latin typeface="Comic Sans MS" panose="030F0702030302020204" pitchFamily="66" charset="0"/>
              </a:rPr>
              <a:t>Roxákia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, </a:t>
            </a:r>
            <a:r>
              <a:rPr lang="en-US" sz="2400" b="1" strike="noStrike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Kourkoubinia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 and </a:t>
            </a:r>
            <a:r>
              <a:rPr lang="en-US" sz="2400" b="1" dirty="0">
                <a:solidFill>
                  <a:srgbClr val="008000"/>
                </a:solidFill>
                <a:effectLst/>
                <a:latin typeface="Comic Sans MS" panose="030F0702030302020204" pitchFamily="66" charset="0"/>
              </a:rPr>
              <a:t>Armenonville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. </a:t>
            </a:r>
          </a:p>
          <a:p>
            <a:pPr marL="0" indent="0" algn="just">
              <a:buNone/>
            </a:pPr>
            <a:r>
              <a:rPr lang="en-US" sz="2400" dirty="0">
                <a:effectLst/>
                <a:latin typeface="Comic Sans MS" panose="030F0702030302020204" pitchFamily="66" charset="0"/>
              </a:rPr>
              <a:t>A stereotypical </a:t>
            </a:r>
            <a:r>
              <a:rPr lang="en-US" sz="2400" strike="noStrike" dirty="0">
                <a:effectLst/>
                <a:latin typeface="Comic Sans MS" panose="030F0702030302020204" pitchFamily="66" charset="0"/>
              </a:rPr>
              <a:t>coffee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 drink is </a:t>
            </a:r>
            <a:r>
              <a:rPr lang="en-US" sz="2400" b="1" strike="noStrike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Frappé </a:t>
            </a:r>
            <a:r>
              <a:rPr lang="en-US" sz="2400" b="1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coffee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. Frappé was invented in the Thessaloniki International Fair in 1957 and has since spread throughout Greece and Cyprus to become a hallmark of the Greek </a:t>
            </a:r>
            <a:r>
              <a:rPr lang="en-US" sz="2400" strike="noStrike" dirty="0">
                <a:effectLst/>
                <a:latin typeface="Comic Sans MS" panose="030F0702030302020204" pitchFamily="66" charset="0"/>
              </a:rPr>
              <a:t>coffee culture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>
                <a:effectLst/>
                <a:latin typeface="Comic Sans MS" panose="030F0702030302020204" pitchFamily="66" charset="0"/>
              </a:rPr>
              <a:t>Last but not least, you should definitely eat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gyros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with </a:t>
            </a:r>
            <a:r>
              <a:rPr lang="en-US" sz="2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pita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and </a:t>
            </a:r>
            <a:r>
              <a:rPr lang="en-US" sz="2400" b="1" dirty="0">
                <a:solidFill>
                  <a:srgbClr val="92D050"/>
                </a:solidFill>
                <a:effectLst/>
                <a:latin typeface="Comic Sans MS" panose="030F0702030302020204" pitchFamily="66" charset="0"/>
              </a:rPr>
              <a:t>tzatziki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soutzoukakia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with </a:t>
            </a:r>
            <a:r>
              <a:rPr lang="en-US" sz="2400" b="1" dirty="0">
                <a:solidFill>
                  <a:srgbClr val="008000"/>
                </a:solidFill>
                <a:effectLst/>
                <a:latin typeface="Comic Sans MS" panose="030F0702030302020204" pitchFamily="66" charset="0"/>
              </a:rPr>
              <a:t>Greek salad 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and, of course,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moussaka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2054" name="Picture 6" descr="Photo by bougatsa_bantis, caption reads: #greece_is #thessaloniki &amp; #thessalonikifood is #bougatsa by #bougatsa_bandis the #bougatsa_ambassador #traditional #breakfast ##handmade #phyllo #pastry #sweet #custard #cream #sugar #powdersugar #cinnamon #sweetstories #bantis #bandis #foodporn #lovefood #μπουγάτσα #μπαντής #θεσσαλονίκη #μπουγατσα_μπαντης">
            <a:extLst>
              <a:ext uri="{FF2B5EF4-FFF2-40B4-BE49-F238E27FC236}">
                <a16:creationId xmlns:a16="http://schemas.microsoft.com/office/drawing/2014/main" id="{D2455060-6106-4298-B489-0199A414F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87" y="1177290"/>
            <a:ext cx="1994143" cy="2411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here to find the best street food in Thessaloniki - Urban Adventures">
            <a:extLst>
              <a:ext uri="{FF2B5EF4-FFF2-40B4-BE49-F238E27FC236}">
                <a16:creationId xmlns:a16="http://schemas.microsoft.com/office/drawing/2014/main" id="{FCA7BB3E-B0B0-440E-B0AC-D0B38F7D7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760" y="3669983"/>
            <a:ext cx="2743200" cy="1666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Τρίγωνα Πανοράματος | Συνταγή | Argiro.gr">
            <a:extLst>
              <a:ext uri="{FF2B5EF4-FFF2-40B4-BE49-F238E27FC236}">
                <a16:creationId xmlns:a16="http://schemas.microsoft.com/office/drawing/2014/main" id="{853D25F0-3B52-4928-8EB6-0A298A7BA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t="2319" r="10067" b="10304"/>
          <a:stretch/>
        </p:blipFill>
        <p:spPr bwMode="auto">
          <a:xfrm>
            <a:off x="571500" y="4733784"/>
            <a:ext cx="1863090" cy="1644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hessaloniki Tourism - Koulouri of Thessaloniki">
            <a:extLst>
              <a:ext uri="{FF2B5EF4-FFF2-40B4-BE49-F238E27FC236}">
                <a16:creationId xmlns:a16="http://schemas.microsoft.com/office/drawing/2014/main" id="{D87CB53A-0FE1-43A7-BD81-A89617133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1658760"/>
            <a:ext cx="2621280" cy="1500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ΦΤΙΑΞΤΕ ΚΟΥΡΚΟΥΜΠΙΝΙΑ !">
            <a:extLst>
              <a:ext uri="{FF2B5EF4-FFF2-40B4-BE49-F238E27FC236}">
                <a16:creationId xmlns:a16="http://schemas.microsoft.com/office/drawing/2014/main" id="{2F0F67DF-3EC7-439C-B47F-5B5B1F0D1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t="-1200" r="4267" b="1200"/>
          <a:stretch/>
        </p:blipFill>
        <p:spPr bwMode="auto">
          <a:xfrm>
            <a:off x="4823460" y="5129731"/>
            <a:ext cx="2297430" cy="1305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ow to make roxakia (Greek cocoa, cinnamon and vanilla syrupy goodies) |  Digital Scullery">
            <a:extLst>
              <a:ext uri="{FF2B5EF4-FFF2-40B4-BE49-F238E27FC236}">
                <a16:creationId xmlns:a16="http://schemas.microsoft.com/office/drawing/2014/main" id="{20E1E28E-E850-467D-BA5E-F603FD5B9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/>
          <a:stretch/>
        </p:blipFill>
        <p:spPr bwMode="auto">
          <a:xfrm>
            <a:off x="2788920" y="4651772"/>
            <a:ext cx="1817370" cy="1325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Ελληνάρας οδηγός άνετος με… φραπέ σε αγώνα ράλι – διαφορετικό">
            <a:extLst>
              <a:ext uri="{FF2B5EF4-FFF2-40B4-BE49-F238E27FC236}">
                <a16:creationId xmlns:a16="http://schemas.microsoft.com/office/drawing/2014/main" id="{8C357090-7427-476F-BBD3-55D5F0FA4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6" r="30321"/>
          <a:stretch/>
        </p:blipFill>
        <p:spPr bwMode="auto">
          <a:xfrm>
            <a:off x="7132320" y="3900201"/>
            <a:ext cx="1131570" cy="1306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ee Yummy Cliparts, Download Free Yummy Cliparts png images, Free ClipArts  on Clipart Library">
            <a:extLst>
              <a:ext uri="{FF2B5EF4-FFF2-40B4-BE49-F238E27FC236}">
                <a16:creationId xmlns:a16="http://schemas.microsoft.com/office/drawing/2014/main" id="{453F4DE5-3F5D-46AC-83EC-13999B970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982">
            <a:off x="10365574" y="959138"/>
            <a:ext cx="1501686" cy="79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aditional Greek Moussaka | Free Images at Clker.com - vector clip art  online, royalty free &amp;amp; public domain">
            <a:extLst>
              <a:ext uri="{FF2B5EF4-FFF2-40B4-BE49-F238E27FC236}">
                <a16:creationId xmlns:a16="http://schemas.microsoft.com/office/drawing/2014/main" id="{4AF71F56-EEED-4E16-852F-41069949C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640" y="5509260"/>
            <a:ext cx="1959429" cy="1097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Νηστίσιμα σουτζουκάκια από τον master chef Άκη Πετρετζίκη | Dogma">
            <a:extLst>
              <a:ext uri="{FF2B5EF4-FFF2-40B4-BE49-F238E27FC236}">
                <a16:creationId xmlns:a16="http://schemas.microsoft.com/office/drawing/2014/main" id="{B728D710-8E56-4F35-BD11-7C4816059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340" y="5670415"/>
            <a:ext cx="2232660" cy="1187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400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F91B14-8166-4F0A-BAF2-84C13617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914" y="415000"/>
            <a:ext cx="5031149" cy="664589"/>
          </a:xfrm>
        </p:spPr>
        <p:txBody>
          <a:bodyPr>
            <a:normAutofit/>
          </a:bodyPr>
          <a:lstStyle/>
          <a:p>
            <a:r>
              <a:rPr lang="en-US" sz="2800" dirty="0"/>
              <a:t>festivities and traditions</a:t>
            </a:r>
            <a:endParaRPr lang="el-GR" sz="28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48EE161-BC7E-43D4-8C4E-9E29D93E4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24" y="1162671"/>
            <a:ext cx="8647328" cy="7018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0" i="0" dirty="0">
                <a:effectLst/>
                <a:latin typeface="Comic Sans MS" panose="030F0702030302020204" pitchFamily="66" charset="0"/>
              </a:rPr>
              <a:t>The city is renowned for its festivals, events and vibrant cultural life in general, and is considered to be Greece's cultural capital.</a:t>
            </a:r>
            <a:endParaRPr lang="el-GR" dirty="0">
              <a:latin typeface="Comic Sans MS" panose="030F0702030302020204" pitchFamily="66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F1E15D4-22F2-4A6C-A392-156BB9A5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330" y="180507"/>
            <a:ext cx="2554445" cy="1536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F169F5-9E45-4993-83DA-134722152FE4}"/>
              </a:ext>
            </a:extLst>
          </p:cNvPr>
          <p:cNvSpPr txBox="1"/>
          <p:nvPr/>
        </p:nvSpPr>
        <p:spPr>
          <a:xfrm>
            <a:off x="0" y="2133454"/>
            <a:ext cx="6163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Street Mode Festival</a:t>
            </a:r>
          </a:p>
          <a:p>
            <a:pPr algn="ctr"/>
            <a:r>
              <a:rPr lang="en-US" sz="2000" b="0" i="0" dirty="0">
                <a:solidFill>
                  <a:srgbClr val="262A26"/>
                </a:solidFill>
                <a:effectLst/>
                <a:latin typeface="Comic Sans MS" panose="030F0702030302020204" pitchFamily="66" charset="0"/>
              </a:rPr>
              <a:t>It celebrates street culture through music, street art, dance performances and even sports.</a:t>
            </a:r>
            <a:endParaRPr lang="en-GB" sz="2000" b="0" i="0" dirty="0">
              <a:solidFill>
                <a:srgbClr val="262A26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BD697-C92F-4333-9874-8CA2DABD24FB}"/>
              </a:ext>
            </a:extLst>
          </p:cNvPr>
          <p:cNvSpPr txBox="1"/>
          <p:nvPr/>
        </p:nvSpPr>
        <p:spPr>
          <a:xfrm>
            <a:off x="84221" y="3627404"/>
            <a:ext cx="67355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Thessaloniki International Book Fair</a:t>
            </a:r>
          </a:p>
          <a:p>
            <a:pPr algn="ctr"/>
            <a:r>
              <a:rPr lang="en-US" sz="2000" i="0" dirty="0">
                <a:solidFill>
                  <a:srgbClr val="121416"/>
                </a:solidFill>
                <a:effectLst/>
                <a:latin typeface="Comic Sans MS" panose="030F0702030302020204" pitchFamily="66" charset="0"/>
              </a:rPr>
              <a:t>Bookworms will certainly enjoy visiting the </a:t>
            </a:r>
            <a:r>
              <a:rPr lang="en-US" sz="2000" i="0" u="none" strike="noStrike" dirty="0">
                <a:solidFill>
                  <a:srgbClr val="121416"/>
                </a:solidFill>
                <a:effectLst/>
                <a:latin typeface="Comic Sans MS" panose="030F0702030302020204" pitchFamily="66" charset="0"/>
              </a:rPr>
              <a:t>Thessaloniki International Book Fair</a:t>
            </a:r>
            <a:r>
              <a:rPr lang="en-US" sz="2000" i="0" dirty="0">
                <a:solidFill>
                  <a:srgbClr val="121416"/>
                </a:solidFill>
                <a:effectLst/>
                <a:latin typeface="Comic Sans MS" panose="030F0702030302020204" pitchFamily="66" charset="0"/>
              </a:rPr>
              <a:t>, which is held annually during the month of May.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E5DF78-D2F2-46B2-A394-FDB2CDCC7371}"/>
              </a:ext>
            </a:extLst>
          </p:cNvPr>
          <p:cNvSpPr txBox="1"/>
          <p:nvPr/>
        </p:nvSpPr>
        <p:spPr>
          <a:xfrm>
            <a:off x="-96252" y="5289715"/>
            <a:ext cx="68678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Thessaloniki Biennale of Contemporary Art</a:t>
            </a:r>
          </a:p>
          <a:p>
            <a:pPr algn="ctr"/>
            <a:r>
              <a:rPr lang="en-US" sz="2000" i="0" dirty="0">
                <a:solidFill>
                  <a:srgbClr val="121416"/>
                </a:solidFill>
                <a:effectLst/>
                <a:latin typeface="Comic Sans MS" panose="030F0702030302020204" pitchFamily="66" charset="0"/>
              </a:rPr>
              <a:t>This festival is perfect for art lovers who are visiting the city.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7E15FC-8E1C-40DF-BDB3-33704978D0A2}"/>
              </a:ext>
            </a:extLst>
          </p:cNvPr>
          <p:cNvSpPr txBox="1"/>
          <p:nvPr/>
        </p:nvSpPr>
        <p:spPr>
          <a:xfrm>
            <a:off x="6178969" y="1822493"/>
            <a:ext cx="609790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Thessaloniki Food Festival</a:t>
            </a:r>
          </a:p>
          <a:p>
            <a:pPr algn="ctr"/>
            <a:r>
              <a:rPr lang="en-US" sz="2000" b="0" i="0" dirty="0">
                <a:solidFill>
                  <a:srgbClr val="121416"/>
                </a:solidFill>
                <a:effectLst/>
                <a:latin typeface="Comic Sans MS" panose="030F0702030302020204" pitchFamily="66" charset="0"/>
              </a:rPr>
              <a:t>As the culinary capital of Greece, it is not surprising that this food festival is one of the most anticipated events of the year</a:t>
            </a:r>
            <a:r>
              <a:rPr lang="en-US" sz="2000" dirty="0">
                <a:solidFill>
                  <a:srgbClr val="121416"/>
                </a:solidFill>
                <a:latin typeface="Comic Sans MS" panose="030F0702030302020204" pitchFamily="66" charset="0"/>
              </a:rPr>
              <a:t> that</a:t>
            </a:r>
            <a:r>
              <a:rPr lang="en-US" sz="2000" b="0" i="0" dirty="0">
                <a:solidFill>
                  <a:srgbClr val="121416"/>
                </a:solidFill>
                <a:effectLst/>
                <a:latin typeface="Comic Sans MS" panose="030F0702030302020204" pitchFamily="66" charset="0"/>
              </a:rPr>
              <a:t> explores the rich, traditional gastronomy of the city.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361751-3908-46CD-9A1C-4A261FA93A25}"/>
              </a:ext>
            </a:extLst>
          </p:cNvPr>
          <p:cNvSpPr txBox="1"/>
          <p:nvPr/>
        </p:nvSpPr>
        <p:spPr>
          <a:xfrm>
            <a:off x="7090133" y="3844481"/>
            <a:ext cx="4556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Thessaloniki International Film Festival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9B3F14-36F9-4CFC-A7F4-F8340B3AA16A}"/>
              </a:ext>
            </a:extLst>
          </p:cNvPr>
          <p:cNvSpPr txBox="1"/>
          <p:nvPr/>
        </p:nvSpPr>
        <p:spPr>
          <a:xfrm>
            <a:off x="6883116" y="4714159"/>
            <a:ext cx="61550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1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International Trade Fair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849BD9-8920-4201-9C7F-D51FA786F45B}"/>
              </a:ext>
            </a:extLst>
          </p:cNvPr>
          <p:cNvSpPr txBox="1"/>
          <p:nvPr/>
        </p:nvSpPr>
        <p:spPr>
          <a:xfrm>
            <a:off x="6721284" y="5355855"/>
            <a:ext cx="4800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Dimitria</a:t>
            </a:r>
          </a:p>
          <a:p>
            <a:pPr algn="ctr"/>
            <a:r>
              <a:rPr lang="en-US" sz="200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This three-month-long festival of cultural events has been held every September–December since 1966.</a:t>
            </a:r>
            <a:endParaRPr lang="en-GB" sz="200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341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1CFD51-0859-4CF0-82EE-D1B539E58345}"/>
              </a:ext>
            </a:extLst>
          </p:cNvPr>
          <p:cNvSpPr txBox="1"/>
          <p:nvPr/>
        </p:nvSpPr>
        <p:spPr>
          <a:xfrm>
            <a:off x="1121944" y="3669633"/>
            <a:ext cx="9790698" cy="2040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Melina, </a:t>
            </a:r>
            <a:r>
              <a:rPr lang="en-GB" sz="2800" b="1" dirty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Eva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Vasia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Fay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Katerina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rgbClr val="00C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Christina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Konstantina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Vasiliki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rgbClr val="A64D79"/>
                </a:solidFill>
                <a:latin typeface="Comic Sans MS"/>
                <a:ea typeface="Comic Sans MS"/>
                <a:cs typeface="Comic Sans MS"/>
                <a:sym typeface="Comic Sans MS"/>
              </a:rPr>
              <a:t>Marianna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Marina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Sophie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Jimmy, </a:t>
            </a:r>
            <a:r>
              <a:rPr lang="en-GB" sz="2800" b="1" dirty="0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Aggelos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rgbClr val="674EA7"/>
                </a:solidFill>
                <a:latin typeface="Comic Sans MS"/>
                <a:ea typeface="Comic Sans MS"/>
                <a:cs typeface="Comic Sans MS"/>
                <a:sym typeface="Comic Sans MS"/>
              </a:rPr>
              <a:t>Jason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rgbClr val="CC4125"/>
                </a:solidFill>
                <a:latin typeface="Comic Sans MS"/>
                <a:ea typeface="Comic Sans MS"/>
                <a:cs typeface="Comic Sans MS"/>
                <a:sym typeface="Comic Sans MS"/>
              </a:rPr>
              <a:t>Stelios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rgbClr val="A64D79"/>
                </a:solidFill>
                <a:latin typeface="Comic Sans MS"/>
                <a:ea typeface="Comic Sans MS"/>
                <a:cs typeface="Comic Sans MS"/>
                <a:sym typeface="Comic Sans MS"/>
              </a:rPr>
              <a:t>Manolis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rgbClr val="6AA84F"/>
                </a:solidFill>
                <a:latin typeface="Comic Sans MS"/>
                <a:ea typeface="Comic Sans MS"/>
                <a:cs typeface="Comic Sans MS"/>
                <a:sym typeface="Comic Sans MS"/>
              </a:rPr>
              <a:t>John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GB" sz="2800" b="1" dirty="0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Jim, Ardis, </a:t>
            </a:r>
            <a:r>
              <a:rPr lang="en-GB" sz="2800" b="1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Socrates,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Christos, </a:t>
            </a:r>
            <a:r>
              <a:rPr lang="en-GB" sz="2800" b="1" dirty="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George, </a:t>
            </a:r>
            <a:r>
              <a:rPr lang="en-GB" sz="2800" b="1" dirty="0">
                <a:solidFill>
                  <a:srgbClr val="CC0099"/>
                </a:solidFill>
                <a:latin typeface="Comic Sans MS"/>
                <a:ea typeface="Comic Sans MS"/>
                <a:cs typeface="Comic Sans MS"/>
                <a:sym typeface="Comic Sans MS"/>
              </a:rPr>
              <a:t>Enrico, </a:t>
            </a:r>
            <a:r>
              <a:rPr lang="en-GB" sz="2800" b="1" dirty="0">
                <a:solidFill>
                  <a:srgbClr val="1226BE"/>
                </a:solidFill>
                <a:latin typeface="Comic Sans MS"/>
                <a:ea typeface="Comic Sans MS"/>
                <a:cs typeface="Comic Sans MS"/>
                <a:sym typeface="Comic Sans MS"/>
              </a:rPr>
              <a:t>Nikos</a:t>
            </a:r>
            <a:r>
              <a:rPr lang="en-GB" sz="2800" b="1" dirty="0">
                <a:solidFill>
                  <a:schemeClr val="accent5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</p:txBody>
      </p:sp>
      <p:pic>
        <p:nvPicPr>
          <p:cNvPr id="5122" name="Picture 2" descr="323 Thanks For Watching Illustrations &amp;amp; Clip Art - iStock">
            <a:extLst>
              <a:ext uri="{FF2B5EF4-FFF2-40B4-BE49-F238E27FC236}">
                <a16:creationId xmlns:a16="http://schemas.microsoft.com/office/drawing/2014/main" id="{D4E82950-7237-4B64-9F58-78560301E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0" b="32456"/>
          <a:stretch/>
        </p:blipFill>
        <p:spPr bwMode="auto">
          <a:xfrm>
            <a:off x="1978192" y="974557"/>
            <a:ext cx="8525376" cy="2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ee Travel Cliparts, Download Free Travel Cliparts png images, Free  ClipArts on Clipart Library">
            <a:extLst>
              <a:ext uri="{FF2B5EF4-FFF2-40B4-BE49-F238E27FC236}">
                <a16:creationId xmlns:a16="http://schemas.microsoft.com/office/drawing/2014/main" id="{E4A0A852-42E7-40CB-8C32-4B3A4DF29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76" y="88507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831ACB0-3C44-451E-91EB-A591C334E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586" y="5161547"/>
            <a:ext cx="1891414" cy="169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26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7DB3DF"/>
            </a:gs>
            <a:gs pos="51000">
              <a:schemeClr val="accent1">
                <a:tint val="44500"/>
                <a:satMod val="160000"/>
              </a:schemeClr>
            </a:gs>
            <a:gs pos="56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54119" y="799165"/>
            <a:ext cx="10058400" cy="4050792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"There is a homeland for everyone, 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while there is Thessaloniki." </a:t>
            </a:r>
          </a:p>
          <a:p>
            <a:pPr marL="0" indent="0" algn="ctr"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3CB4"/>
                </a:solidFill>
                <a:latin typeface="Arial Rounded MT Bold" panose="020F0704030504030204" pitchFamily="34" charset="0"/>
              </a:rPr>
              <a:t>(Niκ. Houmnos, 14th c. Byzantine dignitary and a Scholar).</a:t>
            </a:r>
            <a:endParaRPr lang="el-GR" dirty="0">
              <a:solidFill>
                <a:srgbClr val="003CB4"/>
              </a:solidFill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414A41D-748C-4FD4-BA53-88EB5BDA7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872" y="3725595"/>
            <a:ext cx="4072127" cy="313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4060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F609DF6-26C8-4F12-BF4F-57C011E3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" y="479651"/>
            <a:ext cx="11218285" cy="605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Spring Sun Cliparts - Sunbathing Clipart – Stunning free transparent png  clipart images free download">
            <a:extLst>
              <a:ext uri="{FF2B5EF4-FFF2-40B4-BE49-F238E27FC236}">
                <a16:creationId xmlns:a16="http://schemas.microsoft.com/office/drawing/2014/main" id="{48CF5B95-AE37-4EBE-9F86-3F0A693F0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95810" l="1429" r="965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697" y="3352800"/>
            <a:ext cx="1768899" cy="185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oy Cartoon clipart - Illustration, Photographer, Graphics, transparent  clip art">
            <a:extLst>
              <a:ext uri="{FF2B5EF4-FFF2-40B4-BE49-F238E27FC236}">
                <a16:creationId xmlns:a16="http://schemas.microsoft.com/office/drawing/2014/main" id="{F691FFD5-2B31-48D3-ABB7-542F37B88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5" b="97091" l="2222" r="96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4471">
            <a:off x="9675342" y="4808220"/>
            <a:ext cx="2549010" cy="31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olphin Clipart Kid - Cartoon Dolphin Transparent Background, HD Png  Download - kindpng">
            <a:extLst>
              <a:ext uri="{FF2B5EF4-FFF2-40B4-BE49-F238E27FC236}">
                <a16:creationId xmlns:a16="http://schemas.microsoft.com/office/drawing/2014/main" id="{DFF7997D-9C93-48F3-84A8-4D1A396C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1" b="9545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3363">
            <a:off x="5817404" y="4382561"/>
            <a:ext cx="1034357" cy="10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5442296A-5A4E-41FF-B09D-37B916716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62" y="1280159"/>
            <a:ext cx="2418198" cy="184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olphin Clipart Kid - Cartoon Dolphin Transparent Background, HD Png  Download - kindpng">
            <a:extLst>
              <a:ext uri="{FF2B5EF4-FFF2-40B4-BE49-F238E27FC236}">
                <a16:creationId xmlns:a16="http://schemas.microsoft.com/office/drawing/2014/main" id="{A185DE85-ADCD-4DA9-848B-BB24EF312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1" b="9545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119" flipH="1">
            <a:off x="9341918" y="4398305"/>
            <a:ext cx="1021413" cy="10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436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7DCCC9-6A9C-4F9C-9C21-E451EE880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2" y="480101"/>
            <a:ext cx="4867657" cy="75819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226BE"/>
                </a:solidFill>
              </a:rPr>
              <a:t>location and population</a:t>
            </a:r>
            <a:endParaRPr lang="el-GR" sz="2800" dirty="0">
              <a:solidFill>
                <a:srgbClr val="1226BE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DC2D483-8A70-4A35-A243-E2B4B869E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77" y="731520"/>
            <a:ext cx="5710802" cy="497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Βέλος: Ραβδωτό δεξιό 10">
            <a:extLst>
              <a:ext uri="{FF2B5EF4-FFF2-40B4-BE49-F238E27FC236}">
                <a16:creationId xmlns:a16="http://schemas.microsoft.com/office/drawing/2014/main" id="{43BA434B-FD6F-4DD6-A7CA-4FEE9F38AD39}"/>
              </a:ext>
            </a:extLst>
          </p:cNvPr>
          <p:cNvSpPr/>
          <p:nvPr/>
        </p:nvSpPr>
        <p:spPr>
          <a:xfrm rot="20381713">
            <a:off x="6155279" y="1739239"/>
            <a:ext cx="978408" cy="377001"/>
          </a:xfrm>
          <a:prstGeom prst="strip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2" name="Διάγραμμα ροής: Γραμμή σύνδεσης 11">
            <a:extLst>
              <a:ext uri="{FF2B5EF4-FFF2-40B4-BE49-F238E27FC236}">
                <a16:creationId xmlns:a16="http://schemas.microsoft.com/office/drawing/2014/main" id="{169FBD07-5826-4DDA-9906-781B67F8B254}"/>
              </a:ext>
            </a:extLst>
          </p:cNvPr>
          <p:cNvSpPr/>
          <p:nvPr/>
        </p:nvSpPr>
        <p:spPr>
          <a:xfrm>
            <a:off x="7269480" y="1497330"/>
            <a:ext cx="297180" cy="27432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340F34-414D-4792-BD85-DED0E9F3B8DC}"/>
              </a:ext>
            </a:extLst>
          </p:cNvPr>
          <p:cNvSpPr txBox="1"/>
          <p:nvPr/>
        </p:nvSpPr>
        <p:spPr>
          <a:xfrm>
            <a:off x="237392" y="1788527"/>
            <a:ext cx="5054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Thessaloniki</a:t>
            </a:r>
            <a:r>
              <a:rPr lang="en-US" sz="2400" dirty="0">
                <a:latin typeface="Comic Sans MS" pitchFamily="66" charset="0"/>
              </a:rPr>
              <a:t> is situated in the </a:t>
            </a:r>
            <a:r>
              <a:rPr lang="en-US" sz="2400" b="1" dirty="0">
                <a:solidFill>
                  <a:srgbClr val="0070C0"/>
                </a:solidFill>
                <a:latin typeface="Comic Sans MS" pitchFamily="66" charset="0"/>
              </a:rPr>
              <a:t>northern part of Greece</a:t>
            </a:r>
            <a:r>
              <a:rPr lang="en-US" sz="2400" dirty="0">
                <a:latin typeface="Comic Sans MS" pitchFamily="66" charset="0"/>
              </a:rPr>
              <a:t>.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omic Sans MS" pitchFamily="66" charset="0"/>
              </a:rPr>
              <a:t> </a:t>
            </a: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omic Sans MS" pitchFamily="66" charset="0"/>
              </a:rPr>
              <a:t>It is </a:t>
            </a:r>
            <a:r>
              <a:rPr lang="en-US" sz="2400" dirty="0">
                <a:latin typeface="Comic Sans MS" pitchFamily="66" charset="0"/>
              </a:rPr>
              <a:t>the </a:t>
            </a:r>
            <a:r>
              <a:rPr lang="en-US" sz="2400" b="1" dirty="0">
                <a:solidFill>
                  <a:srgbClr val="7030A0"/>
                </a:solidFill>
                <a:latin typeface="Comic Sans MS" pitchFamily="66" charset="0"/>
              </a:rPr>
              <a:t>second</a:t>
            </a:r>
            <a:r>
              <a:rPr lang="en-US" sz="2400" dirty="0">
                <a:latin typeface="Comic Sans MS" pitchFamily="66" charset="0"/>
              </a:rPr>
              <a:t> largest city in Greece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omic Sans MS" pitchFamily="66" charset="0"/>
              </a:rPr>
              <a:t> where </a:t>
            </a:r>
            <a:r>
              <a:rPr lang="en-US" sz="2400" dirty="0">
                <a:latin typeface="Comic Sans MS" pitchFamily="66" charset="0"/>
              </a:rPr>
              <a:t>more than </a:t>
            </a:r>
            <a:r>
              <a:rPr lang="en-US" sz="2400" b="1" dirty="0">
                <a:solidFill>
                  <a:srgbClr val="00B050"/>
                </a:solidFill>
                <a:latin typeface="Comic Sans MS" pitchFamily="66" charset="0"/>
              </a:rPr>
              <a:t>1.2 million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omic Sans MS" pitchFamily="66" charset="0"/>
              </a:rPr>
              <a:t>people live. 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The city is built </a:t>
            </a:r>
            <a:r>
              <a:rPr lang="en-US" sz="2400" dirty="0">
                <a:latin typeface="Comic Sans MS" pitchFamily="66" charset="0"/>
              </a:rPr>
              <a:t>on the </a:t>
            </a:r>
            <a:r>
              <a:rPr lang="en-US" sz="2400" b="1" dirty="0">
                <a:solidFill>
                  <a:srgbClr val="1226BE"/>
                </a:solidFill>
                <a:latin typeface="Comic Sans MS" pitchFamily="66" charset="0"/>
              </a:rPr>
              <a:t>Thermaic Gulf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Comic Sans MS" pitchFamily="66" charset="0"/>
              </a:rPr>
              <a:t>at the northwest corner of the </a:t>
            </a:r>
            <a:r>
              <a:rPr lang="en-US" sz="2400" b="1" dirty="0">
                <a:solidFill>
                  <a:srgbClr val="1226BE"/>
                </a:solidFill>
                <a:latin typeface="Comic Sans MS" pitchFamily="66" charset="0"/>
              </a:rPr>
              <a:t>Aegean Sea.</a:t>
            </a:r>
          </a:p>
          <a:p>
            <a:pPr algn="just"/>
            <a:r>
              <a:rPr lang="en-US" sz="2400" dirty="0">
                <a:latin typeface="Comic Sans MS" pitchFamily="66" charset="0"/>
              </a:rPr>
              <a:t> It is the most important </a:t>
            </a:r>
            <a:r>
              <a:rPr lang="en-US" sz="2400" b="1" dirty="0">
                <a:solidFill>
                  <a:srgbClr val="FFC000"/>
                </a:solidFill>
                <a:latin typeface="Comic Sans MS" pitchFamily="66" charset="0"/>
              </a:rPr>
              <a:t>administrative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b="1" dirty="0">
                <a:solidFill>
                  <a:srgbClr val="00B050"/>
                </a:solidFill>
                <a:latin typeface="Comic Sans MS" pitchFamily="66" charset="0"/>
              </a:rPr>
              <a:t>cultural</a:t>
            </a:r>
            <a:r>
              <a:rPr lang="en-US" sz="2400" dirty="0">
                <a:latin typeface="Comic Sans MS" pitchFamily="66" charset="0"/>
              </a:rPr>
              <a:t>, and </a:t>
            </a:r>
            <a:r>
              <a:rPr lang="en-US" sz="2400" b="1" dirty="0">
                <a:solidFill>
                  <a:srgbClr val="00B0F0"/>
                </a:solidFill>
                <a:latin typeface="Comic Sans MS" pitchFamily="66" charset="0"/>
              </a:rPr>
              <a:t>business center </a:t>
            </a:r>
            <a:r>
              <a:rPr lang="en-US" sz="2400" dirty="0">
                <a:latin typeface="Comic Sans MS" pitchFamily="66" charset="0"/>
              </a:rPr>
              <a:t>in northern Greece.</a:t>
            </a:r>
            <a:endParaRPr lang="el-GR" sz="2400" dirty="0">
              <a:latin typeface="Comic Sans MS" pitchFamily="66" charset="0"/>
            </a:endParaRPr>
          </a:p>
        </p:txBody>
      </p:sp>
      <p:pic>
        <p:nvPicPr>
          <p:cNvPr id="1026" name="Picture 2" descr="Happy tourist stock vector. Illustration of active, tourism - 3444293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9" b="98008" l="14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0" y="3772731"/>
            <a:ext cx="2619228" cy="326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9EC37C09-3271-4E65-9884-0EA322D19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9390" y="1706880"/>
            <a:ext cx="1344930" cy="134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37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75F244-7DB1-41DA-8D88-B8F887E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418" y="569464"/>
            <a:ext cx="5010912" cy="117957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some historical facts</a:t>
            </a:r>
            <a:endParaRPr lang="el-GR" sz="28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B87CA-B710-460C-8EAD-BF4BEA184FBC}"/>
              </a:ext>
            </a:extLst>
          </p:cNvPr>
          <p:cNvSpPr txBox="1"/>
          <p:nvPr/>
        </p:nvSpPr>
        <p:spPr>
          <a:xfrm>
            <a:off x="509148" y="1749040"/>
            <a:ext cx="621169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0" i="0" dirty="0">
                <a:solidFill>
                  <a:srgbClr val="202122"/>
                </a:solidFill>
                <a:effectLst/>
                <a:latin typeface="Comic Sans MS" pitchFamily="66" charset="0"/>
              </a:rPr>
              <a:t>The city of </a:t>
            </a:r>
            <a:r>
              <a:rPr lang="en-US" sz="2200" b="1" i="0" dirty="0">
                <a:solidFill>
                  <a:srgbClr val="C00000"/>
                </a:solidFill>
                <a:effectLst/>
                <a:latin typeface="Comic Sans MS" pitchFamily="66" charset="0"/>
              </a:rPr>
              <a:t>Thessaloniki</a:t>
            </a:r>
            <a:r>
              <a:rPr lang="en-US" sz="2200" b="0" i="0" dirty="0">
                <a:solidFill>
                  <a:srgbClr val="202122"/>
                </a:solidFill>
                <a:effectLst/>
                <a:latin typeface="Comic Sans MS" pitchFamily="66" charset="0"/>
              </a:rPr>
              <a:t> was founded in </a:t>
            </a:r>
            <a:r>
              <a:rPr lang="en-US" sz="2200" b="1" i="0" dirty="0">
                <a:solidFill>
                  <a:srgbClr val="0070C0"/>
                </a:solidFill>
                <a:effectLst/>
                <a:latin typeface="Comic Sans MS" pitchFamily="66" charset="0"/>
              </a:rPr>
              <a:t>315 BC </a:t>
            </a:r>
            <a:r>
              <a:rPr lang="en-US" sz="2200" b="0" i="0" dirty="0">
                <a:solidFill>
                  <a:srgbClr val="202122"/>
                </a:solidFill>
                <a:effectLst/>
                <a:latin typeface="Comic Sans MS" pitchFamily="66" charset="0"/>
              </a:rPr>
              <a:t>by </a:t>
            </a:r>
            <a:r>
              <a:rPr lang="en-US" sz="2200" b="1" i="0" u="none" strike="noStrike" dirty="0">
                <a:solidFill>
                  <a:srgbClr val="7030A0"/>
                </a:solidFill>
                <a:effectLst/>
                <a:latin typeface="Comic Sans MS" pitchFamily="66" charset="0"/>
              </a:rPr>
              <a:t>Cassander of Macedon</a:t>
            </a:r>
            <a:r>
              <a:rPr lang="en-US" sz="2200" b="0" i="0" dirty="0">
                <a:effectLst/>
                <a:latin typeface="Comic Sans MS" pitchFamily="66" charset="0"/>
              </a:rPr>
              <a:t> and was named after his wife </a:t>
            </a:r>
            <a:r>
              <a:rPr lang="en-US" sz="2200" b="1" i="0" u="none" strike="noStrike" dirty="0">
                <a:solidFill>
                  <a:srgbClr val="00B0F0"/>
                </a:solidFill>
                <a:effectLst/>
                <a:latin typeface="Comic Sans MS" pitchFamily="66" charset="0"/>
              </a:rPr>
              <a:t>Thessalonike</a:t>
            </a:r>
            <a:r>
              <a:rPr lang="en-US" sz="2200" b="0" i="0" dirty="0">
                <a:effectLst/>
                <a:latin typeface="Comic Sans MS" pitchFamily="66" charset="0"/>
              </a:rPr>
              <a:t>, daughter of </a:t>
            </a:r>
            <a:r>
              <a:rPr lang="en-US" sz="2200" b="1" i="0" u="none" strike="noStrike" dirty="0">
                <a:solidFill>
                  <a:srgbClr val="92D050"/>
                </a:solidFill>
                <a:effectLst/>
                <a:latin typeface="Comic Sans MS" pitchFamily="66" charset="0"/>
              </a:rPr>
              <a:t>Philip II of Macedon</a:t>
            </a:r>
            <a:r>
              <a:rPr lang="en-US" sz="2200" b="1" i="0" dirty="0">
                <a:solidFill>
                  <a:srgbClr val="92D050"/>
                </a:solidFill>
                <a:effectLst/>
                <a:latin typeface="Comic Sans MS" pitchFamily="66" charset="0"/>
              </a:rPr>
              <a:t> </a:t>
            </a:r>
            <a:r>
              <a:rPr lang="en-US" sz="2200" b="0" i="0" dirty="0">
                <a:effectLst/>
                <a:latin typeface="Comic Sans MS" pitchFamily="66" charset="0"/>
              </a:rPr>
              <a:t>and sister of </a:t>
            </a:r>
            <a:r>
              <a:rPr lang="en-US" sz="2200" b="1" i="0" u="none" strike="noStrike" dirty="0">
                <a:solidFill>
                  <a:srgbClr val="00B050"/>
                </a:solidFill>
                <a:effectLst/>
                <a:latin typeface="Comic Sans MS" pitchFamily="66" charset="0"/>
              </a:rPr>
              <a:t>Alexander the Great</a:t>
            </a:r>
            <a:r>
              <a:rPr lang="en-US" sz="2200" b="0" i="0" dirty="0">
                <a:effectLst/>
                <a:latin typeface="Comic Sans MS" pitchFamily="66" charset="0"/>
              </a:rPr>
              <a:t>. </a:t>
            </a:r>
          </a:p>
          <a:p>
            <a:pPr algn="just"/>
            <a:r>
              <a:rPr lang="en-US" sz="2200" b="0" i="0" dirty="0">
                <a:effectLst/>
                <a:latin typeface="Comic Sans MS" pitchFamily="66" charset="0"/>
              </a:rPr>
              <a:t>An important </a:t>
            </a:r>
            <a:r>
              <a:rPr lang="en-US" sz="2200" b="1" i="0" dirty="0">
                <a:solidFill>
                  <a:srgbClr val="7030A0"/>
                </a:solidFill>
                <a:effectLst/>
                <a:latin typeface="Comic Sans MS" pitchFamily="66" charset="0"/>
              </a:rPr>
              <a:t>metropolis</a:t>
            </a:r>
            <a:r>
              <a:rPr lang="en-US" sz="2200" b="0" i="0" dirty="0">
                <a:effectLst/>
                <a:latin typeface="Comic Sans MS" pitchFamily="66" charset="0"/>
              </a:rPr>
              <a:t> by the </a:t>
            </a:r>
            <a:r>
              <a:rPr lang="en-US" sz="2200" b="1" i="0" dirty="0">
                <a:solidFill>
                  <a:srgbClr val="FFC000"/>
                </a:solidFill>
                <a:effectLst/>
                <a:latin typeface="Comic Sans MS" pitchFamily="66" charset="0"/>
              </a:rPr>
              <a:t>Roman period</a:t>
            </a:r>
            <a:r>
              <a:rPr lang="en-US" sz="2200" b="0" i="0" dirty="0">
                <a:effectLst/>
                <a:latin typeface="Comic Sans MS" pitchFamily="66" charset="0"/>
              </a:rPr>
              <a:t>, Thessaloniki was the second largest and wealthiest city of the </a:t>
            </a:r>
            <a:r>
              <a:rPr lang="en-US" sz="2200" b="1" i="0" u="none" strike="noStrike" dirty="0">
                <a:solidFill>
                  <a:srgbClr val="00B050"/>
                </a:solidFill>
                <a:effectLst/>
                <a:latin typeface="Comic Sans MS" pitchFamily="66" charset="0"/>
              </a:rPr>
              <a:t>Byzantine Empire</a:t>
            </a:r>
            <a:r>
              <a:rPr lang="en-US" sz="2200" b="0" i="0" dirty="0">
                <a:effectLst/>
                <a:latin typeface="Comic Sans MS" pitchFamily="66" charset="0"/>
              </a:rPr>
              <a:t>. </a:t>
            </a:r>
          </a:p>
          <a:p>
            <a:pPr algn="just"/>
            <a:r>
              <a:rPr lang="en-US" sz="2200" b="0" i="0" dirty="0">
                <a:effectLst/>
                <a:latin typeface="Comic Sans MS" pitchFamily="66" charset="0"/>
              </a:rPr>
              <a:t>It </a:t>
            </a:r>
            <a:r>
              <a:rPr lang="en-US" sz="2200" b="0" i="0" u="none" strike="noStrike" dirty="0">
                <a:effectLst/>
                <a:latin typeface="Comic Sans MS" pitchFamily="66" charset="0"/>
              </a:rPr>
              <a:t>was conquered by the Ottomans</a:t>
            </a:r>
            <a:r>
              <a:rPr lang="en-US" sz="2200" b="0" i="0" dirty="0">
                <a:effectLst/>
                <a:latin typeface="Comic Sans MS" pitchFamily="66" charset="0"/>
              </a:rPr>
              <a:t> in </a:t>
            </a:r>
            <a:r>
              <a:rPr lang="en-US" sz="2200" b="1" i="0" dirty="0">
                <a:solidFill>
                  <a:srgbClr val="92D050"/>
                </a:solidFill>
                <a:effectLst/>
                <a:latin typeface="Comic Sans MS" pitchFamily="66" charset="0"/>
              </a:rPr>
              <a:t>1430 </a:t>
            </a:r>
            <a:r>
              <a:rPr lang="en-US" sz="2200" b="0" i="0" dirty="0">
                <a:effectLst/>
                <a:latin typeface="Comic Sans MS" pitchFamily="66" charset="0"/>
              </a:rPr>
              <a:t>and remained an important seaport and multi-ethnic metropolis during the nearly five centuries of </a:t>
            </a:r>
            <a:r>
              <a:rPr lang="en-US" sz="2200" b="1" i="0" u="none" strike="noStrike" dirty="0">
                <a:solidFill>
                  <a:srgbClr val="C00000"/>
                </a:solidFill>
                <a:effectLst/>
                <a:latin typeface="Comic Sans MS" pitchFamily="66" charset="0"/>
              </a:rPr>
              <a:t>Turkish rule</a:t>
            </a:r>
            <a:r>
              <a:rPr lang="en-US" sz="2200" b="0" i="0" dirty="0">
                <a:effectLst/>
                <a:latin typeface="Comic Sans MS" pitchFamily="66" charset="0"/>
              </a:rPr>
              <a:t>. </a:t>
            </a:r>
          </a:p>
          <a:p>
            <a:pPr algn="just"/>
            <a:r>
              <a:rPr lang="en-US" sz="2200" b="0" i="0" dirty="0">
                <a:effectLst/>
                <a:latin typeface="Comic Sans MS" pitchFamily="66" charset="0"/>
              </a:rPr>
              <a:t>It passed from the </a:t>
            </a:r>
            <a:r>
              <a:rPr lang="en-US" sz="2200" b="0" i="0" u="none" strike="noStrike" dirty="0">
                <a:effectLst/>
                <a:latin typeface="Comic Sans MS" pitchFamily="66" charset="0"/>
              </a:rPr>
              <a:t>Ottoman Empire</a:t>
            </a:r>
            <a:r>
              <a:rPr lang="en-US" sz="2200" b="0" i="0" dirty="0">
                <a:effectLst/>
                <a:latin typeface="Comic Sans MS" pitchFamily="66" charset="0"/>
              </a:rPr>
              <a:t> to the </a:t>
            </a:r>
            <a:r>
              <a:rPr lang="en-US" sz="2200" b="1" i="0" u="none" strike="noStrike" dirty="0">
                <a:solidFill>
                  <a:srgbClr val="C00000"/>
                </a:solidFill>
                <a:effectLst/>
                <a:latin typeface="Comic Sans MS" pitchFamily="66" charset="0"/>
              </a:rPr>
              <a:t>Kingdom of Greece</a:t>
            </a:r>
            <a:r>
              <a:rPr lang="en-US" sz="2200" b="0" i="0" dirty="0">
                <a:effectLst/>
                <a:latin typeface="Comic Sans MS" pitchFamily="66" charset="0"/>
              </a:rPr>
              <a:t> on </a:t>
            </a:r>
            <a:r>
              <a:rPr lang="en-US" sz="2200" b="1" i="0" dirty="0">
                <a:solidFill>
                  <a:srgbClr val="7030A0"/>
                </a:solidFill>
                <a:effectLst/>
                <a:latin typeface="Comic Sans MS" pitchFamily="66" charset="0"/>
              </a:rPr>
              <a:t>8 November 1912</a:t>
            </a:r>
            <a:r>
              <a:rPr lang="en-US" sz="2200" b="0" i="0" dirty="0">
                <a:effectLst/>
                <a:latin typeface="Comic Sans MS" pitchFamily="66" charset="0"/>
              </a:rPr>
              <a:t>. </a:t>
            </a:r>
            <a:endParaRPr lang="el-GR" sz="2200" dirty="0">
              <a:latin typeface="Comic Sans MS" pitchFamily="66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235247F-6C8E-470A-97A1-762FBA0FD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20" y="650558"/>
            <a:ext cx="2095500" cy="2790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33DB3EC-C142-496E-A855-CCC1ADBFC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3559730"/>
            <a:ext cx="4278630" cy="240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1" y="121085"/>
            <a:ext cx="1469531" cy="154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815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47012E-39A5-4A8D-8D40-6A534CACE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736" y="130302"/>
            <a:ext cx="4256532" cy="528066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natural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environment</a:t>
            </a:r>
            <a:endParaRPr lang="el-GR" sz="2800" dirty="0">
              <a:solidFill>
                <a:srgbClr val="00B050"/>
              </a:solidFill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9C74401-D29E-454E-B3BC-E41CA74AA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991" y="801331"/>
            <a:ext cx="10481310" cy="126061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Thessaloniki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 is located in the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rgbClr val="262A26"/>
                </a:solidFill>
                <a:effectLst/>
                <a:latin typeface="Comic Sans MS" panose="030F0702030302020204" pitchFamily="66" charset="0"/>
              </a:rPr>
              <a:t>western part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62A26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of the peripheral unit of Thessaloniki, at the mouth of the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Thermaic Gulf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, opposite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Mount Olympus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. It is built amphitheatrically on the slopes of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Kedrin Hill 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and is surrounded to the east by the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Comic Sans MS" panose="030F0702030302020204" pitchFamily="66" charset="0"/>
              </a:rPr>
              <a:t>Seikh Su forest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. </a:t>
            </a: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D6EBD40-F2EB-4403-9C2F-C84D7075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" y="2468786"/>
            <a:ext cx="7692390" cy="93744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To the southeast of the city rises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Mount Chortiatis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kumimoji="0" lang="en-GB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whereas t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o the northwest lies </a:t>
            </a:r>
            <a:r>
              <a:rPr kumimoji="0" lang="en-US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its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GB" altLang="el-GR" sz="21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fertile</a:t>
            </a:r>
            <a:r>
              <a:rPr kumimoji="0" lang="en-GB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 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plain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altLang="el-GR" sz="2100" dirty="0">
                <a:solidFill>
                  <a:srgbClr val="202124"/>
                </a:solidFill>
                <a:latin typeface="Comic Sans MS" panose="030F0702030302020204" pitchFamily="66" charset="0"/>
              </a:rPr>
              <a:t>T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he passage of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Derveni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 separate</a:t>
            </a:r>
            <a:r>
              <a:rPr kumimoji="0" lang="en-US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s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 Mount Sivri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t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o the north from Chortiatis. </a:t>
            </a: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9DB4518-D15C-4630-A06E-523A047C6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938" y="4110019"/>
            <a:ext cx="7540792" cy="190694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l-GR" sz="2100" dirty="0">
                <a:solidFill>
                  <a:srgbClr val="202124"/>
                </a:solidFill>
                <a:latin typeface="Comic Sans MS" panose="030F0702030302020204" pitchFamily="66" charset="0"/>
              </a:rPr>
              <a:t>T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hree rivers, the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Axios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, the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Loudias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 and the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Echedoros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, flow west of the city while the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rgbClr val="003CB4"/>
                </a:solidFill>
                <a:effectLst/>
                <a:latin typeface="Comic Sans MS" panose="030F0702030302020204" pitchFamily="66" charset="0"/>
              </a:rPr>
              <a:t>Aliakmonas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 flows even further south. </a:t>
            </a:r>
            <a:endParaRPr kumimoji="0" lang="en-GB" altLang="el-GR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l-GR" sz="2100" dirty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The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rgbClr val="DF9B9D"/>
                </a:solidFill>
                <a:effectLst/>
                <a:latin typeface="Comic Sans MS" panose="030F0702030302020204" pitchFamily="66" charset="0"/>
              </a:rPr>
              <a:t>Axios Delta 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is a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rgbClr val="22308C"/>
                </a:solidFill>
                <a:effectLst/>
                <a:latin typeface="Comic Sans MS" panose="030F0702030302020204" pitchFamily="66" charset="0"/>
              </a:rPr>
              <a:t>wetland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 of 22,000 acres of special importance, protected by the </a:t>
            </a:r>
            <a:r>
              <a:rPr kumimoji="0" lang="el-GR" altLang="el-GR" sz="21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Ramsar Convention</a:t>
            </a:r>
            <a:r>
              <a:rPr kumimoji="0" lang="el-GR" altLang="el-G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kumimoji="0" lang="el-GR" altLang="el-G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29440FCE-FC42-4626-A0C2-421FE727C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124" y="1897380"/>
            <a:ext cx="1913197" cy="2160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4565DB0-8507-4B85-83A3-FDB77742D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58" y="4008882"/>
            <a:ext cx="2689860" cy="2689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onservation Natural Resource Natural Environment Nature PNG, Clipart,  Bonsai, Energy, Energy Conservation, Environment, Environmental Protection  Free">
            <a:extLst>
              <a:ext uri="{FF2B5EF4-FFF2-40B4-BE49-F238E27FC236}">
                <a16:creationId xmlns:a16="http://schemas.microsoft.com/office/drawing/2014/main" id="{0D718278-E08B-4846-967F-BFA27414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1" b="89846" l="1374" r="975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985" y="4041346"/>
            <a:ext cx="3135185" cy="33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9F5BEDF-A551-4236-83AD-B92EB6E2A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1440"/>
            <a:ext cx="1016881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11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CBAD54-6875-43F2-99A6-9540F98A1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028" y="267462"/>
            <a:ext cx="2096262" cy="160934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57EAF"/>
                </a:solidFill>
              </a:rPr>
              <a:t>climate</a:t>
            </a:r>
            <a:endParaRPr lang="el-GR" sz="2800" dirty="0">
              <a:solidFill>
                <a:srgbClr val="157EA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6DD5471-1F1E-4359-8CB8-F7E205F14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" y="2487168"/>
            <a:ext cx="10058400" cy="3319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Winters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 are </a:t>
            </a:r>
            <a:r>
              <a:rPr lang="en-US" sz="2400" dirty="0">
                <a:solidFill>
                  <a:srgbClr val="202122"/>
                </a:solidFill>
                <a:latin typeface="Comic Sans MS" panose="030F0702030302020204" pitchFamily="66" charset="0"/>
              </a:rPr>
              <a:t>usual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ly </a:t>
            </a:r>
            <a:r>
              <a:rPr lang="en-US" sz="2400" b="1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dry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, with </a:t>
            </a:r>
            <a:r>
              <a:rPr lang="en-US" sz="2400" b="1" i="0" dirty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morning frost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Snowfalls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 occur sporadically more or less every winter. </a:t>
            </a:r>
            <a:r>
              <a:rPr lang="en-US" sz="2400" b="1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Fog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 is common, as well. </a:t>
            </a:r>
          </a:p>
          <a:p>
            <a:pPr marL="0" indent="0">
              <a:buNone/>
            </a:pPr>
            <a:endParaRPr lang="en-US" sz="2400" b="1" i="0" dirty="0">
              <a:solidFill>
                <a:schemeClr val="accent1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Wind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 is also usual in the winter months</a:t>
            </a:r>
            <a:r>
              <a:rPr lang="en-US" sz="2400" dirty="0">
                <a:solidFill>
                  <a:srgbClr val="202122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n-US" sz="2400" b="0" i="0" dirty="0">
              <a:solidFill>
                <a:srgbClr val="202122"/>
              </a:solidFill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400" b="1" i="0" dirty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Summers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 are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hot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 and quite </a:t>
            </a:r>
            <a:r>
              <a:rPr lang="en-US" sz="2400" b="1" i="0" dirty="0">
                <a:solidFill>
                  <a:srgbClr val="92D050"/>
                </a:solidFill>
                <a:effectLst/>
                <a:latin typeface="Comic Sans MS" panose="030F0702030302020204" pitchFamily="66" charset="0"/>
              </a:rPr>
              <a:t>dry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. In the summer months 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strong heat waves </a:t>
            </a:r>
            <a:r>
              <a:rPr lang="en-US" sz="2400" i="0" dirty="0">
                <a:effectLst/>
                <a:latin typeface="Comic Sans MS" panose="030F0702030302020204" pitchFamily="66" charset="0"/>
              </a:rPr>
              <a:t>are very common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.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 </a:t>
            </a:r>
            <a:endParaRPr lang="el-GR" sz="2400" b="0" i="0" dirty="0">
              <a:solidFill>
                <a:srgbClr val="202122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030" name="Picture 6" descr="Transparent Weather Cliparts - Weather Clipart Transparent Background  Transparent PNG - 558x595 - Free Download on NicePNG">
            <a:extLst>
              <a:ext uri="{FF2B5EF4-FFF2-40B4-BE49-F238E27FC236}">
                <a16:creationId xmlns:a16="http://schemas.microsoft.com/office/drawing/2014/main" id="{1B94B1AC-F3F3-4C27-B95B-3D0B644F1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594360"/>
            <a:ext cx="2013373" cy="1657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5A340-DC33-4B1C-A4A1-82EAF8C62CD4}"/>
              </a:ext>
            </a:extLst>
          </p:cNvPr>
          <p:cNvSpPr txBox="1"/>
          <p:nvPr/>
        </p:nvSpPr>
        <p:spPr>
          <a:xfrm>
            <a:off x="3506152" y="1405890"/>
            <a:ext cx="69522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Thessaloniki</a:t>
            </a:r>
            <a:r>
              <a:rPr lang="en-GB" sz="2400" b="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 has a </a:t>
            </a:r>
            <a:r>
              <a:rPr lang="en-GB" sz="2400" b="1" i="0" dirty="0">
                <a:solidFill>
                  <a:srgbClr val="1226BE"/>
                </a:solidFill>
                <a:effectLst/>
                <a:latin typeface="Comic Sans MS" panose="030F0702030302020204" pitchFamily="66" charset="0"/>
              </a:rPr>
              <a:t>Mediterranean</a:t>
            </a:r>
            <a:r>
              <a:rPr lang="en-GB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en-GB" sz="2400" b="1" i="0" dirty="0">
                <a:solidFill>
                  <a:srgbClr val="157EAF"/>
                </a:solidFill>
                <a:effectLst/>
                <a:latin typeface="Comic Sans MS" panose="030F0702030302020204" pitchFamily="66" charset="0"/>
              </a:rPr>
              <a:t>climate</a:t>
            </a:r>
            <a:r>
              <a:rPr lang="el-GR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with a lot of </a:t>
            </a:r>
            <a:r>
              <a:rPr lang="en-US" sz="2400" b="1" i="0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humidity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.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049971A-BA0F-49AD-9F47-CB86ABF86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647" y="4869180"/>
            <a:ext cx="2161761" cy="198882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B488293-7AAE-44DF-B549-8B72022BE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369951">
            <a:off x="9177574" y="1982787"/>
            <a:ext cx="2010567" cy="21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02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DF9D5A-3B36-4E31-8488-6D5107E5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548" y="217170"/>
            <a:ext cx="3227832" cy="95097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3300"/>
                </a:solidFill>
              </a:rPr>
              <a:t>flora and fauna</a:t>
            </a:r>
            <a:endParaRPr lang="el-GR" sz="2800" dirty="0">
              <a:solidFill>
                <a:srgbClr val="0033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AAD5E3-0147-49BA-90F2-54847F2BF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970" y="1218438"/>
            <a:ext cx="10995660" cy="4050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0" dirty="0">
                <a:solidFill>
                  <a:srgbClr val="003300"/>
                </a:solidFill>
                <a:effectLst/>
                <a:latin typeface="Comic Sans MS" panose="030F0702030302020204" pitchFamily="66" charset="0"/>
              </a:rPr>
              <a:t>Seikh Su</a:t>
            </a:r>
            <a:r>
              <a:rPr lang="en-US" sz="2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i="0" dirty="0">
                <a:solidFill>
                  <a:srgbClr val="92D050"/>
                </a:solidFill>
                <a:effectLst/>
                <a:latin typeface="Comic Sans MS" panose="030F0702030302020204" pitchFamily="66" charset="0"/>
              </a:rPr>
              <a:t>forest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 hosts 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277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plant species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, among which </a:t>
            </a:r>
            <a:r>
              <a:rPr lang="en-US" sz="2400" b="1" i="0" dirty="0">
                <a:solidFill>
                  <a:srgbClr val="008000"/>
                </a:solidFill>
                <a:effectLst/>
                <a:latin typeface="Comic Sans MS" panose="030F0702030302020204" pitchFamily="66" charset="0"/>
              </a:rPr>
              <a:t>pine trees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,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cypress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 and </a:t>
            </a:r>
            <a:r>
              <a:rPr lang="en-GB" sz="2400" b="1" i="0" dirty="0">
                <a:solidFill>
                  <a:srgbClr val="008000"/>
                </a:solidFill>
                <a:effectLst/>
                <a:latin typeface="Comic Sans MS" panose="030F0702030302020204" pitchFamily="66" charset="0"/>
              </a:rPr>
              <a:t>plane trees</a:t>
            </a:r>
            <a:r>
              <a:rPr lang="en-GB" sz="2400" b="0" i="0" dirty="0">
                <a:effectLst/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en-US" sz="2400" b="1" i="0" dirty="0">
                <a:solidFill>
                  <a:srgbClr val="262A26"/>
                </a:solidFill>
                <a:effectLst/>
                <a:latin typeface="Comic Sans MS" panose="030F0702030302020204" pitchFamily="66" charset="0"/>
              </a:rPr>
              <a:t>Kedrin Hill 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is also home to a rich variety of </a:t>
            </a:r>
            <a:r>
              <a:rPr lang="en-US" sz="2400" b="1" i="0" dirty="0">
                <a:solidFill>
                  <a:srgbClr val="262A26"/>
                </a:solidFill>
                <a:effectLst/>
                <a:latin typeface="Comic Sans MS" panose="030F0702030302020204" pitchFamily="66" charset="0"/>
              </a:rPr>
              <a:t>fauna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. </a:t>
            </a:r>
          </a:p>
          <a:p>
            <a:pPr marL="0" indent="0">
              <a:buNone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Mammals 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include </a:t>
            </a:r>
            <a:r>
              <a:rPr lang="en-US" sz="2400" b="1" i="0" u="none" strike="noStrike" dirty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hares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, </a:t>
            </a: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foxes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, </a:t>
            </a:r>
            <a:r>
              <a:rPr lang="en-US" sz="2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martens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, </a:t>
            </a:r>
            <a:r>
              <a:rPr lang="en-US" sz="2400" b="1" i="0" u="none" strike="noStrike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squirrels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, </a:t>
            </a:r>
            <a:r>
              <a:rPr lang="en-US" sz="2400" b="1" i="0" u="none" strike="noStrike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weasels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 and </a:t>
            </a:r>
            <a:r>
              <a:rPr lang="en-US" sz="2400" b="1" i="0" u="none" strike="noStrike" dirty="0">
                <a:solidFill>
                  <a:srgbClr val="1226BE"/>
                </a:solidFill>
                <a:effectLst/>
                <a:latin typeface="Comic Sans MS" panose="030F0702030302020204" pitchFamily="66" charset="0"/>
              </a:rPr>
              <a:t>hedgehogs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. </a:t>
            </a:r>
          </a:p>
          <a:p>
            <a:pPr marL="0" indent="0">
              <a:buNone/>
            </a:pPr>
            <a:r>
              <a:rPr lang="en-US" sz="2400" b="0" i="0" dirty="0">
                <a:effectLst/>
                <a:latin typeface="Comic Sans MS" panose="030F0702030302020204" pitchFamily="66" charset="0"/>
              </a:rPr>
              <a:t>Around </a:t>
            </a:r>
            <a:r>
              <a:rPr lang="en-US" sz="2400" b="1" i="0" dirty="0">
                <a:solidFill>
                  <a:srgbClr val="1226BE"/>
                </a:solidFill>
                <a:effectLst/>
                <a:latin typeface="Comic Sans MS" panose="030F0702030302020204" pitchFamily="66" charset="0"/>
              </a:rPr>
              <a:t>80 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types of </a:t>
            </a:r>
            <a:r>
              <a:rPr lang="en-US" sz="2400" b="1" i="0" dirty="0">
                <a:solidFill>
                  <a:srgbClr val="1226BE"/>
                </a:solidFill>
                <a:effectLst/>
                <a:latin typeface="Comic Sans MS" panose="030F0702030302020204" pitchFamily="66" charset="0"/>
              </a:rPr>
              <a:t>birds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 frequent the forest, the</a:t>
            </a:r>
            <a:r>
              <a:rPr lang="en-US" sz="2400" b="0" i="0" u="none" strike="noStrike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i="0" u="none" strike="noStrike" dirty="0">
                <a:effectLst/>
                <a:latin typeface="Comic Sans MS" panose="030F0702030302020204" pitchFamily="66" charset="0"/>
              </a:rPr>
              <a:t>eagle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, the </a:t>
            </a:r>
            <a:r>
              <a:rPr lang="en-US" sz="2400" b="0" i="0" u="none" strike="noStrike" dirty="0">
                <a:effectLst/>
                <a:latin typeface="Comic Sans MS" panose="030F0702030302020204" pitchFamily="66" charset="0"/>
              </a:rPr>
              <a:t>common </a:t>
            </a:r>
            <a:r>
              <a:rPr lang="en-US" sz="2400" b="1" i="0" u="none" strike="noStrike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cuckoo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, </a:t>
            </a:r>
            <a:r>
              <a:rPr lang="en-US" sz="2400" b="1" i="0" u="none" strike="noStrike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nightingales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, </a:t>
            </a:r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owls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 and the </a:t>
            </a:r>
            <a:r>
              <a:rPr lang="en-US" sz="2400" b="0" i="0" u="none" strike="noStrike" dirty="0">
                <a:effectLst/>
                <a:latin typeface="Comic Sans MS" panose="030F0702030302020204" pitchFamily="66" charset="0"/>
              </a:rPr>
              <a:t>song </a:t>
            </a:r>
            <a:r>
              <a:rPr lang="en-US" sz="2400" b="1" i="0" u="none" strike="noStrike" dirty="0">
                <a:solidFill>
                  <a:srgbClr val="008000"/>
                </a:solidFill>
                <a:effectLst/>
                <a:latin typeface="Comic Sans MS" panose="030F0702030302020204" pitchFamily="66" charset="0"/>
              </a:rPr>
              <a:t>thrush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. </a:t>
            </a:r>
          </a:p>
          <a:p>
            <a:pPr marL="0" indent="0">
              <a:buNone/>
            </a:pPr>
            <a:r>
              <a:rPr lang="en-US" sz="2400" b="1" i="0" u="none" strike="noStrike" dirty="0">
                <a:solidFill>
                  <a:srgbClr val="008000"/>
                </a:solidFill>
                <a:effectLst/>
                <a:latin typeface="Comic Sans MS" panose="030F0702030302020204" pitchFamily="66" charset="0"/>
              </a:rPr>
              <a:t>Salamanders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, </a:t>
            </a:r>
            <a:r>
              <a:rPr lang="en-US" sz="2400" b="1" i="0" u="none" strike="noStrike" dirty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frogs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, </a:t>
            </a:r>
            <a:r>
              <a:rPr lang="en-US" sz="2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turtles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, </a:t>
            </a:r>
            <a:r>
              <a:rPr lang="en-US" sz="2400" b="0" i="0" u="none" strike="noStrike" dirty="0">
                <a:effectLst/>
                <a:latin typeface="Comic Sans MS" panose="030F0702030302020204" pitchFamily="66" charset="0"/>
              </a:rPr>
              <a:t>grass </a:t>
            </a:r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snakes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 and </a:t>
            </a:r>
            <a:r>
              <a:rPr lang="en-US" sz="2400" b="1" i="0" u="none" strike="noStrike" dirty="0"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lizards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 are the most common </a:t>
            </a:r>
            <a:r>
              <a:rPr lang="en-US" sz="2400" b="1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amphibians 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and </a:t>
            </a:r>
            <a:r>
              <a:rPr lang="en-US" sz="2400" b="1" i="0" dirty="0">
                <a:solidFill>
                  <a:srgbClr val="CC0099"/>
                </a:solidFill>
                <a:effectLst/>
                <a:latin typeface="Comic Sans MS" panose="030F0702030302020204" pitchFamily="66" charset="0"/>
              </a:rPr>
              <a:t>reptiles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.</a:t>
            </a:r>
            <a:endParaRPr lang="el-GR" sz="2400" dirty="0">
              <a:latin typeface="Comic Sans MS" panose="030F0702030302020204" pitchFamily="66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3629464-D331-41EB-8EEF-F5D501307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3470"/>
            <a:ext cx="12192000" cy="195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573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>
            <a:extLst>
              <a:ext uri="{FF2B5EF4-FFF2-40B4-BE49-F238E27FC236}">
                <a16:creationId xmlns:a16="http://schemas.microsoft.com/office/drawing/2014/main" id="{DA1EB23A-DA0F-48F8-9171-569D56F5E4E8}"/>
              </a:ext>
            </a:extLst>
          </p:cNvPr>
          <p:cNvSpPr txBox="1">
            <a:spLocks/>
          </p:cNvSpPr>
          <p:nvPr/>
        </p:nvSpPr>
        <p:spPr>
          <a:xfrm>
            <a:off x="1767078" y="256032"/>
            <a:ext cx="3765042" cy="806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7030A0"/>
                </a:solidFill>
              </a:rPr>
              <a:t>places of interest</a:t>
            </a:r>
            <a:endParaRPr lang="el-GR" sz="2800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845F60-243C-4605-8729-9D80EBEDDD75}"/>
              </a:ext>
            </a:extLst>
          </p:cNvPr>
          <p:cNvSpPr txBox="1"/>
          <p:nvPr/>
        </p:nvSpPr>
        <p:spPr>
          <a:xfrm>
            <a:off x="1734503" y="946904"/>
            <a:ext cx="40033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8ACBDB"/>
                </a:solidFill>
                <a:latin typeface="Comic Sans MS" panose="030F0702030302020204" pitchFamily="66" charset="0"/>
              </a:rPr>
              <a:t>There are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plenty</a:t>
            </a:r>
            <a:r>
              <a:rPr lang="en-US" sz="2400" dirty="0">
                <a:solidFill>
                  <a:srgbClr val="8ACBDB"/>
                </a:solidFill>
                <a:latin typeface="Comic Sans MS" panose="030F0702030302020204" pitchFamily="66" charset="0"/>
              </a:rPr>
              <a:t> of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interesting places </a:t>
            </a:r>
            <a:r>
              <a:rPr lang="en-US" sz="2400" dirty="0">
                <a:solidFill>
                  <a:srgbClr val="8ACBDB"/>
                </a:solidFill>
                <a:latin typeface="Comic Sans MS" panose="030F0702030302020204" pitchFamily="66" charset="0"/>
              </a:rPr>
              <a:t>for the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visitor</a:t>
            </a:r>
            <a:r>
              <a:rPr lang="en-US" sz="2400" dirty="0">
                <a:solidFill>
                  <a:srgbClr val="8ACBDB"/>
                </a:solidFill>
                <a:latin typeface="Comic Sans MS" panose="030F0702030302020204" pitchFamily="66" charset="0"/>
              </a:rPr>
              <a:t> to see in the </a:t>
            </a:r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city</a:t>
            </a:r>
            <a:r>
              <a:rPr lang="en-US" sz="2400" dirty="0">
                <a:solidFill>
                  <a:srgbClr val="8ACBDB"/>
                </a:solidFill>
                <a:latin typeface="Comic Sans MS" panose="030F0702030302020204" pitchFamily="66" charset="0"/>
              </a:rPr>
              <a:t>.</a:t>
            </a:r>
            <a:endParaRPr lang="el-GR" sz="2400" dirty="0">
              <a:solidFill>
                <a:srgbClr val="8ACBDB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879C7-E575-42D4-8924-243186B013D5}"/>
              </a:ext>
            </a:extLst>
          </p:cNvPr>
          <p:cNvSpPr txBox="1"/>
          <p:nvPr/>
        </p:nvSpPr>
        <p:spPr>
          <a:xfrm>
            <a:off x="2660333" y="2417356"/>
            <a:ext cx="3226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l-GR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56A2023-C652-4847-9DB0-44A332B65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77" r="16462" b="12714"/>
          <a:stretch/>
        </p:blipFill>
        <p:spPr>
          <a:xfrm>
            <a:off x="114300" y="0"/>
            <a:ext cx="1645920" cy="2327910"/>
          </a:xfrm>
          <a:prstGeom prst="rect">
            <a:avLst/>
          </a:prstGeom>
        </p:spPr>
      </p:pic>
      <p:sp>
        <p:nvSpPr>
          <p:cNvPr id="4" name="Φυσαλίδα ομιλίας: Ορθογώνιο με στρογγυλεμένες γωνίες 3">
            <a:extLst>
              <a:ext uri="{FF2B5EF4-FFF2-40B4-BE49-F238E27FC236}">
                <a16:creationId xmlns:a16="http://schemas.microsoft.com/office/drawing/2014/main" id="{278AEF59-98BB-4FF5-80EA-927CBCA922C0}"/>
              </a:ext>
            </a:extLst>
          </p:cNvPr>
          <p:cNvSpPr/>
          <p:nvPr/>
        </p:nvSpPr>
        <p:spPr>
          <a:xfrm>
            <a:off x="5829300" y="251460"/>
            <a:ext cx="3463290" cy="1931670"/>
          </a:xfrm>
          <a:prstGeom prst="wedgeRoundRectCallout">
            <a:avLst>
              <a:gd name="adj1" fmla="val -23632"/>
              <a:gd name="adj2" fmla="val 50672"/>
              <a:gd name="adj3" fmla="val 16667"/>
            </a:avLst>
          </a:prstGeom>
          <a:solidFill>
            <a:srgbClr val="A7C6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0383C"/>
                </a:solidFill>
                <a:latin typeface="Comic Sans MS" panose="030F0702030302020204" pitchFamily="66" charset="0"/>
              </a:rPr>
              <a:t>The </a:t>
            </a:r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White Tower </a:t>
            </a:r>
            <a:r>
              <a:rPr lang="en-US" dirty="0">
                <a:solidFill>
                  <a:srgbClr val="90383C"/>
                </a:solidFill>
                <a:latin typeface="Comic Sans MS" panose="030F0702030302020204" pitchFamily="66" charset="0"/>
              </a:rPr>
              <a:t>is the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symbol</a:t>
            </a:r>
            <a:r>
              <a:rPr lang="en-US" dirty="0">
                <a:solidFill>
                  <a:srgbClr val="90383C"/>
                </a:solidFill>
                <a:latin typeface="Comic Sans MS" panose="030F0702030302020204" pitchFamily="66" charset="0"/>
              </a:rPr>
              <a:t> of the city. It was </a:t>
            </a:r>
            <a:r>
              <a:rPr lang="en-US" b="0" i="0" dirty="0">
                <a:solidFill>
                  <a:srgbClr val="90383C"/>
                </a:solidFill>
                <a:effectLst/>
                <a:latin typeface="Comic Sans MS" panose="030F0702030302020204" pitchFamily="66" charset="0"/>
              </a:rPr>
              <a:t>a prominent </a:t>
            </a:r>
            <a:r>
              <a:rPr lang="en-US" b="1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Ottoman</a:t>
            </a:r>
            <a:r>
              <a:rPr lang="en-US" b="0" i="0" dirty="0">
                <a:solidFill>
                  <a:srgbClr val="90383C"/>
                </a:solidFill>
                <a:effectLst/>
                <a:latin typeface="Comic Sans MS" panose="030F0702030302020204" pitchFamily="66" charset="0"/>
              </a:rPr>
              <a:t> addition to the </a:t>
            </a:r>
            <a:r>
              <a:rPr lang="en-US" b="1" i="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city walls </a:t>
            </a:r>
            <a:r>
              <a:rPr lang="en-US" dirty="0">
                <a:solidFill>
                  <a:srgbClr val="90383C"/>
                </a:solidFill>
                <a:latin typeface="Comic Sans MS" panose="030F0702030302020204" pitchFamily="66" charset="0"/>
              </a:rPr>
              <a:t>built in the </a:t>
            </a:r>
            <a:r>
              <a:rPr lang="en-US" b="1" dirty="0">
                <a:solidFill>
                  <a:srgbClr val="C2240A"/>
                </a:solidFill>
                <a:latin typeface="Comic Sans MS" panose="030F0702030302020204" pitchFamily="66" charset="0"/>
              </a:rPr>
              <a:t>15</a:t>
            </a:r>
            <a:r>
              <a:rPr lang="en-US" b="1" baseline="30000" dirty="0">
                <a:solidFill>
                  <a:srgbClr val="C2240A"/>
                </a:solidFill>
                <a:latin typeface="Comic Sans MS" panose="030F0702030302020204" pitchFamily="66" charset="0"/>
              </a:rPr>
              <a:t>th</a:t>
            </a:r>
            <a:r>
              <a:rPr lang="en-US" b="1" dirty="0">
                <a:solidFill>
                  <a:srgbClr val="C2240A"/>
                </a:solidFill>
                <a:latin typeface="Comic Sans MS" panose="030F0702030302020204" pitchFamily="66" charset="0"/>
              </a:rPr>
              <a:t> century</a:t>
            </a:r>
            <a:r>
              <a:rPr lang="en-US" dirty="0">
                <a:solidFill>
                  <a:srgbClr val="90383C"/>
                </a:solidFill>
                <a:latin typeface="Comic Sans MS" panose="030F0702030302020204" pitchFamily="66" charset="0"/>
              </a:rPr>
              <a:t>. </a:t>
            </a:r>
            <a:endParaRPr lang="el-GR" dirty="0">
              <a:solidFill>
                <a:srgbClr val="90383C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Φυσαλίδα ομιλίας: Ορθογώνιο με στρογγυλεμένες γωνίες 18">
            <a:extLst>
              <a:ext uri="{FF2B5EF4-FFF2-40B4-BE49-F238E27FC236}">
                <a16:creationId xmlns:a16="http://schemas.microsoft.com/office/drawing/2014/main" id="{0A20E479-6D20-4D29-9FA7-4884DFDFE9A5}"/>
              </a:ext>
            </a:extLst>
          </p:cNvPr>
          <p:cNvSpPr/>
          <p:nvPr/>
        </p:nvSpPr>
        <p:spPr>
          <a:xfrm>
            <a:off x="9315450" y="586740"/>
            <a:ext cx="2739390" cy="1931670"/>
          </a:xfrm>
          <a:prstGeom prst="wedgeRoundRectCallout">
            <a:avLst>
              <a:gd name="adj1" fmla="val -23632"/>
              <a:gd name="adj2" fmla="val 50672"/>
              <a:gd name="adj3" fmla="val 16667"/>
            </a:avLst>
          </a:prstGeom>
          <a:solidFill>
            <a:srgbClr val="A7C6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dirty="0">
              <a:solidFill>
                <a:srgbClr val="90383C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BBFA5F9-8EAA-49AE-A418-29F0EFE6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61548"/>
            <a:ext cx="2514600" cy="1819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Φυσαλίδα ομιλίας: Ορθογώνιο με στρογγυλεμένες γωνίες 19">
            <a:extLst>
              <a:ext uri="{FF2B5EF4-FFF2-40B4-BE49-F238E27FC236}">
                <a16:creationId xmlns:a16="http://schemas.microsoft.com/office/drawing/2014/main" id="{2F84DEEA-384F-48C6-86A8-9A9B447FA42E}"/>
              </a:ext>
            </a:extLst>
          </p:cNvPr>
          <p:cNvSpPr/>
          <p:nvPr/>
        </p:nvSpPr>
        <p:spPr>
          <a:xfrm>
            <a:off x="7315200" y="4663440"/>
            <a:ext cx="4777740" cy="1931670"/>
          </a:xfrm>
          <a:prstGeom prst="wedgeRoundRectCallout">
            <a:avLst>
              <a:gd name="adj1" fmla="val -23632"/>
              <a:gd name="adj2" fmla="val 506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Rotonda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is a </a:t>
            </a:r>
            <a:r>
              <a:rPr lang="el-GR" b="1" dirty="0">
                <a:solidFill>
                  <a:srgbClr val="C2240A"/>
                </a:solidFill>
                <a:latin typeface="Comic Sans MS" panose="030F0702030302020204" pitchFamily="66" charset="0"/>
              </a:rPr>
              <a:t>4</a:t>
            </a:r>
            <a:r>
              <a:rPr lang="el-GR" b="1" baseline="30000" dirty="0">
                <a:solidFill>
                  <a:srgbClr val="C2240A"/>
                </a:solidFill>
                <a:latin typeface="Comic Sans MS" panose="030F0702030302020204" pitchFamily="66" charset="0"/>
              </a:rPr>
              <a:t>th</a:t>
            </a:r>
            <a:r>
              <a:rPr lang="en-US" b="1" dirty="0">
                <a:solidFill>
                  <a:srgbClr val="C2240A"/>
                </a:solidFill>
                <a:latin typeface="Comic Sans MS" panose="030F0702030302020204" pitchFamily="66" charset="0"/>
              </a:rPr>
              <a:t> </a:t>
            </a:r>
            <a:r>
              <a:rPr lang="el-GR" b="1" dirty="0">
                <a:solidFill>
                  <a:srgbClr val="C2240A"/>
                </a:solidFill>
                <a:latin typeface="Comic Sans MS" panose="030F0702030302020204" pitchFamily="66" charset="0"/>
              </a:rPr>
              <a:t>century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b="1" dirty="0">
                <a:solidFill>
                  <a:srgbClr val="00B050"/>
                </a:solidFill>
                <a:latin typeface="Comic Sans MS" panose="030F0702030302020204" pitchFamily="66" charset="0"/>
              </a:rPr>
              <a:t>circular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building, similar to the </a:t>
            </a:r>
            <a:r>
              <a:rPr lang="el-GR" b="1" dirty="0">
                <a:solidFill>
                  <a:srgbClr val="FFC000"/>
                </a:solidFill>
                <a:latin typeface="Comic Sans MS" panose="030F0702030302020204" pitchFamily="66" charset="0"/>
              </a:rPr>
              <a:t>Pantheon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in Rome.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It is included in the Early Christian and Byzantine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monuments of Thessaloniki as an </a:t>
            </a:r>
            <a:r>
              <a:rPr lang="el-GR" b="1" dirty="0">
                <a:solidFill>
                  <a:srgbClr val="C00000"/>
                </a:solidFill>
                <a:latin typeface="Comic Sans MS" panose="030F0702030302020204" pitchFamily="66" charset="0"/>
              </a:rPr>
              <a:t>UNESCO World Heritage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Comic Sans MS" panose="030F0702030302020204" pitchFamily="66" charset="0"/>
              </a:rPr>
              <a:t>Site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1" name="Φυσαλίδα ομιλίας: Ορθογώνιο με στρογγυλεμένες γωνίες 20">
            <a:extLst>
              <a:ext uri="{FF2B5EF4-FFF2-40B4-BE49-F238E27FC236}">
                <a16:creationId xmlns:a16="http://schemas.microsoft.com/office/drawing/2014/main" id="{E11AAA1D-C6AE-4AFE-A06A-9D847AFC988F}"/>
              </a:ext>
            </a:extLst>
          </p:cNvPr>
          <p:cNvSpPr/>
          <p:nvPr/>
        </p:nvSpPr>
        <p:spPr>
          <a:xfrm>
            <a:off x="7738110" y="2628900"/>
            <a:ext cx="3337560" cy="2015490"/>
          </a:xfrm>
          <a:prstGeom prst="wedgeRoundRectCallout">
            <a:avLst>
              <a:gd name="adj1" fmla="val -23632"/>
              <a:gd name="adj2" fmla="val 506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dirty="0">
              <a:solidFill>
                <a:srgbClr val="90383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9" descr="A taste of Greece in Thessaloniki: the city&amp;#39;s mayor on the future of the  country&amp;#39;s gastronomic capital | Greece holidays | The Guardian">
            <a:extLst>
              <a:ext uri="{FF2B5EF4-FFF2-40B4-BE49-F238E27FC236}">
                <a16:creationId xmlns:a16="http://schemas.microsoft.com/office/drawing/2014/main" id="{C19585F7-B0EE-40D2-BD70-70A9A5EF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455" y="2764256"/>
            <a:ext cx="2940741" cy="1764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Φυσαλίδα ομιλίας: Ορθογώνιο με στρογγυλεμένες γωνίες 21">
            <a:extLst>
              <a:ext uri="{FF2B5EF4-FFF2-40B4-BE49-F238E27FC236}">
                <a16:creationId xmlns:a16="http://schemas.microsoft.com/office/drawing/2014/main" id="{C525C049-C30C-40CB-A731-335DCC88584E}"/>
              </a:ext>
            </a:extLst>
          </p:cNvPr>
          <p:cNvSpPr/>
          <p:nvPr/>
        </p:nvSpPr>
        <p:spPr>
          <a:xfrm>
            <a:off x="186690" y="2967990"/>
            <a:ext cx="2739390" cy="1931670"/>
          </a:xfrm>
          <a:prstGeom prst="wedgeRoundRectCallout">
            <a:avLst>
              <a:gd name="adj1" fmla="val -23632"/>
              <a:gd name="adj2" fmla="val 50672"/>
              <a:gd name="adj3" fmla="val 16667"/>
            </a:avLst>
          </a:prstGeom>
          <a:solidFill>
            <a:srgbClr val="9CB4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dirty="0">
              <a:solidFill>
                <a:srgbClr val="90383C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Φυσαλίδα ομιλίας: Ορθογώνιο με στρογγυλεμένες γωνίες 22">
            <a:extLst>
              <a:ext uri="{FF2B5EF4-FFF2-40B4-BE49-F238E27FC236}">
                <a16:creationId xmlns:a16="http://schemas.microsoft.com/office/drawing/2014/main" id="{490895E1-71AF-4DF1-9B64-4651F4D4A168}"/>
              </a:ext>
            </a:extLst>
          </p:cNvPr>
          <p:cNvSpPr/>
          <p:nvPr/>
        </p:nvSpPr>
        <p:spPr>
          <a:xfrm>
            <a:off x="2910840" y="2343150"/>
            <a:ext cx="2918460" cy="1931670"/>
          </a:xfrm>
          <a:prstGeom prst="wedgeRoundRectCallout">
            <a:avLst>
              <a:gd name="adj1" fmla="val -23632"/>
              <a:gd name="adj2" fmla="val 50672"/>
              <a:gd name="adj3" fmla="val 16667"/>
            </a:avLst>
          </a:prstGeom>
          <a:solidFill>
            <a:srgbClr val="9CB4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l-GR" sz="2000" dirty="0"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</a:t>
            </a:r>
            <a:r>
              <a:rPr 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ower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of OTE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was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built on 7</a:t>
            </a:r>
            <a:r>
              <a:rPr lang="el-GR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th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August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1966 and it is located at the </a:t>
            </a:r>
            <a:r>
              <a:rPr lang="el-GR" sz="2000" b="1" dirty="0">
                <a:solidFill>
                  <a:srgbClr val="1226BE"/>
                </a:solidFill>
                <a:latin typeface="Comic Sans MS" panose="030F0702030302020204" pitchFamily="66" charset="0"/>
              </a:rPr>
              <a:t>International Exhibition</a:t>
            </a:r>
            <a:r>
              <a:rPr lang="en-US" sz="2000" b="1" dirty="0">
                <a:solidFill>
                  <a:srgbClr val="1226BE"/>
                </a:solidFill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solidFill>
                  <a:srgbClr val="1226BE"/>
                </a:solidFill>
                <a:latin typeface="Comic Sans MS" panose="030F0702030302020204" pitchFamily="66" charset="0"/>
              </a:rPr>
              <a:t>Center</a:t>
            </a:r>
            <a:r>
              <a:rPr lang="el-GR" sz="2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AA0C05A-2E5B-44D5-970F-9CFCCC563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1"/>
          <a:stretch/>
        </p:blipFill>
        <p:spPr bwMode="auto">
          <a:xfrm>
            <a:off x="433168" y="2990948"/>
            <a:ext cx="2155920" cy="1923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Φυσαλίδα ομιλίας: Ορθογώνιο με στρογγυλεμένες γωνίες 24">
            <a:extLst>
              <a:ext uri="{FF2B5EF4-FFF2-40B4-BE49-F238E27FC236}">
                <a16:creationId xmlns:a16="http://schemas.microsoft.com/office/drawing/2014/main" id="{77A3D0EA-1C6A-42A9-B401-8D84CF729E3E}"/>
              </a:ext>
            </a:extLst>
          </p:cNvPr>
          <p:cNvSpPr/>
          <p:nvPr/>
        </p:nvSpPr>
        <p:spPr>
          <a:xfrm>
            <a:off x="4362450" y="4503420"/>
            <a:ext cx="2827020" cy="1931670"/>
          </a:xfrm>
          <a:prstGeom prst="wedgeRoundRectCallout">
            <a:avLst>
              <a:gd name="adj1" fmla="val -23632"/>
              <a:gd name="adj2" fmla="val 50672"/>
              <a:gd name="adj3" fmla="val 16667"/>
            </a:avLst>
          </a:prstGeom>
          <a:solidFill>
            <a:srgbClr val="9CB4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Comic Sans MS" panose="030F0702030302020204" pitchFamily="66" charset="0"/>
              </a:rPr>
              <a:t>The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Arch of Galerius </a:t>
            </a:r>
            <a:r>
              <a:rPr lang="en-US" sz="2000" dirty="0">
                <a:latin typeface="Comic Sans MS" panose="030F0702030302020204" pitchFamily="66" charset="0"/>
              </a:rPr>
              <a:t>or </a:t>
            </a:r>
            <a:r>
              <a:rPr lang="en-US" sz="2000" b="1" dirty="0">
                <a:solidFill>
                  <a:srgbClr val="C2240A"/>
                </a:solidFill>
                <a:latin typeface="Comic Sans MS" panose="030F0702030302020204" pitchFamily="66" charset="0"/>
              </a:rPr>
              <a:t>Kamara</a:t>
            </a:r>
            <a:r>
              <a:rPr lang="en-US" sz="2000" dirty="0">
                <a:latin typeface="Comic Sans MS" panose="030F0702030302020204" pitchFamily="66" charset="0"/>
              </a:rPr>
              <a:t>, was built in 303 and is the most famous </a:t>
            </a:r>
            <a:r>
              <a:rPr lang="en-US" sz="2000" b="1" dirty="0">
                <a:solidFill>
                  <a:srgbClr val="90383C"/>
                </a:solidFill>
                <a:latin typeface="Comic Sans MS" panose="030F0702030302020204" pitchFamily="66" charset="0"/>
              </a:rPr>
              <a:t>meeting point </a:t>
            </a:r>
            <a:r>
              <a:rPr lang="en-US" sz="2000" dirty="0">
                <a:latin typeface="Comic Sans MS" panose="030F0702030302020204" pitchFamily="66" charset="0"/>
              </a:rPr>
              <a:t>of the city.</a:t>
            </a:r>
            <a:endParaRPr lang="el-GR" sz="2000" dirty="0">
              <a:latin typeface="Comic Sans MS" panose="030F0702030302020204" pitchFamily="66" charset="0"/>
            </a:endParaRPr>
          </a:p>
        </p:txBody>
      </p:sp>
      <p:sp>
        <p:nvSpPr>
          <p:cNvPr id="24" name="Φυσαλίδα ομιλίας: Ορθογώνιο με στρογγυλεμένες γωνίες 23">
            <a:extLst>
              <a:ext uri="{FF2B5EF4-FFF2-40B4-BE49-F238E27FC236}">
                <a16:creationId xmlns:a16="http://schemas.microsoft.com/office/drawing/2014/main" id="{D9D46B05-011E-4ADF-B913-19CC99D48376}"/>
              </a:ext>
            </a:extLst>
          </p:cNvPr>
          <p:cNvSpPr/>
          <p:nvPr/>
        </p:nvSpPr>
        <p:spPr>
          <a:xfrm>
            <a:off x="1664970" y="4926330"/>
            <a:ext cx="2739390" cy="1931670"/>
          </a:xfrm>
          <a:prstGeom prst="wedgeRoundRectCallout">
            <a:avLst>
              <a:gd name="adj1" fmla="val -23632"/>
              <a:gd name="adj2" fmla="val 50672"/>
              <a:gd name="adj3" fmla="val 16667"/>
            </a:avLst>
          </a:prstGeom>
          <a:solidFill>
            <a:srgbClr val="9CB4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dirty="0">
              <a:solidFill>
                <a:srgbClr val="90383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41EBFA4E-7CEF-4306-95A7-EAAC632D9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47" y="5114925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Wow Clipart - Clipart Wow PNG Image | Transparent PNG Free Download on  SeekPNG">
            <a:extLst>
              <a:ext uri="{FF2B5EF4-FFF2-40B4-BE49-F238E27FC236}">
                <a16:creationId xmlns:a16="http://schemas.microsoft.com/office/drawing/2014/main" id="{FC986001-B238-4372-904E-987C8CF5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0" y="2371067"/>
            <a:ext cx="1855470" cy="193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C70AC3E-05CB-4E2D-BE95-AD9B4F584A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174" y="5132070"/>
            <a:ext cx="1052912" cy="15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785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Ξυλογραφία">
  <a:themeElements>
    <a:clrScheme name="Ξυλογραφία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Ξυλογραφία">
      <a:majorFont>
        <a:latin typeface="Arial Black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Ξυλογραφί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TM03090434[[fn=Ξυλογραφία]]</Template>
  <TotalTime>2764</TotalTime>
  <Words>1152</Words>
  <Application>Microsoft Office PowerPoint</Application>
  <PresentationFormat>Ευρεία οθόνη</PresentationFormat>
  <Paragraphs>85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Arial Rounded MT Bold</vt:lpstr>
      <vt:lpstr>Bradley Hand ITC</vt:lpstr>
      <vt:lpstr>Calibri</vt:lpstr>
      <vt:lpstr>Comic Sans MS</vt:lpstr>
      <vt:lpstr>Wingdings</vt:lpstr>
      <vt:lpstr>Ξυλογραφία</vt:lpstr>
      <vt:lpstr>Greece</vt:lpstr>
      <vt:lpstr>Παρουσίαση του PowerPoint</vt:lpstr>
      <vt:lpstr>Παρουσίαση του PowerPoint</vt:lpstr>
      <vt:lpstr>location and population</vt:lpstr>
      <vt:lpstr>some historical facts</vt:lpstr>
      <vt:lpstr>natural environment</vt:lpstr>
      <vt:lpstr>climate</vt:lpstr>
      <vt:lpstr>flora and fauna</vt:lpstr>
      <vt:lpstr>Παρουσίαση του PowerPoint</vt:lpstr>
      <vt:lpstr>Παρουσίαση του PowerPoint</vt:lpstr>
      <vt:lpstr>Παρουσίαση του PowerPoint</vt:lpstr>
      <vt:lpstr>museums</vt:lpstr>
      <vt:lpstr>typical food</vt:lpstr>
      <vt:lpstr>festivities and traditions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Thessaloniki Greece</dc:title>
  <dc:creator>MARY</dc:creator>
  <cp:lastModifiedBy>MARY</cp:lastModifiedBy>
  <cp:revision>21</cp:revision>
  <dcterms:created xsi:type="dcterms:W3CDTF">2022-02-07T21:35:58Z</dcterms:created>
  <dcterms:modified xsi:type="dcterms:W3CDTF">2022-02-18T19:25:01Z</dcterms:modified>
</cp:coreProperties>
</file>