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56" r:id="rId3"/>
    <p:sldId id="270" r:id="rId4"/>
    <p:sldId id="268" r:id="rId5"/>
    <p:sldId id="257" r:id="rId6"/>
    <p:sldId id="258" r:id="rId7"/>
    <p:sldId id="259" r:id="rId8"/>
    <p:sldId id="260" r:id="rId9"/>
    <p:sldId id="261" r:id="rId10"/>
    <p:sldId id="262" r:id="rId11"/>
    <p:sldId id="263" r:id="rId12"/>
    <p:sldId id="264" r:id="rId13"/>
    <p:sldId id="265" r:id="rId14"/>
    <p:sldId id="266" r:id="rId15"/>
    <p:sldId id="271" r:id="rId16"/>
    <p:sldId id="272"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C2E63041-2130-470D-8198-C4CBA82CBA40}">
          <p14:sldIdLst>
            <p14:sldId id="267"/>
            <p14:sldId id="256"/>
            <p14:sldId id="270"/>
            <p14:sldId id="268"/>
            <p14:sldId id="257"/>
            <p14:sldId id="258"/>
            <p14:sldId id="259"/>
            <p14:sldId id="260"/>
            <p14:sldId id="261"/>
            <p14:sldId id="262"/>
            <p14:sldId id="263"/>
            <p14:sldId id="264"/>
            <p14:sldId id="265"/>
            <p14:sldId id="266"/>
            <p14:sldId id="271"/>
            <p14:sldId id="272"/>
            <p14:sldId id="273"/>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3"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5" autoAdjust="0"/>
    <p:restoredTop sz="89978" autoAdjust="0"/>
  </p:normalViewPr>
  <p:slideViewPr>
    <p:cSldViewPr snapToGrid="0">
      <p:cViewPr varScale="1">
        <p:scale>
          <a:sx n="57" d="100"/>
          <a:sy n="57" d="100"/>
        </p:scale>
        <p:origin x="101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3E09F-BB53-4405-BB9B-C533041A95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5A6D18-6040-4BCE-99A0-1CB90DDB1F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423699-E9AE-44F6-AEE2-39CFDFD19BBD}"/>
              </a:ext>
            </a:extLst>
          </p:cNvPr>
          <p:cNvSpPr>
            <a:spLocks noGrp="1"/>
          </p:cNvSpPr>
          <p:nvPr>
            <p:ph type="dt" sz="half" idx="10"/>
          </p:nvPr>
        </p:nvSpPr>
        <p:spPr/>
        <p:txBody>
          <a:bodyPr/>
          <a:lstStyle/>
          <a:p>
            <a:fld id="{AAC74E8F-83CF-4EB4-A192-E54F71405272}" type="datetimeFigureOut">
              <a:rPr lang="en-US" smtClean="0"/>
              <a:t>10/7/2021</a:t>
            </a:fld>
            <a:endParaRPr lang="en-US"/>
          </a:p>
        </p:txBody>
      </p:sp>
      <p:sp>
        <p:nvSpPr>
          <p:cNvPr id="5" name="Footer Placeholder 4">
            <a:extLst>
              <a:ext uri="{FF2B5EF4-FFF2-40B4-BE49-F238E27FC236}">
                <a16:creationId xmlns:a16="http://schemas.microsoft.com/office/drawing/2014/main" id="{D6A4E22A-25E2-4AB8-A22B-36EB2C64A0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FB663C-2CB1-4ECA-9855-42ECAE2784EA}"/>
              </a:ext>
            </a:extLst>
          </p:cNvPr>
          <p:cNvSpPr>
            <a:spLocks noGrp="1"/>
          </p:cNvSpPr>
          <p:nvPr>
            <p:ph type="sldNum" sz="quarter" idx="12"/>
          </p:nvPr>
        </p:nvSpPr>
        <p:spPr/>
        <p:txBody>
          <a:bodyPr/>
          <a:lstStyle/>
          <a:p>
            <a:fld id="{A0ABA15C-5178-4146-BDD7-B0E2F675249E}" type="slidenum">
              <a:rPr lang="en-US" smtClean="0"/>
              <a:t>‹#›</a:t>
            </a:fld>
            <a:endParaRPr lang="en-US"/>
          </a:p>
        </p:txBody>
      </p:sp>
    </p:spTree>
    <p:extLst>
      <p:ext uri="{BB962C8B-B14F-4D97-AF65-F5344CB8AC3E}">
        <p14:creationId xmlns:p14="http://schemas.microsoft.com/office/powerpoint/2010/main" val="1640427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69AC7-163C-4391-8C98-21C3290690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BD764B-3565-45DB-BC64-18F4CB517FA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DE544F-3CBE-494C-AF8F-062B4D9F5AD0}"/>
              </a:ext>
            </a:extLst>
          </p:cNvPr>
          <p:cNvSpPr>
            <a:spLocks noGrp="1"/>
          </p:cNvSpPr>
          <p:nvPr>
            <p:ph type="dt" sz="half" idx="10"/>
          </p:nvPr>
        </p:nvSpPr>
        <p:spPr/>
        <p:txBody>
          <a:bodyPr/>
          <a:lstStyle/>
          <a:p>
            <a:fld id="{AAC74E8F-83CF-4EB4-A192-E54F71405272}" type="datetimeFigureOut">
              <a:rPr lang="en-US" smtClean="0"/>
              <a:t>10/7/2021</a:t>
            </a:fld>
            <a:endParaRPr lang="en-US"/>
          </a:p>
        </p:txBody>
      </p:sp>
      <p:sp>
        <p:nvSpPr>
          <p:cNvPr id="5" name="Footer Placeholder 4">
            <a:extLst>
              <a:ext uri="{FF2B5EF4-FFF2-40B4-BE49-F238E27FC236}">
                <a16:creationId xmlns:a16="http://schemas.microsoft.com/office/drawing/2014/main" id="{18483EE7-C090-46B9-B89E-AA25E6476F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C01DC3-7420-41AA-9F8F-1990D374BBE1}"/>
              </a:ext>
            </a:extLst>
          </p:cNvPr>
          <p:cNvSpPr>
            <a:spLocks noGrp="1"/>
          </p:cNvSpPr>
          <p:nvPr>
            <p:ph type="sldNum" sz="quarter" idx="12"/>
          </p:nvPr>
        </p:nvSpPr>
        <p:spPr/>
        <p:txBody>
          <a:bodyPr/>
          <a:lstStyle/>
          <a:p>
            <a:fld id="{A0ABA15C-5178-4146-BDD7-B0E2F675249E}" type="slidenum">
              <a:rPr lang="en-US" smtClean="0"/>
              <a:t>‹#›</a:t>
            </a:fld>
            <a:endParaRPr lang="en-US"/>
          </a:p>
        </p:txBody>
      </p:sp>
    </p:spTree>
    <p:extLst>
      <p:ext uri="{BB962C8B-B14F-4D97-AF65-F5344CB8AC3E}">
        <p14:creationId xmlns:p14="http://schemas.microsoft.com/office/powerpoint/2010/main" val="1876373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8A6A37-7D31-4B27-9B46-B9B66D6A20C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38BADD-9C18-4D0E-BD0C-79C187BD7A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6AE56B-9E8F-4753-9BD2-90C5864F2380}"/>
              </a:ext>
            </a:extLst>
          </p:cNvPr>
          <p:cNvSpPr>
            <a:spLocks noGrp="1"/>
          </p:cNvSpPr>
          <p:nvPr>
            <p:ph type="dt" sz="half" idx="10"/>
          </p:nvPr>
        </p:nvSpPr>
        <p:spPr/>
        <p:txBody>
          <a:bodyPr/>
          <a:lstStyle/>
          <a:p>
            <a:fld id="{AAC74E8F-83CF-4EB4-A192-E54F71405272}" type="datetimeFigureOut">
              <a:rPr lang="en-US" smtClean="0"/>
              <a:t>10/7/2021</a:t>
            </a:fld>
            <a:endParaRPr lang="en-US"/>
          </a:p>
        </p:txBody>
      </p:sp>
      <p:sp>
        <p:nvSpPr>
          <p:cNvPr id="5" name="Footer Placeholder 4">
            <a:extLst>
              <a:ext uri="{FF2B5EF4-FFF2-40B4-BE49-F238E27FC236}">
                <a16:creationId xmlns:a16="http://schemas.microsoft.com/office/drawing/2014/main" id="{5AD65FAE-D38B-416C-82F7-E5CF96DB23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E1DDD6-77D9-4C15-B59E-F0A6762A65AE}"/>
              </a:ext>
            </a:extLst>
          </p:cNvPr>
          <p:cNvSpPr>
            <a:spLocks noGrp="1"/>
          </p:cNvSpPr>
          <p:nvPr>
            <p:ph type="sldNum" sz="quarter" idx="12"/>
          </p:nvPr>
        </p:nvSpPr>
        <p:spPr/>
        <p:txBody>
          <a:bodyPr/>
          <a:lstStyle/>
          <a:p>
            <a:fld id="{A0ABA15C-5178-4146-BDD7-B0E2F675249E}" type="slidenum">
              <a:rPr lang="en-US" smtClean="0"/>
              <a:t>‹#›</a:t>
            </a:fld>
            <a:endParaRPr lang="en-US"/>
          </a:p>
        </p:txBody>
      </p:sp>
    </p:spTree>
    <p:extLst>
      <p:ext uri="{BB962C8B-B14F-4D97-AF65-F5344CB8AC3E}">
        <p14:creationId xmlns:p14="http://schemas.microsoft.com/office/powerpoint/2010/main" val="2154052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6994D-8873-46FE-9791-03A798470B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6D0D48-7EA4-46D6-9419-FCCD103BCC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0F450C-124B-45E2-AE12-F1D3E121C6BC}"/>
              </a:ext>
            </a:extLst>
          </p:cNvPr>
          <p:cNvSpPr>
            <a:spLocks noGrp="1"/>
          </p:cNvSpPr>
          <p:nvPr>
            <p:ph type="dt" sz="half" idx="10"/>
          </p:nvPr>
        </p:nvSpPr>
        <p:spPr/>
        <p:txBody>
          <a:bodyPr/>
          <a:lstStyle/>
          <a:p>
            <a:fld id="{AAC74E8F-83CF-4EB4-A192-E54F71405272}" type="datetimeFigureOut">
              <a:rPr lang="en-US" smtClean="0"/>
              <a:t>10/7/2021</a:t>
            </a:fld>
            <a:endParaRPr lang="en-US"/>
          </a:p>
        </p:txBody>
      </p:sp>
      <p:sp>
        <p:nvSpPr>
          <p:cNvPr id="5" name="Footer Placeholder 4">
            <a:extLst>
              <a:ext uri="{FF2B5EF4-FFF2-40B4-BE49-F238E27FC236}">
                <a16:creationId xmlns:a16="http://schemas.microsoft.com/office/drawing/2014/main" id="{CE1FB884-A005-4FDA-A3A5-CE13901FEB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1AFADC-260C-46AD-9ED8-28CE85668E1B}"/>
              </a:ext>
            </a:extLst>
          </p:cNvPr>
          <p:cNvSpPr>
            <a:spLocks noGrp="1"/>
          </p:cNvSpPr>
          <p:nvPr>
            <p:ph type="sldNum" sz="quarter" idx="12"/>
          </p:nvPr>
        </p:nvSpPr>
        <p:spPr/>
        <p:txBody>
          <a:bodyPr/>
          <a:lstStyle/>
          <a:p>
            <a:fld id="{A0ABA15C-5178-4146-BDD7-B0E2F675249E}" type="slidenum">
              <a:rPr lang="en-US" smtClean="0"/>
              <a:t>‹#›</a:t>
            </a:fld>
            <a:endParaRPr lang="en-US"/>
          </a:p>
        </p:txBody>
      </p:sp>
    </p:spTree>
    <p:extLst>
      <p:ext uri="{BB962C8B-B14F-4D97-AF65-F5344CB8AC3E}">
        <p14:creationId xmlns:p14="http://schemas.microsoft.com/office/powerpoint/2010/main" val="2785786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3073E-5CE7-44A6-AF7E-9B5B3CF0BC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82AD15-94B8-459E-B7A5-8904DB7255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95E18B-51A6-4292-A943-85D8A72EF343}"/>
              </a:ext>
            </a:extLst>
          </p:cNvPr>
          <p:cNvSpPr>
            <a:spLocks noGrp="1"/>
          </p:cNvSpPr>
          <p:nvPr>
            <p:ph type="dt" sz="half" idx="10"/>
          </p:nvPr>
        </p:nvSpPr>
        <p:spPr/>
        <p:txBody>
          <a:bodyPr/>
          <a:lstStyle/>
          <a:p>
            <a:fld id="{AAC74E8F-83CF-4EB4-A192-E54F71405272}" type="datetimeFigureOut">
              <a:rPr lang="en-US" smtClean="0"/>
              <a:t>10/7/2021</a:t>
            </a:fld>
            <a:endParaRPr lang="en-US"/>
          </a:p>
        </p:txBody>
      </p:sp>
      <p:sp>
        <p:nvSpPr>
          <p:cNvPr id="5" name="Footer Placeholder 4">
            <a:extLst>
              <a:ext uri="{FF2B5EF4-FFF2-40B4-BE49-F238E27FC236}">
                <a16:creationId xmlns:a16="http://schemas.microsoft.com/office/drawing/2014/main" id="{4C85F669-C13A-425C-B763-90D92AAEC1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820F7E-5622-42CA-BA52-CF754999E46C}"/>
              </a:ext>
            </a:extLst>
          </p:cNvPr>
          <p:cNvSpPr>
            <a:spLocks noGrp="1"/>
          </p:cNvSpPr>
          <p:nvPr>
            <p:ph type="sldNum" sz="quarter" idx="12"/>
          </p:nvPr>
        </p:nvSpPr>
        <p:spPr/>
        <p:txBody>
          <a:bodyPr/>
          <a:lstStyle/>
          <a:p>
            <a:fld id="{A0ABA15C-5178-4146-BDD7-B0E2F675249E}" type="slidenum">
              <a:rPr lang="en-US" smtClean="0"/>
              <a:t>‹#›</a:t>
            </a:fld>
            <a:endParaRPr lang="en-US"/>
          </a:p>
        </p:txBody>
      </p:sp>
    </p:spTree>
    <p:extLst>
      <p:ext uri="{BB962C8B-B14F-4D97-AF65-F5344CB8AC3E}">
        <p14:creationId xmlns:p14="http://schemas.microsoft.com/office/powerpoint/2010/main" val="2062596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5314D-C853-42A3-8F82-382CE15054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51910E-AC31-44E5-A123-BDAE1B942D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E7FFE7-1FBB-4D75-87FB-87C5FBE1A85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171CCE-5DEE-4DDD-BC4D-1356CBE6A7C5}"/>
              </a:ext>
            </a:extLst>
          </p:cNvPr>
          <p:cNvSpPr>
            <a:spLocks noGrp="1"/>
          </p:cNvSpPr>
          <p:nvPr>
            <p:ph type="dt" sz="half" idx="10"/>
          </p:nvPr>
        </p:nvSpPr>
        <p:spPr/>
        <p:txBody>
          <a:bodyPr/>
          <a:lstStyle/>
          <a:p>
            <a:fld id="{AAC74E8F-83CF-4EB4-A192-E54F71405272}" type="datetimeFigureOut">
              <a:rPr lang="en-US" smtClean="0"/>
              <a:t>10/7/2021</a:t>
            </a:fld>
            <a:endParaRPr lang="en-US"/>
          </a:p>
        </p:txBody>
      </p:sp>
      <p:sp>
        <p:nvSpPr>
          <p:cNvPr id="6" name="Footer Placeholder 5">
            <a:extLst>
              <a:ext uri="{FF2B5EF4-FFF2-40B4-BE49-F238E27FC236}">
                <a16:creationId xmlns:a16="http://schemas.microsoft.com/office/drawing/2014/main" id="{69C44C8E-7FC3-441A-ADA2-52BB511BA2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E872D5-3C0B-46FD-AF8F-47A1F6C9CD9F}"/>
              </a:ext>
            </a:extLst>
          </p:cNvPr>
          <p:cNvSpPr>
            <a:spLocks noGrp="1"/>
          </p:cNvSpPr>
          <p:nvPr>
            <p:ph type="sldNum" sz="quarter" idx="12"/>
          </p:nvPr>
        </p:nvSpPr>
        <p:spPr/>
        <p:txBody>
          <a:bodyPr/>
          <a:lstStyle/>
          <a:p>
            <a:fld id="{A0ABA15C-5178-4146-BDD7-B0E2F675249E}" type="slidenum">
              <a:rPr lang="en-US" smtClean="0"/>
              <a:t>‹#›</a:t>
            </a:fld>
            <a:endParaRPr lang="en-US"/>
          </a:p>
        </p:txBody>
      </p:sp>
    </p:spTree>
    <p:extLst>
      <p:ext uri="{BB962C8B-B14F-4D97-AF65-F5344CB8AC3E}">
        <p14:creationId xmlns:p14="http://schemas.microsoft.com/office/powerpoint/2010/main" val="2888692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553EE-F19B-45A3-AFB3-BEC5320CBBC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CD7B7C0-0309-458C-83F2-BEC8BF63DD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53387C-A575-4796-8E17-FC40F53E5C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4A1364-C58A-46E2-B864-A79225E5E7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6418C2-9D22-472B-94BC-E98F556C97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823C2A-9541-4900-B8E6-62217A156967}"/>
              </a:ext>
            </a:extLst>
          </p:cNvPr>
          <p:cNvSpPr>
            <a:spLocks noGrp="1"/>
          </p:cNvSpPr>
          <p:nvPr>
            <p:ph type="dt" sz="half" idx="10"/>
          </p:nvPr>
        </p:nvSpPr>
        <p:spPr/>
        <p:txBody>
          <a:bodyPr/>
          <a:lstStyle/>
          <a:p>
            <a:fld id="{AAC74E8F-83CF-4EB4-A192-E54F71405272}" type="datetimeFigureOut">
              <a:rPr lang="en-US" smtClean="0"/>
              <a:t>10/7/2021</a:t>
            </a:fld>
            <a:endParaRPr lang="en-US"/>
          </a:p>
        </p:txBody>
      </p:sp>
      <p:sp>
        <p:nvSpPr>
          <p:cNvPr id="8" name="Footer Placeholder 7">
            <a:extLst>
              <a:ext uri="{FF2B5EF4-FFF2-40B4-BE49-F238E27FC236}">
                <a16:creationId xmlns:a16="http://schemas.microsoft.com/office/drawing/2014/main" id="{F4CC5F53-5CCD-40D8-B511-B7F0EDEF61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96755E-C6C2-477E-8CCD-59D72E057D74}"/>
              </a:ext>
            </a:extLst>
          </p:cNvPr>
          <p:cNvSpPr>
            <a:spLocks noGrp="1"/>
          </p:cNvSpPr>
          <p:nvPr>
            <p:ph type="sldNum" sz="quarter" idx="12"/>
          </p:nvPr>
        </p:nvSpPr>
        <p:spPr/>
        <p:txBody>
          <a:bodyPr/>
          <a:lstStyle/>
          <a:p>
            <a:fld id="{A0ABA15C-5178-4146-BDD7-B0E2F675249E}" type="slidenum">
              <a:rPr lang="en-US" smtClean="0"/>
              <a:t>‹#›</a:t>
            </a:fld>
            <a:endParaRPr lang="en-US"/>
          </a:p>
        </p:txBody>
      </p:sp>
    </p:spTree>
    <p:extLst>
      <p:ext uri="{BB962C8B-B14F-4D97-AF65-F5344CB8AC3E}">
        <p14:creationId xmlns:p14="http://schemas.microsoft.com/office/powerpoint/2010/main" val="849223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DCB25-D1CF-4382-87CF-90D85CBFF6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CE0A4D-FA4C-471E-9FF4-5A7726CA8729}"/>
              </a:ext>
            </a:extLst>
          </p:cNvPr>
          <p:cNvSpPr>
            <a:spLocks noGrp="1"/>
          </p:cNvSpPr>
          <p:nvPr>
            <p:ph type="dt" sz="half" idx="10"/>
          </p:nvPr>
        </p:nvSpPr>
        <p:spPr/>
        <p:txBody>
          <a:bodyPr/>
          <a:lstStyle/>
          <a:p>
            <a:fld id="{AAC74E8F-83CF-4EB4-A192-E54F71405272}" type="datetimeFigureOut">
              <a:rPr lang="en-US" smtClean="0"/>
              <a:t>10/7/2021</a:t>
            </a:fld>
            <a:endParaRPr lang="en-US"/>
          </a:p>
        </p:txBody>
      </p:sp>
      <p:sp>
        <p:nvSpPr>
          <p:cNvPr id="4" name="Footer Placeholder 3">
            <a:extLst>
              <a:ext uri="{FF2B5EF4-FFF2-40B4-BE49-F238E27FC236}">
                <a16:creationId xmlns:a16="http://schemas.microsoft.com/office/drawing/2014/main" id="{9A9A69A7-2B4B-4FF3-867D-E403AC537A3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F685A8-1209-4E60-AC7F-66F6008DDA83}"/>
              </a:ext>
            </a:extLst>
          </p:cNvPr>
          <p:cNvSpPr>
            <a:spLocks noGrp="1"/>
          </p:cNvSpPr>
          <p:nvPr>
            <p:ph type="sldNum" sz="quarter" idx="12"/>
          </p:nvPr>
        </p:nvSpPr>
        <p:spPr/>
        <p:txBody>
          <a:bodyPr/>
          <a:lstStyle/>
          <a:p>
            <a:fld id="{A0ABA15C-5178-4146-BDD7-B0E2F675249E}" type="slidenum">
              <a:rPr lang="en-US" smtClean="0"/>
              <a:t>‹#›</a:t>
            </a:fld>
            <a:endParaRPr lang="en-US"/>
          </a:p>
        </p:txBody>
      </p:sp>
    </p:spTree>
    <p:extLst>
      <p:ext uri="{BB962C8B-B14F-4D97-AF65-F5344CB8AC3E}">
        <p14:creationId xmlns:p14="http://schemas.microsoft.com/office/powerpoint/2010/main" val="836293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36D7FF-B20A-49EF-BBE8-50038EDD6EB2}"/>
              </a:ext>
            </a:extLst>
          </p:cNvPr>
          <p:cNvSpPr>
            <a:spLocks noGrp="1"/>
          </p:cNvSpPr>
          <p:nvPr>
            <p:ph type="dt" sz="half" idx="10"/>
          </p:nvPr>
        </p:nvSpPr>
        <p:spPr/>
        <p:txBody>
          <a:bodyPr/>
          <a:lstStyle/>
          <a:p>
            <a:fld id="{AAC74E8F-83CF-4EB4-A192-E54F71405272}" type="datetimeFigureOut">
              <a:rPr lang="en-US" smtClean="0"/>
              <a:t>10/7/2021</a:t>
            </a:fld>
            <a:endParaRPr lang="en-US"/>
          </a:p>
        </p:txBody>
      </p:sp>
      <p:sp>
        <p:nvSpPr>
          <p:cNvPr id="3" name="Footer Placeholder 2">
            <a:extLst>
              <a:ext uri="{FF2B5EF4-FFF2-40B4-BE49-F238E27FC236}">
                <a16:creationId xmlns:a16="http://schemas.microsoft.com/office/drawing/2014/main" id="{02E448ED-200F-47F4-9840-E9B6AB9BED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9A6CCF6-E8D3-4B63-A691-5DEB6E8BBA7A}"/>
              </a:ext>
            </a:extLst>
          </p:cNvPr>
          <p:cNvSpPr>
            <a:spLocks noGrp="1"/>
          </p:cNvSpPr>
          <p:nvPr>
            <p:ph type="sldNum" sz="quarter" idx="12"/>
          </p:nvPr>
        </p:nvSpPr>
        <p:spPr/>
        <p:txBody>
          <a:bodyPr/>
          <a:lstStyle/>
          <a:p>
            <a:fld id="{A0ABA15C-5178-4146-BDD7-B0E2F675249E}" type="slidenum">
              <a:rPr lang="en-US" smtClean="0"/>
              <a:t>‹#›</a:t>
            </a:fld>
            <a:endParaRPr lang="en-US"/>
          </a:p>
        </p:txBody>
      </p:sp>
    </p:spTree>
    <p:extLst>
      <p:ext uri="{BB962C8B-B14F-4D97-AF65-F5344CB8AC3E}">
        <p14:creationId xmlns:p14="http://schemas.microsoft.com/office/powerpoint/2010/main" val="363498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7BC7C-5667-4477-B669-B88FDF1E56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6E43589-643A-4B97-A3CD-7A7A802E28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3C8C40-8FBC-4E9E-858C-451CFAACE5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AC1E0C-0DF0-4C03-8416-8EE11802CB3D}"/>
              </a:ext>
            </a:extLst>
          </p:cNvPr>
          <p:cNvSpPr>
            <a:spLocks noGrp="1"/>
          </p:cNvSpPr>
          <p:nvPr>
            <p:ph type="dt" sz="half" idx="10"/>
          </p:nvPr>
        </p:nvSpPr>
        <p:spPr/>
        <p:txBody>
          <a:bodyPr/>
          <a:lstStyle/>
          <a:p>
            <a:fld id="{AAC74E8F-83CF-4EB4-A192-E54F71405272}" type="datetimeFigureOut">
              <a:rPr lang="en-US" smtClean="0"/>
              <a:t>10/7/2021</a:t>
            </a:fld>
            <a:endParaRPr lang="en-US"/>
          </a:p>
        </p:txBody>
      </p:sp>
      <p:sp>
        <p:nvSpPr>
          <p:cNvPr id="6" name="Footer Placeholder 5">
            <a:extLst>
              <a:ext uri="{FF2B5EF4-FFF2-40B4-BE49-F238E27FC236}">
                <a16:creationId xmlns:a16="http://schemas.microsoft.com/office/drawing/2014/main" id="{02DADFAB-E5D3-473B-89A6-5804F75580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EE3649-54AA-4103-AEA1-508A0E69EA17}"/>
              </a:ext>
            </a:extLst>
          </p:cNvPr>
          <p:cNvSpPr>
            <a:spLocks noGrp="1"/>
          </p:cNvSpPr>
          <p:nvPr>
            <p:ph type="sldNum" sz="quarter" idx="12"/>
          </p:nvPr>
        </p:nvSpPr>
        <p:spPr/>
        <p:txBody>
          <a:bodyPr/>
          <a:lstStyle/>
          <a:p>
            <a:fld id="{A0ABA15C-5178-4146-BDD7-B0E2F675249E}" type="slidenum">
              <a:rPr lang="en-US" smtClean="0"/>
              <a:t>‹#›</a:t>
            </a:fld>
            <a:endParaRPr lang="en-US"/>
          </a:p>
        </p:txBody>
      </p:sp>
    </p:spTree>
    <p:extLst>
      <p:ext uri="{BB962C8B-B14F-4D97-AF65-F5344CB8AC3E}">
        <p14:creationId xmlns:p14="http://schemas.microsoft.com/office/powerpoint/2010/main" val="627281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E2B7B-992B-4D16-BA00-EDF47E237C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6C9BEC6-5668-4792-89C1-D38BADCCC5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2C2E4D-E2FC-4991-B2CB-7130CCE89D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4A2700-AC5E-46FF-888E-B91AFD9F44E3}"/>
              </a:ext>
            </a:extLst>
          </p:cNvPr>
          <p:cNvSpPr>
            <a:spLocks noGrp="1"/>
          </p:cNvSpPr>
          <p:nvPr>
            <p:ph type="dt" sz="half" idx="10"/>
          </p:nvPr>
        </p:nvSpPr>
        <p:spPr/>
        <p:txBody>
          <a:bodyPr/>
          <a:lstStyle/>
          <a:p>
            <a:fld id="{AAC74E8F-83CF-4EB4-A192-E54F71405272}" type="datetimeFigureOut">
              <a:rPr lang="en-US" smtClean="0"/>
              <a:t>10/7/2021</a:t>
            </a:fld>
            <a:endParaRPr lang="en-US"/>
          </a:p>
        </p:txBody>
      </p:sp>
      <p:sp>
        <p:nvSpPr>
          <p:cNvPr id="6" name="Footer Placeholder 5">
            <a:extLst>
              <a:ext uri="{FF2B5EF4-FFF2-40B4-BE49-F238E27FC236}">
                <a16:creationId xmlns:a16="http://schemas.microsoft.com/office/drawing/2014/main" id="{DF2E1317-D903-4519-8431-6DF97195D5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FA9951-21E0-4B65-90F4-50DFE6685262}"/>
              </a:ext>
            </a:extLst>
          </p:cNvPr>
          <p:cNvSpPr>
            <a:spLocks noGrp="1"/>
          </p:cNvSpPr>
          <p:nvPr>
            <p:ph type="sldNum" sz="quarter" idx="12"/>
          </p:nvPr>
        </p:nvSpPr>
        <p:spPr/>
        <p:txBody>
          <a:bodyPr/>
          <a:lstStyle/>
          <a:p>
            <a:fld id="{A0ABA15C-5178-4146-BDD7-B0E2F675249E}" type="slidenum">
              <a:rPr lang="en-US" smtClean="0"/>
              <a:t>‹#›</a:t>
            </a:fld>
            <a:endParaRPr lang="en-US"/>
          </a:p>
        </p:txBody>
      </p:sp>
    </p:spTree>
    <p:extLst>
      <p:ext uri="{BB962C8B-B14F-4D97-AF65-F5344CB8AC3E}">
        <p14:creationId xmlns:p14="http://schemas.microsoft.com/office/powerpoint/2010/main" val="2948392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B75CF-0EB7-4177-BF34-F164C66626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4EBB18-0F59-4478-BD50-D9D812A06A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A92239-D36B-4DE6-8F11-6D13807074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C74E8F-83CF-4EB4-A192-E54F71405272}" type="datetimeFigureOut">
              <a:rPr lang="en-US" smtClean="0"/>
              <a:t>10/7/2021</a:t>
            </a:fld>
            <a:endParaRPr lang="en-US"/>
          </a:p>
        </p:txBody>
      </p:sp>
      <p:sp>
        <p:nvSpPr>
          <p:cNvPr id="5" name="Footer Placeholder 4">
            <a:extLst>
              <a:ext uri="{FF2B5EF4-FFF2-40B4-BE49-F238E27FC236}">
                <a16:creationId xmlns:a16="http://schemas.microsoft.com/office/drawing/2014/main" id="{A268EC58-BC2B-4346-B523-C88FA3C2A2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3FDD084-435B-4128-9C7C-A633C47038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ABA15C-5178-4146-BDD7-B0E2F675249E}" type="slidenum">
              <a:rPr lang="en-US" smtClean="0"/>
              <a:t>‹#›</a:t>
            </a:fld>
            <a:endParaRPr lang="en-US"/>
          </a:p>
        </p:txBody>
      </p:sp>
    </p:spTree>
    <p:extLst>
      <p:ext uri="{BB962C8B-B14F-4D97-AF65-F5344CB8AC3E}">
        <p14:creationId xmlns:p14="http://schemas.microsoft.com/office/powerpoint/2010/main" val="3944086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s://twinspace.etwinning.net/177546/home"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F3CAE4-3E01-489C-85B1-6CEA25F87CFC}"/>
              </a:ext>
            </a:extLst>
          </p:cNvPr>
          <p:cNvSpPr>
            <a:spLocks noGrp="1"/>
          </p:cNvSpPr>
          <p:nvPr>
            <p:ph type="ctrTitle"/>
          </p:nvPr>
        </p:nvSpPr>
        <p:spPr>
          <a:xfrm>
            <a:off x="1524000" y="1351722"/>
            <a:ext cx="9144000" cy="3876261"/>
          </a:xfrm>
        </p:spPr>
        <p:txBody>
          <a:bodyPr>
            <a:normAutofit/>
          </a:bodyPr>
          <a:lstStyle/>
          <a:p>
            <a:r>
              <a:rPr lang="en-US" sz="3200" b="1" dirty="0">
                <a:latin typeface="Times New Roman" panose="02020603050405020304" pitchFamily="18" charset="0"/>
                <a:cs typeface="Times New Roman" panose="02020603050405020304" pitchFamily="18" charset="0"/>
              </a:rPr>
              <a:t>“FABRICA DE FERICIRE”</a:t>
            </a: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PROIECT KA1 ERASMUS+</a:t>
            </a: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GR</a:t>
            </a:r>
            <a:r>
              <a:rPr lang="ro-RO" sz="3200" b="1" dirty="0">
                <a:latin typeface="Times New Roman" panose="02020603050405020304" pitchFamily="18" charset="0"/>
                <a:cs typeface="Times New Roman" panose="02020603050405020304" pitchFamily="18" charset="0"/>
              </a:rPr>
              <a:t>Ă</a:t>
            </a:r>
            <a:r>
              <a:rPr lang="en-US" sz="3200" b="1" dirty="0">
                <a:latin typeface="Times New Roman" panose="02020603050405020304" pitchFamily="18" charset="0"/>
                <a:cs typeface="Times New Roman" panose="02020603050405020304" pitchFamily="18" charset="0"/>
              </a:rPr>
              <a:t>DINI</a:t>
            </a:r>
            <a:r>
              <a:rPr lang="ro-RO" sz="3200" b="1" dirty="0">
                <a:latin typeface="Times New Roman" panose="02020603050405020304" pitchFamily="18" charset="0"/>
                <a:cs typeface="Times New Roman" panose="02020603050405020304" pitchFamily="18" charset="0"/>
              </a:rPr>
              <a:t>ȚA CU P.P. NR.37 BRĂILA</a:t>
            </a:r>
            <a:br>
              <a:rPr lang="ro-RO"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a:t>
            </a:r>
            <a:r>
              <a:rPr lang="ro-RO" sz="3200" b="1" dirty="0">
                <a:latin typeface="Times New Roman" panose="02020603050405020304" pitchFamily="18" charset="0"/>
                <a:cs typeface="Times New Roman" panose="02020603050405020304" pitchFamily="18" charset="0"/>
              </a:rPr>
              <a:t>COPII FERICIȚI LA GRĂDINIȚĂ ȘI LA ȘCOALĂ</a:t>
            </a:r>
            <a:r>
              <a:rPr lang="en-US" sz="3200" b="1" dirty="0">
                <a:latin typeface="Times New Roman" panose="02020603050405020304" pitchFamily="18" charset="0"/>
                <a:cs typeface="Times New Roman" panose="02020603050405020304" pitchFamily="18" charset="0"/>
              </a:rPr>
              <a:t>”</a:t>
            </a:r>
            <a:br>
              <a:rPr lang="ro-RO" sz="3200" b="1" dirty="0">
                <a:latin typeface="Times New Roman" panose="02020603050405020304" pitchFamily="18" charset="0"/>
                <a:cs typeface="Times New Roman" panose="02020603050405020304" pitchFamily="18" charset="0"/>
              </a:rPr>
            </a:br>
            <a:r>
              <a:rPr lang="ro-RO" sz="3200" b="1" dirty="0">
                <a:latin typeface="Times New Roman" panose="02020603050405020304" pitchFamily="18" charset="0"/>
                <a:cs typeface="Times New Roman" panose="02020603050405020304" pitchFamily="18" charset="0"/>
              </a:rPr>
              <a:t>ATELIER DE DISEMINARE </a:t>
            </a:r>
            <a:br>
              <a:rPr lang="ro-RO" sz="3200" b="1" dirty="0">
                <a:latin typeface="Times New Roman" panose="02020603050405020304" pitchFamily="18" charset="0"/>
                <a:cs typeface="Times New Roman" panose="02020603050405020304" pitchFamily="18" charset="0"/>
              </a:rPr>
            </a:br>
            <a:r>
              <a:rPr lang="ro-RO" sz="3200" b="1" dirty="0">
                <a:latin typeface="Times New Roman" panose="02020603050405020304" pitchFamily="18" charset="0"/>
                <a:cs typeface="Times New Roman" panose="02020603050405020304" pitchFamily="18" charset="0"/>
              </a:rPr>
              <a:t>06.10.2021</a:t>
            </a:r>
            <a:br>
              <a:rPr lang="ro-RO" sz="3200" b="1" dirty="0">
                <a:latin typeface="Times New Roman" panose="02020603050405020304" pitchFamily="18" charset="0"/>
                <a:cs typeface="Times New Roman" panose="02020603050405020304" pitchFamily="18" charset="0"/>
              </a:rPr>
            </a:br>
            <a:endParaRPr lang="en-US" sz="3200" b="1" dirty="0">
              <a:latin typeface="Times New Roman" panose="02020603050405020304" pitchFamily="18" charset="0"/>
              <a:cs typeface="Times New Roman" panose="02020603050405020304" pitchFamily="18" charset="0"/>
            </a:endParaRPr>
          </a:p>
        </p:txBody>
      </p:sp>
      <p:sp>
        <p:nvSpPr>
          <p:cNvPr id="5" name="Subtitle 4">
            <a:extLst>
              <a:ext uri="{FF2B5EF4-FFF2-40B4-BE49-F238E27FC236}">
                <a16:creationId xmlns:a16="http://schemas.microsoft.com/office/drawing/2014/main" id="{6DD0F5C5-DB7F-47BC-A0CA-F6614CFD5788}"/>
              </a:ext>
            </a:extLst>
          </p:cNvPr>
          <p:cNvSpPr>
            <a:spLocks noGrp="1"/>
          </p:cNvSpPr>
          <p:nvPr>
            <p:ph type="subTitle" idx="1"/>
          </p:nvPr>
        </p:nvSpPr>
        <p:spPr>
          <a:xfrm>
            <a:off x="1524000" y="914400"/>
            <a:ext cx="9144000" cy="2027583"/>
          </a:xfrm>
        </p:spPr>
        <p:txBody>
          <a:bodyPr>
            <a:normAutofit/>
          </a:bodyPr>
          <a:lstStyle/>
          <a:p>
            <a:pPr algn="just"/>
            <a:r>
              <a:rPr lang="ro-RO"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F4E7C276-7C01-4BFC-975C-7EF63DE296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8744" y="345405"/>
            <a:ext cx="1878512" cy="1650655"/>
          </a:xfrm>
          <a:prstGeom prst="rect">
            <a:avLst/>
          </a:prstGeom>
        </p:spPr>
      </p:pic>
      <p:pic>
        <p:nvPicPr>
          <p:cNvPr id="7" name="Picture 6">
            <a:extLst>
              <a:ext uri="{FF2B5EF4-FFF2-40B4-BE49-F238E27FC236}">
                <a16:creationId xmlns:a16="http://schemas.microsoft.com/office/drawing/2014/main" id="{7678EF64-EA60-45CA-A7FB-53E40CF0A4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744" y="338710"/>
            <a:ext cx="2436752" cy="1657350"/>
          </a:xfrm>
          <a:prstGeom prst="rect">
            <a:avLst/>
          </a:prstGeom>
        </p:spPr>
      </p:pic>
    </p:spTree>
    <p:extLst>
      <p:ext uri="{BB962C8B-B14F-4D97-AF65-F5344CB8AC3E}">
        <p14:creationId xmlns:p14="http://schemas.microsoft.com/office/powerpoint/2010/main" val="1646555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2A337-63A4-4F7F-9AAE-30F0673E9FD4}"/>
              </a:ext>
            </a:extLst>
          </p:cNvPr>
          <p:cNvSpPr>
            <a:spLocks noGrp="1"/>
          </p:cNvSpPr>
          <p:nvPr>
            <p:ph type="ctrTitle"/>
          </p:nvPr>
        </p:nvSpPr>
        <p:spPr>
          <a:xfrm>
            <a:off x="1524000" y="741873"/>
            <a:ext cx="9144000" cy="858328"/>
          </a:xfrm>
        </p:spPr>
        <p:txBody>
          <a:bodyPr>
            <a:noAutofit/>
          </a:bodyPr>
          <a:lstStyle/>
          <a:p>
            <a:r>
              <a:rPr lang="ro-RO" sz="3200" b="1" dirty="0">
                <a:latin typeface="Times New Roman" panose="02020603050405020304" pitchFamily="18" charset="0"/>
                <a:cs typeface="Times New Roman" panose="02020603050405020304" pitchFamily="18" charset="0"/>
              </a:rPr>
              <a:t>Elemente de recunoaștere a stilului de învățare naturalist</a:t>
            </a:r>
            <a:endParaRPr lang="en-US" sz="3200" b="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F7EAE489-1006-446F-84F9-2AB089631710}"/>
              </a:ext>
            </a:extLst>
          </p:cNvPr>
          <p:cNvSpPr>
            <a:spLocks noGrp="1"/>
          </p:cNvSpPr>
          <p:nvPr>
            <p:ph type="subTitle" idx="1"/>
          </p:nvPr>
        </p:nvSpPr>
        <p:spPr>
          <a:xfrm>
            <a:off x="536713" y="1600201"/>
            <a:ext cx="11171583" cy="4662576"/>
          </a:xfrm>
        </p:spPr>
        <p:txBody>
          <a:bodyPr>
            <a:noAutofit/>
          </a:bodyPr>
          <a:lstStyle/>
          <a:p>
            <a:pPr marL="342900" indent="-342900" algn="just">
              <a:buFontTx/>
              <a:buChar char="-"/>
            </a:pPr>
            <a:r>
              <a:rPr lang="ro-RO" sz="3200" dirty="0">
                <a:latin typeface="Times New Roman" panose="02020603050405020304" pitchFamily="18" charset="0"/>
                <a:cs typeface="Times New Roman" panose="02020603050405020304" pitchFamily="18" charset="0"/>
              </a:rPr>
              <a:t>Se joacă cu animalele de companie, le îngrijește le ocrotește.</a:t>
            </a:r>
          </a:p>
          <a:p>
            <a:pPr marL="342900" indent="-342900" algn="just">
              <a:buFontTx/>
              <a:buChar char="-"/>
            </a:pPr>
            <a:r>
              <a:rPr lang="ro-RO" sz="3200" dirty="0">
                <a:latin typeface="Times New Roman" panose="02020603050405020304" pitchFamily="18" charset="0"/>
                <a:cs typeface="Times New Roman" panose="02020603050405020304" pitchFamily="18" charset="0"/>
              </a:rPr>
              <a:t>Îi place să descopere plante și să le îngrijească.</a:t>
            </a:r>
          </a:p>
          <a:p>
            <a:pPr algn="just"/>
            <a:r>
              <a:rPr lang="ro-RO" sz="3200" dirty="0">
                <a:latin typeface="Times New Roman" panose="02020603050405020304" pitchFamily="18" charset="0"/>
                <a:cs typeface="Times New Roman" panose="02020603050405020304" pitchFamily="18" charset="0"/>
              </a:rPr>
              <a:t>- Fac</a:t>
            </a:r>
            <a:r>
              <a:rPr lang="en-US" sz="3200" dirty="0">
                <a:latin typeface="Times New Roman" panose="02020603050405020304" pitchFamily="18" charset="0"/>
                <a:cs typeface="Times New Roman" panose="02020603050405020304" pitchFamily="18" charset="0"/>
              </a:rPr>
              <a:t>e</a:t>
            </a:r>
            <a:r>
              <a:rPr lang="ro-RO" sz="3200" dirty="0">
                <a:latin typeface="Times New Roman" panose="02020603050405020304" pitchFamily="18" charset="0"/>
                <a:cs typeface="Times New Roman" panose="02020603050405020304" pitchFamily="18" charset="0"/>
              </a:rPr>
              <a:t> diverse activități în natură, a</a:t>
            </a:r>
            <a:r>
              <a:rPr lang="en-US" sz="3200" dirty="0">
                <a:latin typeface="Times New Roman" panose="02020603050405020304" pitchFamily="18" charset="0"/>
                <a:cs typeface="Times New Roman" panose="02020603050405020304" pitchFamily="18" charset="0"/>
              </a:rPr>
              <a:t>re</a:t>
            </a:r>
            <a:r>
              <a:rPr lang="ro-RO" sz="3200" dirty="0">
                <a:latin typeface="Times New Roman" panose="02020603050405020304" pitchFamily="18" charset="0"/>
                <a:cs typeface="Times New Roman" panose="02020603050405020304" pitchFamily="18" charset="0"/>
              </a:rPr>
              <a:t> nevoie de instrumente pentru a</a:t>
            </a:r>
            <a:r>
              <a:rPr lang="en-US" sz="3200" dirty="0">
                <a:latin typeface="Times New Roman" panose="02020603050405020304" pitchFamily="18" charset="0"/>
                <a:cs typeface="Times New Roman" panose="02020603050405020304" pitchFamily="18" charset="0"/>
              </a:rPr>
              <a:t> </a:t>
            </a:r>
            <a:r>
              <a:rPr lang="ro-RO" sz="3200" dirty="0">
                <a:latin typeface="Times New Roman" panose="02020603050405020304" pitchFamily="18" charset="0"/>
                <a:cs typeface="Times New Roman" panose="02020603050405020304" pitchFamily="18" charset="0"/>
              </a:rPr>
              <a:t>cerceta natura.</a:t>
            </a:r>
          </a:p>
          <a:p>
            <a:pPr marL="342900" indent="-342900" algn="just">
              <a:buFontTx/>
              <a:buChar char="-"/>
            </a:pPr>
            <a:r>
              <a:rPr lang="ro-RO" sz="3200" dirty="0">
                <a:latin typeface="Times New Roman" panose="02020603050405020304" pitchFamily="18" charset="0"/>
                <a:cs typeface="Times New Roman" panose="02020603050405020304" pitchFamily="18" charset="0"/>
              </a:rPr>
              <a:t>Se implică în activități de ecologizare, de protecție a mediului. </a:t>
            </a:r>
          </a:p>
          <a:p>
            <a:pPr marL="342900" indent="-342900" algn="just">
              <a:buFontTx/>
              <a:buChar char="-"/>
            </a:pPr>
            <a:r>
              <a:rPr lang="en-US" sz="3200" dirty="0" err="1">
                <a:latin typeface="Times New Roman" panose="02020603050405020304" pitchFamily="18" charset="0"/>
                <a:cs typeface="Times New Roman" panose="02020603050405020304" pitchFamily="18" charset="0"/>
              </a:rPr>
              <a:t>Cunoa</a:t>
            </a:r>
            <a:r>
              <a:rPr lang="ro-RO" sz="3200" dirty="0">
                <a:latin typeface="Times New Roman" panose="02020603050405020304" pitchFamily="18" charset="0"/>
                <a:cs typeface="Times New Roman" panose="02020603050405020304" pitchFamily="18" charset="0"/>
              </a:rPr>
              <a:t>ște numele diferitelor animale, plante, fenomene meteorologice, forme ale naturii.</a:t>
            </a:r>
          </a:p>
          <a:p>
            <a:pPr marL="342900" indent="-342900" algn="just">
              <a:buFontTx/>
              <a:buChar char="-"/>
            </a:pPr>
            <a:r>
              <a:rPr lang="ro-RO" sz="3200" dirty="0">
                <a:latin typeface="Times New Roman" panose="02020603050405020304" pitchFamily="18" charset="0"/>
                <a:cs typeface="Times New Roman" panose="02020603050405020304" pitchFamily="18" charset="0"/>
              </a:rPr>
              <a:t>Deosebește animale, plante, forme de refief.</a:t>
            </a:r>
          </a:p>
          <a:p>
            <a:pPr algn="just"/>
            <a:r>
              <a:rPr lang="ro-RO" sz="3200" dirty="0">
                <a:latin typeface="Times New Roman" panose="02020603050405020304" pitchFamily="18" charset="0"/>
                <a:cs typeface="Times New Roman" panose="02020603050405020304" pitchFamily="18" charset="0"/>
              </a:rPr>
              <a:t>- Îi place să răsfoiască albume, cărți ilustrare despre natură, călătorii, să viziteze muzee ale naturii.</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624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CBB12-1438-4503-A809-80EDC65BE789}"/>
              </a:ext>
            </a:extLst>
          </p:cNvPr>
          <p:cNvSpPr>
            <a:spLocks noGrp="1"/>
          </p:cNvSpPr>
          <p:nvPr>
            <p:ph type="ctrTitle"/>
          </p:nvPr>
        </p:nvSpPr>
        <p:spPr>
          <a:xfrm>
            <a:off x="1524000" y="707367"/>
            <a:ext cx="9144000" cy="892833"/>
          </a:xfrm>
        </p:spPr>
        <p:txBody>
          <a:bodyPr>
            <a:noAutofit/>
          </a:bodyPr>
          <a:lstStyle/>
          <a:p>
            <a:r>
              <a:rPr lang="ro-RO" sz="3200" b="1" dirty="0">
                <a:latin typeface="Times New Roman" panose="02020603050405020304" pitchFamily="18" charset="0"/>
                <a:cs typeface="Times New Roman" panose="02020603050405020304" pitchFamily="18" charset="0"/>
              </a:rPr>
              <a:t>Elemente de recunoaștere a stilului de învățare intrapersonal</a:t>
            </a:r>
            <a:endParaRPr lang="en-US" sz="3200" b="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0C20A159-14E3-4822-A313-36F8AD8B5104}"/>
              </a:ext>
            </a:extLst>
          </p:cNvPr>
          <p:cNvSpPr>
            <a:spLocks noGrp="1"/>
          </p:cNvSpPr>
          <p:nvPr>
            <p:ph type="subTitle" idx="1"/>
          </p:nvPr>
        </p:nvSpPr>
        <p:spPr>
          <a:xfrm>
            <a:off x="516835" y="1863305"/>
            <a:ext cx="11290851" cy="4468483"/>
          </a:xfrm>
        </p:spPr>
        <p:txBody>
          <a:bodyPr>
            <a:noAutofit/>
          </a:bodyPr>
          <a:lstStyle/>
          <a:p>
            <a:pPr marL="342900" indent="-342900" algn="just">
              <a:buFontTx/>
              <a:buChar char="-"/>
            </a:pPr>
            <a:r>
              <a:rPr lang="ro-RO" sz="3200" dirty="0">
                <a:latin typeface="Times New Roman" panose="02020603050405020304" pitchFamily="18" charset="0"/>
                <a:cs typeface="Times New Roman" panose="02020603050405020304" pitchFamily="18" charset="0"/>
              </a:rPr>
              <a:t>Gândește în relație cu propriile nevoi, sentimente, emoții, obiective.</a:t>
            </a:r>
          </a:p>
          <a:p>
            <a:pPr marL="342900" indent="-342900" algn="just">
              <a:buFontTx/>
              <a:buChar char="-"/>
            </a:pPr>
            <a:r>
              <a:rPr lang="ro-RO" sz="3200" dirty="0">
                <a:latin typeface="Times New Roman" panose="02020603050405020304" pitchFamily="18" charset="0"/>
                <a:cs typeface="Times New Roman" panose="02020603050405020304" pitchFamily="18" charset="0"/>
              </a:rPr>
              <a:t>Îi place să stabilească obiective, să viseze și să facă planuri.</a:t>
            </a:r>
          </a:p>
          <a:p>
            <a:pPr marL="342900" indent="-342900" algn="just">
              <a:buFontTx/>
              <a:buChar char="-"/>
            </a:pPr>
            <a:r>
              <a:rPr lang="ro-RO" sz="3200" dirty="0">
                <a:latin typeface="Times New Roman" panose="02020603050405020304" pitchFamily="18" charset="0"/>
                <a:cs typeface="Times New Roman" panose="02020603050405020304" pitchFamily="18" charset="0"/>
              </a:rPr>
              <a:t>Are nevoie de locuri secrete, timp petrecut singur.</a:t>
            </a:r>
          </a:p>
          <a:p>
            <a:pPr marL="342900" indent="-342900" algn="just">
              <a:buFontTx/>
              <a:buChar char="-"/>
            </a:pPr>
            <a:r>
              <a:rPr lang="ro-RO" sz="3200" dirty="0">
                <a:latin typeface="Times New Roman" panose="02020603050405020304" pitchFamily="18" charset="0"/>
                <a:cs typeface="Times New Roman" panose="02020603050405020304" pitchFamily="18" charset="0"/>
              </a:rPr>
              <a:t>Rezolvă diferite sarcini în ritm propriu.</a:t>
            </a:r>
          </a:p>
          <a:p>
            <a:pPr marL="342900" indent="-342900" algn="just">
              <a:buFontTx/>
              <a:buChar char="-"/>
            </a:pPr>
            <a:r>
              <a:rPr lang="ro-RO" sz="3200" dirty="0">
                <a:latin typeface="Times New Roman" panose="02020603050405020304" pitchFamily="18" charset="0"/>
                <a:cs typeface="Times New Roman" panose="02020603050405020304" pitchFamily="18" charset="0"/>
              </a:rPr>
              <a:t>Are capacitate de exprimare a sentimentelor și gândurilor. </a:t>
            </a:r>
          </a:p>
          <a:p>
            <a:pPr algn="just"/>
            <a:r>
              <a:rPr lang="ro-RO" sz="3200" dirty="0">
                <a:latin typeface="Times New Roman" panose="02020603050405020304" pitchFamily="18" charset="0"/>
                <a:cs typeface="Times New Roman" panose="02020603050405020304" pitchFamily="18" charset="0"/>
              </a:rPr>
              <a:t>- Se implică în activități și se folosește de anumite obiecte abia după ce înțelege utilitatea lor pentru propria persoană. </a:t>
            </a:r>
          </a:p>
          <a:p>
            <a:pPr algn="just"/>
            <a:r>
              <a:rPr lang="ro-RO" sz="3200" dirty="0">
                <a:latin typeface="Times New Roman" panose="02020603050405020304" pitchFamily="18" charset="0"/>
                <a:cs typeface="Times New Roman" panose="02020603050405020304" pitchFamily="18" charset="0"/>
              </a:rPr>
              <a:t>- Preferă liniștea atunci când are de rezolvat o sarcină.</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5313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C796F-FD4C-4A53-9B77-07E2EED17BED}"/>
              </a:ext>
            </a:extLst>
          </p:cNvPr>
          <p:cNvSpPr>
            <a:spLocks noGrp="1"/>
          </p:cNvSpPr>
          <p:nvPr>
            <p:ph type="title"/>
          </p:nvPr>
        </p:nvSpPr>
        <p:spPr>
          <a:xfrm>
            <a:off x="831850" y="397565"/>
            <a:ext cx="10515600" cy="1152939"/>
          </a:xfrm>
        </p:spPr>
        <p:txBody>
          <a:bodyPr>
            <a:noAutofit/>
          </a:bodyPr>
          <a:lstStyle/>
          <a:p>
            <a:pPr algn="ctr"/>
            <a:r>
              <a:rPr lang="ro-RO" sz="3200" b="1" dirty="0">
                <a:latin typeface="Times New Roman" panose="02020603050405020304" pitchFamily="18" charset="0"/>
                <a:cs typeface="Times New Roman" panose="02020603050405020304" pitchFamily="18" charset="0"/>
              </a:rPr>
              <a:t>Elemente de recunoaștere a stilului de învățare interpersonal</a:t>
            </a:r>
            <a:endParaRPr lang="en-US" sz="3200" b="1" dirty="0">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9A1C7666-C06D-41B0-A70D-C0005D4FBD4D}"/>
              </a:ext>
            </a:extLst>
          </p:cNvPr>
          <p:cNvSpPr>
            <a:spLocks noGrp="1"/>
          </p:cNvSpPr>
          <p:nvPr>
            <p:ph type="body" idx="1"/>
          </p:nvPr>
        </p:nvSpPr>
        <p:spPr>
          <a:xfrm>
            <a:off x="596347" y="1550504"/>
            <a:ext cx="11350487" cy="4909931"/>
          </a:xfrm>
        </p:spPr>
        <p:txBody>
          <a:bodyPr>
            <a:noAutofit/>
          </a:bodyPr>
          <a:lstStyle/>
          <a:p>
            <a:pPr marL="342900" indent="-342900">
              <a:buFontTx/>
              <a:buChar char="-"/>
            </a:pPr>
            <a:r>
              <a:rPr lang="ro-RO" sz="2800" dirty="0">
                <a:solidFill>
                  <a:schemeClr val="tx1"/>
                </a:solidFill>
                <a:latin typeface="Times New Roman" panose="02020603050405020304" pitchFamily="18" charset="0"/>
                <a:cs typeface="Times New Roman" panose="02020603050405020304" pitchFamily="18" charset="0"/>
              </a:rPr>
              <a:t>Gândește prin intermediul ideilor și al schimbului de idei cu alți copii.</a:t>
            </a:r>
          </a:p>
          <a:p>
            <a:pPr marL="342900" indent="-342900">
              <a:buFontTx/>
              <a:buChar char="-"/>
            </a:pPr>
            <a:r>
              <a:rPr lang="ro-RO" sz="2800" dirty="0">
                <a:solidFill>
                  <a:schemeClr val="tx1"/>
                </a:solidFill>
                <a:latin typeface="Times New Roman" panose="02020603050405020304" pitchFamily="18" charset="0"/>
                <a:cs typeface="Times New Roman" panose="02020603050405020304" pitchFamily="18" charset="0"/>
              </a:rPr>
              <a:t>Îi place să conducă, să organizeze, să manipuleze.</a:t>
            </a:r>
          </a:p>
          <a:p>
            <a:r>
              <a:rPr lang="ro-RO" sz="2800" dirty="0">
                <a:solidFill>
                  <a:schemeClr val="tx1"/>
                </a:solidFill>
                <a:latin typeface="Times New Roman" panose="02020603050405020304" pitchFamily="18" charset="0"/>
                <a:cs typeface="Times New Roman" panose="02020603050405020304" pitchFamily="18" charset="0"/>
              </a:rPr>
              <a:t>-Adoră jocurile de grup, își crează grupuri de copii preferați, merg cu plăcere la întâlniri, petreceri, cluburi cu alți copii.</a:t>
            </a:r>
          </a:p>
          <a:p>
            <a:pPr marL="342900" indent="-342900">
              <a:buFontTx/>
              <a:buChar char="-"/>
            </a:pPr>
            <a:r>
              <a:rPr lang="ro-RO" sz="2800" dirty="0">
                <a:solidFill>
                  <a:schemeClr val="tx1"/>
                </a:solidFill>
                <a:latin typeface="Times New Roman" panose="02020603050405020304" pitchFamily="18" charset="0"/>
                <a:cs typeface="Times New Roman" panose="02020603050405020304" pitchFamily="18" charset="0"/>
              </a:rPr>
              <a:t>Se folosește de ideile altor copii pentru a continua un proiect sau a finaliza o sarcină.</a:t>
            </a:r>
          </a:p>
          <a:p>
            <a:pPr marL="342900" indent="-342900">
              <a:buFontTx/>
              <a:buChar char="-"/>
            </a:pPr>
            <a:r>
              <a:rPr lang="ro-RO" sz="2800" dirty="0">
                <a:solidFill>
                  <a:schemeClr val="tx1"/>
                </a:solidFill>
                <a:latin typeface="Times New Roman" panose="02020603050405020304" pitchFamily="18" charset="0"/>
                <a:cs typeface="Times New Roman" panose="02020603050405020304" pitchFamily="18" charset="0"/>
              </a:rPr>
              <a:t>Evaluează cu ușurință emoțiile, dorințele, starea de spirit a celor din jur și se folosește de acest lucru. </a:t>
            </a:r>
          </a:p>
          <a:p>
            <a:r>
              <a:rPr lang="ro-RO" sz="2800" dirty="0">
                <a:solidFill>
                  <a:schemeClr val="tx1"/>
                </a:solidFill>
                <a:latin typeface="Times New Roman" panose="02020603050405020304" pitchFamily="18" charset="0"/>
                <a:cs typeface="Times New Roman" panose="02020603050405020304" pitchFamily="18" charset="0"/>
              </a:rPr>
              <a:t>- </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Prezint</a:t>
            </a:r>
            <a:r>
              <a:rPr lang="ro-RO" sz="2800" dirty="0">
                <a:solidFill>
                  <a:schemeClr val="tx1"/>
                </a:solidFill>
                <a:latin typeface="Times New Roman" panose="02020603050405020304" pitchFamily="18" charset="0"/>
                <a:cs typeface="Times New Roman" panose="02020603050405020304" pitchFamily="18" charset="0"/>
              </a:rPr>
              <a:t>ă capacitate superioară de comunicare verbală și talent la comunicarea non-verbală</a:t>
            </a:r>
            <a:r>
              <a:rPr lang="ro-RO" sz="3200" dirty="0">
                <a:solidFill>
                  <a:schemeClr val="tx1"/>
                </a:solidFill>
                <a:latin typeface="Times New Roman" panose="02020603050405020304" pitchFamily="18" charset="0"/>
                <a:cs typeface="Times New Roman" panose="02020603050405020304" pitchFamily="18" charset="0"/>
              </a:rPr>
              <a:t>.</a:t>
            </a:r>
            <a:endParaRPr lang="en-US"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5226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E7BC3-82BA-4F2C-AE36-DF65C9F68EA0}"/>
              </a:ext>
            </a:extLst>
          </p:cNvPr>
          <p:cNvSpPr>
            <a:spLocks noGrp="1"/>
          </p:cNvSpPr>
          <p:nvPr>
            <p:ph type="ctrTitle"/>
          </p:nvPr>
        </p:nvSpPr>
        <p:spPr>
          <a:xfrm>
            <a:off x="1524000" y="491706"/>
            <a:ext cx="9144000" cy="939529"/>
          </a:xfrm>
        </p:spPr>
        <p:txBody>
          <a:bodyPr>
            <a:noAutofit/>
          </a:bodyPr>
          <a:lstStyle/>
          <a:p>
            <a:r>
              <a:rPr lang="ro-RO" sz="3200" b="1" dirty="0">
                <a:latin typeface="Times New Roman" panose="02020603050405020304" pitchFamily="18" charset="0"/>
                <a:cs typeface="Times New Roman" panose="02020603050405020304" pitchFamily="18" charset="0"/>
              </a:rPr>
              <a:t>Stilul meu de predare este adaptat stilului de învățare al copiilor?</a:t>
            </a:r>
            <a:endParaRPr lang="en-US" sz="3200" b="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03A9619B-92B5-4C47-A9D2-A54B7364F3EE}"/>
              </a:ext>
            </a:extLst>
          </p:cNvPr>
          <p:cNvSpPr>
            <a:spLocks noGrp="1"/>
          </p:cNvSpPr>
          <p:nvPr>
            <p:ph type="subTitle" idx="1"/>
          </p:nvPr>
        </p:nvSpPr>
        <p:spPr>
          <a:xfrm>
            <a:off x="715617" y="1570383"/>
            <a:ext cx="10913166" cy="4795911"/>
          </a:xfrm>
        </p:spPr>
        <p:txBody>
          <a:bodyPr>
            <a:normAutofit/>
          </a:bodyPr>
          <a:lstStyle/>
          <a:p>
            <a:pPr algn="just"/>
            <a:r>
              <a:rPr lang="en-GB" dirty="0">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rPr>
              <a:t>Nu </a:t>
            </a:r>
            <a:r>
              <a:rPr lang="en-GB" sz="2800" dirty="0" err="1">
                <a:effectLst/>
                <a:latin typeface="Times New Roman" panose="02020603050405020304" pitchFamily="18" charset="0"/>
                <a:ea typeface="Times New Roman" panose="02020603050405020304" pitchFamily="18" charset="0"/>
                <a:cs typeface="Times New Roman" panose="02020603050405020304" pitchFamily="18" charset="0"/>
              </a:rPr>
              <a:t>trebuie</a:t>
            </a: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effectLst/>
                <a:latin typeface="Times New Roman" panose="02020603050405020304" pitchFamily="18" charset="0"/>
                <a:ea typeface="Times New Roman" panose="02020603050405020304" pitchFamily="18" charset="0"/>
                <a:cs typeface="Times New Roman" panose="02020603050405020304" pitchFamily="18" charset="0"/>
              </a:rPr>
              <a:t>să</a:t>
            </a: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effectLst/>
                <a:latin typeface="Times New Roman" panose="02020603050405020304" pitchFamily="18" charset="0"/>
                <a:ea typeface="Times New Roman" panose="02020603050405020304" pitchFamily="18" charset="0"/>
                <a:cs typeface="Times New Roman" panose="02020603050405020304" pitchFamily="18" charset="0"/>
              </a:rPr>
              <a:t>înv</a:t>
            </a:r>
            <a:r>
              <a:rPr lang="ro-RO" sz="2800" dirty="0">
                <a:latin typeface="Times New Roman" panose="02020603050405020304" pitchFamily="18" charset="0"/>
                <a:ea typeface="Times New Roman" panose="02020603050405020304" pitchFamily="18" charset="0"/>
                <a:cs typeface="Times New Roman" panose="02020603050405020304" pitchFamily="18" charset="0"/>
              </a:rPr>
              <a:t>ăm</a:t>
            </a: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effectLst/>
                <a:latin typeface="Times New Roman" panose="02020603050405020304" pitchFamily="18" charset="0"/>
                <a:ea typeface="Times New Roman" panose="02020603050405020304" pitchFamily="18" charset="0"/>
                <a:cs typeface="Times New Roman" panose="02020603050405020304" pitchFamily="18" charset="0"/>
              </a:rPr>
              <a:t>să</a:t>
            </a: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rPr>
              <a:t> pred</a:t>
            </a:r>
            <a:r>
              <a:rPr lang="ro-RO" sz="2800" dirty="0">
                <a:effectLst/>
                <a:latin typeface="Times New Roman" panose="02020603050405020304" pitchFamily="18" charset="0"/>
                <a:ea typeface="Times New Roman" panose="02020603050405020304" pitchFamily="18" charset="0"/>
                <a:cs typeface="Times New Roman" panose="02020603050405020304" pitchFamily="18" charset="0"/>
              </a:rPr>
              <a:t>ăm</a:t>
            </a: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effectLst/>
                <a:latin typeface="Times New Roman" panose="02020603050405020304" pitchFamily="18" charset="0"/>
                <a:ea typeface="Times New Roman" panose="02020603050405020304" pitchFamily="18" charset="0"/>
                <a:cs typeface="Times New Roman" panose="02020603050405020304" pitchFamily="18" charset="0"/>
              </a:rPr>
              <a:t>ceva</a:t>
            </a: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effectLst/>
                <a:latin typeface="Times New Roman" panose="02020603050405020304" pitchFamily="18" charset="0"/>
                <a:ea typeface="Times New Roman" panose="02020603050405020304" pitchFamily="18" charset="0"/>
                <a:cs typeface="Times New Roman" panose="02020603050405020304" pitchFamily="18" charset="0"/>
              </a:rPr>
              <a:t>toate</a:t>
            </a: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effectLst/>
                <a:latin typeface="Times New Roman" panose="02020603050405020304" pitchFamily="18" charset="0"/>
                <a:ea typeface="Times New Roman" panose="02020603050405020304" pitchFamily="18" charset="0"/>
                <a:cs typeface="Times New Roman" panose="02020603050405020304" pitchFamily="18" charset="0"/>
              </a:rPr>
              <a:t>cele</a:t>
            </a: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2800" dirty="0">
                <a:effectLst/>
                <a:latin typeface="Times New Roman" panose="02020603050405020304" pitchFamily="18" charset="0"/>
                <a:ea typeface="Times New Roman" panose="02020603050405020304" pitchFamily="18" charset="0"/>
                <a:cs typeface="Times New Roman" panose="02020603050405020304" pitchFamily="18" charset="0"/>
              </a:rPr>
              <a:t>opt</a:t>
            </a: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effectLst/>
                <a:latin typeface="Times New Roman" panose="02020603050405020304" pitchFamily="18" charset="0"/>
                <a:ea typeface="Times New Roman" panose="02020603050405020304" pitchFamily="18" charset="0"/>
                <a:cs typeface="Times New Roman" panose="02020603050405020304" pitchFamily="18" charset="0"/>
              </a:rPr>
              <a:t>modalități</a:t>
            </a: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effectLst/>
                <a:latin typeface="Times New Roman" panose="02020603050405020304" pitchFamily="18" charset="0"/>
                <a:ea typeface="Times New Roman" panose="02020603050405020304" pitchFamily="18" charset="0"/>
                <a:cs typeface="Times New Roman" panose="02020603050405020304" pitchFamily="18" charset="0"/>
              </a:rPr>
              <a:t>trebuie</a:t>
            </a: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effectLst/>
                <a:latin typeface="Times New Roman" panose="02020603050405020304" pitchFamily="18" charset="0"/>
                <a:ea typeface="Times New Roman" panose="02020603050405020304" pitchFamily="18" charset="0"/>
                <a:cs typeface="Times New Roman" panose="02020603050405020304" pitchFamily="18" charset="0"/>
              </a:rPr>
              <a:t>doar</a:t>
            </a: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effectLst/>
                <a:latin typeface="Times New Roman" panose="02020603050405020304" pitchFamily="18" charset="0"/>
                <a:ea typeface="Times New Roman" panose="02020603050405020304" pitchFamily="18" charset="0"/>
                <a:cs typeface="Times New Roman" panose="02020603050405020304" pitchFamily="18" charset="0"/>
              </a:rPr>
              <a:t>să</a:t>
            </a: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effectLst/>
                <a:latin typeface="Times New Roman" panose="02020603050405020304" pitchFamily="18" charset="0"/>
                <a:ea typeface="Times New Roman" panose="02020603050405020304" pitchFamily="18" charset="0"/>
                <a:cs typeface="Times New Roman" panose="02020603050405020304" pitchFamily="18" charset="0"/>
              </a:rPr>
              <a:t>ști</a:t>
            </a:r>
            <a:r>
              <a:rPr lang="ro-RO" sz="2800" dirty="0">
                <a:effectLst/>
                <a:latin typeface="Times New Roman" panose="02020603050405020304" pitchFamily="18" charset="0"/>
                <a:ea typeface="Times New Roman" panose="02020603050405020304" pitchFamily="18" charset="0"/>
                <a:cs typeface="Times New Roman" panose="02020603050405020304" pitchFamily="18" charset="0"/>
              </a:rPr>
              <a:t>m</a:t>
            </a: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effectLst/>
                <a:latin typeface="Times New Roman" panose="02020603050405020304" pitchFamily="18" charset="0"/>
                <a:ea typeface="Times New Roman" panose="02020603050405020304" pitchFamily="18" charset="0"/>
                <a:cs typeface="Times New Roman" panose="02020603050405020304" pitchFamily="18" charset="0"/>
              </a:rPr>
              <a:t>ce</a:t>
            </a: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effectLst/>
                <a:latin typeface="Times New Roman" panose="02020603050405020304" pitchFamily="18" charset="0"/>
                <a:ea typeface="Times New Roman" panose="02020603050405020304" pitchFamily="18" charset="0"/>
                <a:cs typeface="Times New Roman" panose="02020603050405020304" pitchFamily="18" charset="0"/>
              </a:rPr>
              <a:t>posibilități</a:t>
            </a: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effectLst/>
                <a:latin typeface="Times New Roman" panose="02020603050405020304" pitchFamily="18" charset="0"/>
                <a:ea typeface="Times New Roman" panose="02020603050405020304" pitchFamily="18" charset="0"/>
                <a:cs typeface="Times New Roman" panose="02020603050405020304" pitchFamily="18" charset="0"/>
              </a:rPr>
              <a:t>există</a:t>
            </a: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effectLst/>
                <a:latin typeface="Times New Roman" panose="02020603050405020304" pitchFamily="18" charset="0"/>
                <a:ea typeface="Times New Roman" panose="02020603050405020304" pitchFamily="18" charset="0"/>
                <a:cs typeface="Times New Roman" panose="02020603050405020304" pitchFamily="18" charset="0"/>
              </a:rPr>
              <a:t>și</a:t>
            </a: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effectLst/>
                <a:latin typeface="Times New Roman" panose="02020603050405020304" pitchFamily="18" charset="0"/>
                <a:ea typeface="Times New Roman" panose="02020603050405020304" pitchFamily="18" charset="0"/>
                <a:cs typeface="Times New Roman" panose="02020603050405020304" pitchFamily="18" charset="0"/>
              </a:rPr>
              <a:t>să</a:t>
            </a: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effectLst/>
                <a:latin typeface="Times New Roman" panose="02020603050405020304" pitchFamily="18" charset="0"/>
                <a:ea typeface="Times New Roman" panose="02020603050405020304" pitchFamily="18" charset="0"/>
                <a:cs typeface="Times New Roman" panose="02020603050405020304" pitchFamily="18" charset="0"/>
              </a:rPr>
              <a:t>alege</a:t>
            </a:r>
            <a:r>
              <a:rPr lang="ro-RO" sz="2800" dirty="0">
                <a:effectLst/>
                <a:latin typeface="Times New Roman" panose="02020603050405020304" pitchFamily="18" charset="0"/>
                <a:ea typeface="Times New Roman" panose="02020603050405020304" pitchFamily="18" charset="0"/>
                <a:cs typeface="Times New Roman" panose="02020603050405020304" pitchFamily="18" charset="0"/>
              </a:rPr>
              <a:t>m</a:t>
            </a: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effectLst/>
                <a:latin typeface="Times New Roman" panose="02020603050405020304" pitchFamily="18" charset="0"/>
                <a:ea typeface="Times New Roman" panose="02020603050405020304" pitchFamily="18" charset="0"/>
                <a:cs typeface="Times New Roman" panose="02020603050405020304" pitchFamily="18" charset="0"/>
              </a:rPr>
              <a:t>modalitatea</a:t>
            </a: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effectLst/>
                <a:latin typeface="Times New Roman" panose="02020603050405020304" pitchFamily="18" charset="0"/>
                <a:ea typeface="Times New Roman" panose="02020603050405020304" pitchFamily="18" charset="0"/>
                <a:cs typeface="Times New Roman" panose="02020603050405020304" pitchFamily="18" charset="0"/>
              </a:rPr>
              <a:t>cea</a:t>
            </a: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effectLst/>
                <a:latin typeface="Times New Roman" panose="02020603050405020304" pitchFamily="18" charset="0"/>
                <a:ea typeface="Times New Roman" panose="02020603050405020304" pitchFamily="18" charset="0"/>
                <a:cs typeface="Times New Roman" panose="02020603050405020304" pitchFamily="18" charset="0"/>
              </a:rPr>
              <a:t>mai</a:t>
            </a: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effectLst/>
                <a:latin typeface="Times New Roman" panose="02020603050405020304" pitchFamily="18" charset="0"/>
                <a:ea typeface="Times New Roman" panose="02020603050405020304" pitchFamily="18" charset="0"/>
                <a:cs typeface="Times New Roman" panose="02020603050405020304" pitchFamily="18" charset="0"/>
              </a:rPr>
              <a:t>potrivită</a:t>
            </a: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effectLst/>
                <a:latin typeface="Times New Roman" panose="02020603050405020304" pitchFamily="18" charset="0"/>
                <a:ea typeface="Times New Roman" panose="02020603050405020304" pitchFamily="18" charset="0"/>
                <a:cs typeface="Times New Roman" panose="02020603050405020304" pitchFamily="18" charset="0"/>
              </a:rPr>
              <a:t>Teoria</a:t>
            </a:r>
            <a:r>
              <a:rPr lang="fr-FR"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effectLst/>
                <a:latin typeface="Times New Roman" panose="02020603050405020304" pitchFamily="18" charset="0"/>
                <a:ea typeface="Times New Roman" panose="02020603050405020304" pitchFamily="18" charset="0"/>
                <a:cs typeface="Times New Roman" panose="02020603050405020304" pitchFamily="18" charset="0"/>
              </a:rPr>
              <a:t>inteligențelor</a:t>
            </a:r>
            <a:r>
              <a:rPr lang="fr-FR" sz="2800" dirty="0">
                <a:effectLst/>
                <a:latin typeface="Times New Roman" panose="02020603050405020304" pitchFamily="18" charset="0"/>
                <a:ea typeface="Times New Roman" panose="02020603050405020304" pitchFamily="18" charset="0"/>
                <a:cs typeface="Times New Roman" panose="02020603050405020304" pitchFamily="18" charset="0"/>
              </a:rPr>
              <a:t> multiple este </a:t>
            </a:r>
            <a:r>
              <a:rPr lang="fr-FR" sz="2800" dirty="0" err="1">
                <a:effectLst/>
                <a:latin typeface="Times New Roman" panose="02020603050405020304" pitchFamily="18" charset="0"/>
                <a:ea typeface="Times New Roman" panose="02020603050405020304" pitchFamily="18" charset="0"/>
                <a:cs typeface="Times New Roman" panose="02020603050405020304" pitchFamily="18" charset="0"/>
              </a:rPr>
              <a:t>atât</a:t>
            </a:r>
            <a:r>
              <a:rPr lang="fr-FR" sz="28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fr-FR" sz="2800" dirty="0" err="1">
                <a:effectLst/>
                <a:latin typeface="Times New Roman" panose="02020603050405020304" pitchFamily="18" charset="0"/>
                <a:ea typeface="Times New Roman" panose="02020603050405020304" pitchFamily="18" charset="0"/>
                <a:cs typeface="Times New Roman" panose="02020603050405020304" pitchFamily="18" charset="0"/>
              </a:rPr>
              <a:t>interesantă</a:t>
            </a:r>
            <a:r>
              <a:rPr lang="fr-FR"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effectLst/>
                <a:latin typeface="Times New Roman" panose="02020603050405020304" pitchFamily="18" charset="0"/>
                <a:ea typeface="Times New Roman" panose="02020603050405020304" pitchFamily="18" charset="0"/>
                <a:cs typeface="Times New Roman" panose="02020603050405020304" pitchFamily="18" charset="0"/>
              </a:rPr>
              <a:t>deoarece</a:t>
            </a:r>
            <a:r>
              <a:rPr lang="fr-FR"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effectLst/>
                <a:latin typeface="Times New Roman" panose="02020603050405020304" pitchFamily="18" charset="0"/>
                <a:ea typeface="Times New Roman" panose="02020603050405020304" pitchFamily="18" charset="0"/>
                <a:cs typeface="Times New Roman" panose="02020603050405020304" pitchFamily="18" charset="0"/>
              </a:rPr>
              <a:t>extinde</a:t>
            </a:r>
            <a:r>
              <a:rPr lang="fr-FR"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effectLst/>
                <a:latin typeface="Times New Roman" panose="02020603050405020304" pitchFamily="18" charset="0"/>
                <a:ea typeface="Times New Roman" panose="02020603050405020304" pitchFamily="18" charset="0"/>
                <a:cs typeface="Times New Roman" panose="02020603050405020304" pitchFamily="18" charset="0"/>
              </a:rPr>
              <a:t>orizontul</a:t>
            </a:r>
            <a:r>
              <a:rPr lang="fr-FR" sz="2800" dirty="0">
                <a:effectLst/>
                <a:latin typeface="Times New Roman" panose="02020603050405020304" pitchFamily="18" charset="0"/>
                <a:ea typeface="Times New Roman" panose="02020603050405020304" pitchFamily="18" charset="0"/>
                <a:cs typeface="Times New Roman" panose="02020603050405020304" pitchFamily="18" charset="0"/>
              </a:rPr>
              <a:t> de instrumente de </a:t>
            </a:r>
            <a:r>
              <a:rPr lang="fr-FR" sz="2800" dirty="0" err="1">
                <a:effectLst/>
                <a:latin typeface="Times New Roman" panose="02020603050405020304" pitchFamily="18" charset="0"/>
                <a:ea typeface="Times New Roman" panose="02020603050405020304" pitchFamily="18" charset="0"/>
                <a:cs typeface="Times New Roman" panose="02020603050405020304" pitchFamily="18" charset="0"/>
              </a:rPr>
              <a:t>predare</a:t>
            </a:r>
            <a:r>
              <a:rPr lang="fr-FR"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effectLst/>
                <a:latin typeface="Times New Roman" panose="02020603050405020304" pitchFamily="18" charset="0"/>
                <a:ea typeface="Times New Roman" panose="02020603050405020304" pitchFamily="18" charset="0"/>
                <a:cs typeface="Times New Roman" panose="02020603050405020304" pitchFamily="18" charset="0"/>
              </a:rPr>
              <a:t>și</a:t>
            </a:r>
            <a:r>
              <a:rPr lang="fr-FR"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effectLst/>
                <a:latin typeface="Times New Roman" panose="02020603050405020304" pitchFamily="18" charset="0"/>
                <a:ea typeface="Times New Roman" panose="02020603050405020304" pitchFamily="18" charset="0"/>
                <a:cs typeface="Times New Roman" panose="02020603050405020304" pitchFamily="18" charset="0"/>
              </a:rPr>
              <a:t>învățare</a:t>
            </a:r>
            <a:r>
              <a:rPr lang="fr-FR"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effectLst/>
                <a:latin typeface="Times New Roman" panose="02020603050405020304" pitchFamily="18" charset="0"/>
                <a:ea typeface="Times New Roman" panose="02020603050405020304" pitchFamily="18" charset="0"/>
                <a:cs typeface="Times New Roman" panose="02020603050405020304" pitchFamily="18" charset="0"/>
              </a:rPr>
              <a:t>disponibile</a:t>
            </a:r>
            <a:r>
              <a:rPr lang="fr-FR"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fr-FR"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effectLst/>
                <a:latin typeface="Times New Roman" panose="02020603050405020304" pitchFamily="18" charset="0"/>
                <a:ea typeface="Times New Roman" panose="02020603050405020304" pitchFamily="18" charset="0"/>
                <a:cs typeface="Times New Roman" panose="02020603050405020304" pitchFamily="18" charset="0"/>
              </a:rPr>
              <a:t>afară</a:t>
            </a:r>
            <a:r>
              <a:rPr lang="fr-FR" sz="28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fr-FR" sz="2800" dirty="0" err="1">
                <a:effectLst/>
                <a:latin typeface="Times New Roman" panose="02020603050405020304" pitchFamily="18" charset="0"/>
                <a:ea typeface="Times New Roman" panose="02020603050405020304" pitchFamily="18" charset="0"/>
                <a:cs typeface="Times New Roman" panose="02020603050405020304" pitchFamily="18" charset="0"/>
              </a:rPr>
              <a:t>metodele</a:t>
            </a:r>
            <a:r>
              <a:rPr lang="fr-FR"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effectLst/>
                <a:latin typeface="Times New Roman" panose="02020603050405020304" pitchFamily="18" charset="0"/>
                <a:ea typeface="Times New Roman" panose="02020603050405020304" pitchFamily="18" charset="0"/>
                <a:cs typeface="Times New Roman" panose="02020603050405020304" pitchFamily="18" charset="0"/>
              </a:rPr>
              <a:t>convenționale</a:t>
            </a:r>
            <a:r>
              <a:rPr lang="fr-FR"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effectLst/>
                <a:latin typeface="Times New Roman" panose="02020603050405020304" pitchFamily="18" charset="0"/>
                <a:ea typeface="Times New Roman" panose="02020603050405020304" pitchFamily="18" charset="0"/>
                <a:cs typeface="Times New Roman" panose="02020603050405020304" pitchFamily="18" charset="0"/>
              </a:rPr>
              <a:t>lingvistice</a:t>
            </a:r>
            <a:r>
              <a:rPr lang="fr-FR"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effectLst/>
                <a:latin typeface="Times New Roman" panose="02020603050405020304" pitchFamily="18" charset="0"/>
                <a:ea typeface="Times New Roman" panose="02020603050405020304" pitchFamily="18" charset="0"/>
                <a:cs typeface="Times New Roman" panose="02020603050405020304" pitchFamily="18" charset="0"/>
              </a:rPr>
              <a:t>și</a:t>
            </a:r>
            <a:r>
              <a:rPr lang="fr-FR"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effectLst/>
                <a:latin typeface="Times New Roman" panose="02020603050405020304" pitchFamily="18" charset="0"/>
                <a:ea typeface="Times New Roman" panose="02020603050405020304" pitchFamily="18" charset="0"/>
                <a:cs typeface="Times New Roman" panose="02020603050405020304" pitchFamily="18" charset="0"/>
              </a:rPr>
              <a:t>logice</a:t>
            </a:r>
            <a:r>
              <a:rPr lang="fr-FR"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effectLst/>
                <a:latin typeface="Times New Roman" panose="02020603050405020304" pitchFamily="18" charset="0"/>
                <a:ea typeface="Times New Roman" panose="02020603050405020304" pitchFamily="18" charset="0"/>
                <a:cs typeface="Times New Roman" panose="02020603050405020304" pitchFamily="18" charset="0"/>
              </a:rPr>
              <a:t>folosite</a:t>
            </a:r>
            <a:r>
              <a:rPr lang="fr-FR"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fr-FR"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effectLst/>
                <a:latin typeface="Times New Roman" panose="02020603050405020304" pitchFamily="18" charset="0"/>
                <a:ea typeface="Times New Roman" panose="02020603050405020304" pitchFamily="18" charset="0"/>
                <a:cs typeface="Times New Roman" panose="02020603050405020304" pitchFamily="18" charset="0"/>
              </a:rPr>
              <a:t>cele</a:t>
            </a:r>
            <a:r>
              <a:rPr lang="fr-FR" sz="2800" dirty="0">
                <a:effectLst/>
                <a:latin typeface="Times New Roman" panose="02020603050405020304" pitchFamily="18" charset="0"/>
                <a:ea typeface="Times New Roman" panose="02020603050405020304" pitchFamily="18" charset="0"/>
                <a:cs typeface="Times New Roman" panose="02020603050405020304" pitchFamily="18" charset="0"/>
              </a:rPr>
              <a:t> mai </a:t>
            </a:r>
            <a:r>
              <a:rPr lang="fr-FR" sz="2800" dirty="0" err="1">
                <a:effectLst/>
                <a:latin typeface="Times New Roman" panose="02020603050405020304" pitchFamily="18" charset="0"/>
                <a:ea typeface="Times New Roman" panose="02020603050405020304" pitchFamily="18" charset="0"/>
                <a:cs typeface="Times New Roman" panose="02020603050405020304" pitchFamily="18" charset="0"/>
              </a:rPr>
              <a:t>multe</a:t>
            </a:r>
            <a:r>
              <a:rPr lang="fr-FR"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effectLst/>
                <a:latin typeface="Times New Roman" panose="02020603050405020304" pitchFamily="18" charset="0"/>
                <a:ea typeface="Times New Roman" panose="02020603050405020304" pitchFamily="18" charset="0"/>
                <a:cs typeface="Times New Roman" panose="02020603050405020304" pitchFamily="18" charset="0"/>
              </a:rPr>
              <a:t>instituții</a:t>
            </a:r>
            <a:r>
              <a:rPr lang="fr-FR" sz="28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fr-FR" sz="2800" dirty="0" err="1">
                <a:effectLst/>
                <a:latin typeface="Times New Roman" panose="02020603050405020304" pitchFamily="18" charset="0"/>
                <a:ea typeface="Times New Roman" panose="02020603050405020304" pitchFamily="18" charset="0"/>
                <a:cs typeface="Times New Roman" panose="02020603050405020304" pitchFamily="18" charset="0"/>
              </a:rPr>
              <a:t>învățământ</a:t>
            </a:r>
            <a:r>
              <a:rPr lang="fr-FR"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o-RO"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ro-RO" sz="28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effectLst/>
                <a:latin typeface="Times New Roman" panose="02020603050405020304" pitchFamily="18" charset="0"/>
                <a:ea typeface="Times New Roman" panose="02020603050405020304" pitchFamily="18" charset="0"/>
                <a:cs typeface="Times New Roman" panose="02020603050405020304" pitchFamily="18" charset="0"/>
              </a:rPr>
              <a:t>Pentru</a:t>
            </a:r>
            <a:r>
              <a:rPr lang="fr-FR"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effectLst/>
                <a:latin typeface="Times New Roman" panose="02020603050405020304" pitchFamily="18" charset="0"/>
                <a:ea typeface="Times New Roman" panose="02020603050405020304" pitchFamily="18" charset="0"/>
                <a:cs typeface="Times New Roman" panose="02020603050405020304" pitchFamily="18" charset="0"/>
              </a:rPr>
              <a:t>început</a:t>
            </a:r>
            <a:r>
              <a:rPr lang="ro-RO" sz="2800" dirty="0">
                <a:latin typeface="Times New Roman" panose="02020603050405020304" pitchFamily="18" charset="0"/>
                <a:ea typeface="Times New Roman" panose="02020603050405020304" pitchFamily="18" charset="0"/>
                <a:cs typeface="Times New Roman" panose="02020603050405020304" pitchFamily="18" charset="0"/>
              </a:rPr>
              <a:t> putem scrie</a:t>
            </a:r>
            <a:r>
              <a:rPr lang="fr-FR"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effectLst/>
                <a:latin typeface="Times New Roman" panose="02020603050405020304" pitchFamily="18" charset="0"/>
                <a:ea typeface="Times New Roman" panose="02020603050405020304" pitchFamily="18" charset="0"/>
                <a:cs typeface="Times New Roman" panose="02020603050405020304" pitchFamily="18" charset="0"/>
              </a:rPr>
              <a:t>tema</a:t>
            </a:r>
            <a:r>
              <a:rPr lang="fr-FR"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effectLst/>
                <a:latin typeface="Times New Roman" panose="02020603050405020304" pitchFamily="18" charset="0"/>
                <a:ea typeface="Times New Roman" panose="02020603050405020304" pitchFamily="18" charset="0"/>
                <a:cs typeface="Times New Roman" panose="02020603050405020304" pitchFamily="18" charset="0"/>
              </a:rPr>
              <a:t>pe</a:t>
            </a:r>
            <a:r>
              <a:rPr lang="fr-FR" sz="2800" dirty="0">
                <a:effectLst/>
                <a:latin typeface="Times New Roman" panose="02020603050405020304" pitchFamily="18" charset="0"/>
                <a:ea typeface="Times New Roman" panose="02020603050405020304" pitchFamily="18" charset="0"/>
                <a:cs typeface="Times New Roman" panose="02020603050405020304" pitchFamily="18" charset="0"/>
              </a:rPr>
              <a:t> care o </a:t>
            </a:r>
            <a:r>
              <a:rPr lang="ro-RO" sz="2800" dirty="0">
                <a:latin typeface="Times New Roman" panose="02020603050405020304" pitchFamily="18" charset="0"/>
                <a:ea typeface="Times New Roman" panose="02020603050405020304" pitchFamily="18" charset="0"/>
                <a:cs typeface="Times New Roman" panose="02020603050405020304" pitchFamily="18" charset="0"/>
              </a:rPr>
              <a:t>dorim să o împărtășim copiilor </a:t>
            </a:r>
            <a:r>
              <a:rPr lang="fr-FR" sz="28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fr-FR"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effectLst/>
                <a:latin typeface="Times New Roman" panose="02020603050405020304" pitchFamily="18" charset="0"/>
                <a:ea typeface="Times New Roman" panose="02020603050405020304" pitchFamily="18" charset="0"/>
                <a:cs typeface="Times New Roman" panose="02020603050405020304" pitchFamily="18" charset="0"/>
              </a:rPr>
              <a:t>centrul</a:t>
            </a:r>
            <a:r>
              <a:rPr lang="fr-FR"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effectLst/>
                <a:latin typeface="Times New Roman" panose="02020603050405020304" pitchFamily="18" charset="0"/>
                <a:ea typeface="Times New Roman" panose="02020603050405020304" pitchFamily="18" charset="0"/>
                <a:cs typeface="Times New Roman" panose="02020603050405020304" pitchFamily="18" charset="0"/>
              </a:rPr>
              <a:t>unei</a:t>
            </a:r>
            <a:r>
              <a:rPr lang="fr-FR" sz="2800" dirty="0">
                <a:effectLst/>
                <a:latin typeface="Times New Roman" panose="02020603050405020304" pitchFamily="18" charset="0"/>
                <a:ea typeface="Times New Roman" panose="02020603050405020304" pitchFamily="18" charset="0"/>
                <a:cs typeface="Times New Roman" panose="02020603050405020304" pitchFamily="18" charset="0"/>
              </a:rPr>
              <a:t> foi albe </a:t>
            </a:r>
            <a:r>
              <a:rPr lang="fr-FR" sz="2800" dirty="0" err="1">
                <a:effectLst/>
                <a:latin typeface="Times New Roman" panose="02020603050405020304" pitchFamily="18" charset="0"/>
                <a:ea typeface="Times New Roman" panose="02020603050405020304" pitchFamily="18" charset="0"/>
                <a:cs typeface="Times New Roman" panose="02020603050405020304" pitchFamily="18" charset="0"/>
              </a:rPr>
              <a:t>și</a:t>
            </a:r>
            <a:r>
              <a:rPr lang="fr-FR" sz="2800" dirty="0">
                <a:effectLst/>
                <a:latin typeface="Times New Roman" panose="02020603050405020304" pitchFamily="18" charset="0"/>
                <a:ea typeface="Times New Roman" panose="02020603050405020304" pitchFamily="18" charset="0"/>
                <a:cs typeface="Times New Roman" panose="02020603050405020304" pitchFamily="18" charset="0"/>
              </a:rPr>
              <a:t> tras</a:t>
            </a:r>
            <a:r>
              <a:rPr lang="ro-RO" sz="2800" dirty="0">
                <a:effectLst/>
                <a:latin typeface="Times New Roman" panose="02020603050405020304" pitchFamily="18" charset="0"/>
                <a:ea typeface="Times New Roman" panose="02020603050405020304" pitchFamily="18" charset="0"/>
                <a:cs typeface="Times New Roman" panose="02020603050405020304" pitchFamily="18" charset="0"/>
              </a:rPr>
              <a:t>ăm</a:t>
            </a:r>
            <a:r>
              <a:rPr lang="fr-FR"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2800" dirty="0">
                <a:effectLst/>
                <a:latin typeface="Times New Roman" panose="02020603050405020304" pitchFamily="18" charset="0"/>
                <a:ea typeface="Times New Roman" panose="02020603050405020304" pitchFamily="18" charset="0"/>
                <a:cs typeface="Times New Roman" panose="02020603050405020304" pitchFamily="18" charset="0"/>
              </a:rPr>
              <a:t>opt linii</a:t>
            </a:r>
            <a:r>
              <a:rPr lang="fr-FR"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effectLst/>
                <a:latin typeface="Times New Roman" panose="02020603050405020304" pitchFamily="18" charset="0"/>
                <a:ea typeface="Times New Roman" panose="02020603050405020304" pitchFamily="18" charset="0"/>
                <a:cs typeface="Times New Roman" panose="02020603050405020304" pitchFamily="18" charset="0"/>
              </a:rPr>
              <a:t>drepte</a:t>
            </a:r>
            <a:r>
              <a:rPr lang="fr-FR"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fr-FR"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fr-FR" sz="2800" dirty="0" err="1">
                <a:effectLst/>
                <a:latin typeface="Times New Roman" panose="02020603050405020304" pitchFamily="18" charset="0"/>
                <a:ea typeface="Times New Roman" panose="02020603050405020304" pitchFamily="18" charset="0"/>
                <a:cs typeface="Times New Roman" panose="02020603050405020304" pitchFamily="18" charset="0"/>
              </a:rPr>
              <a:t>balonaşe</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r>
              <a:rPr lang="fr-FR" sz="2800" dirty="0">
                <a:effectLst/>
                <a:latin typeface="Times New Roman" panose="02020603050405020304" pitchFamily="18" charset="0"/>
                <a:ea typeface="Times New Roman" panose="02020603050405020304" pitchFamily="18" charset="0"/>
                <a:cs typeface="Times New Roman" panose="02020603050405020304" pitchFamily="18" charset="0"/>
              </a:rPr>
              <a:t>  care </a:t>
            </a:r>
            <a:r>
              <a:rPr lang="fr-FR" sz="2800" dirty="0" err="1">
                <a:effectLst/>
                <a:latin typeface="Times New Roman" panose="02020603050405020304" pitchFamily="18" charset="0"/>
                <a:ea typeface="Times New Roman" panose="02020603050405020304" pitchFamily="18" charset="0"/>
                <a:cs typeface="Times New Roman" panose="02020603050405020304" pitchFamily="18" charset="0"/>
              </a:rPr>
              <a:t>pleacă</a:t>
            </a:r>
            <a:r>
              <a:rPr lang="fr-FR" sz="2800" dirty="0">
                <a:effectLst/>
                <a:latin typeface="Times New Roman" panose="02020603050405020304" pitchFamily="18" charset="0"/>
                <a:ea typeface="Times New Roman" panose="02020603050405020304" pitchFamily="18" charset="0"/>
                <a:cs typeface="Times New Roman" panose="02020603050405020304" pitchFamily="18" charset="0"/>
              </a:rPr>
              <a:t> de la </a:t>
            </a:r>
            <a:r>
              <a:rPr lang="fr-FR" sz="2800" dirty="0" err="1">
                <a:effectLst/>
                <a:latin typeface="Times New Roman" panose="02020603050405020304" pitchFamily="18" charset="0"/>
                <a:ea typeface="Times New Roman" panose="02020603050405020304" pitchFamily="18" charset="0"/>
                <a:cs typeface="Times New Roman" panose="02020603050405020304" pitchFamily="18" charset="0"/>
              </a:rPr>
              <a:t>temă</a:t>
            </a:r>
            <a:r>
              <a:rPr lang="fr-FR"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rPr>
              <a:t>Marc</a:t>
            </a:r>
            <a:r>
              <a:rPr lang="ro-RO" sz="2800" dirty="0">
                <a:effectLst/>
                <a:latin typeface="Times New Roman" panose="02020603050405020304" pitchFamily="18" charset="0"/>
                <a:ea typeface="Times New Roman" panose="02020603050405020304" pitchFamily="18" charset="0"/>
                <a:cs typeface="Times New Roman" panose="02020603050405020304" pitchFamily="18" charset="0"/>
              </a:rPr>
              <a:t>ăm</a:t>
            </a: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effectLst/>
                <a:latin typeface="Times New Roman" panose="02020603050405020304" pitchFamily="18" charset="0"/>
                <a:ea typeface="Times New Roman" panose="02020603050405020304" pitchFamily="18" charset="0"/>
                <a:cs typeface="Times New Roman" panose="02020603050405020304" pitchFamily="18" charset="0"/>
              </a:rPr>
              <a:t>fiecare</a:t>
            </a: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effectLst/>
                <a:latin typeface="Times New Roman" panose="02020603050405020304" pitchFamily="18" charset="0"/>
                <a:ea typeface="Times New Roman" panose="02020603050405020304" pitchFamily="18" charset="0"/>
                <a:cs typeface="Times New Roman" panose="02020603050405020304" pitchFamily="18" charset="0"/>
              </a:rPr>
              <a:t>linie</a:t>
            </a: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rPr>
              <a:t> cu o </a:t>
            </a:r>
            <a:r>
              <a:rPr lang="en-GB" sz="2800" dirty="0" err="1">
                <a:effectLst/>
                <a:latin typeface="Times New Roman" panose="02020603050405020304" pitchFamily="18" charset="0"/>
                <a:ea typeface="Times New Roman" panose="02020603050405020304" pitchFamily="18" charset="0"/>
                <a:cs typeface="Times New Roman" panose="02020603050405020304" pitchFamily="18" charset="0"/>
              </a:rPr>
              <a:t>inteligență</a:t>
            </a: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effectLst/>
                <a:latin typeface="Times New Roman" panose="02020603050405020304" pitchFamily="18" charset="0"/>
                <a:ea typeface="Times New Roman" panose="02020603050405020304" pitchFamily="18" charset="0"/>
                <a:cs typeface="Times New Roman" panose="02020603050405020304" pitchFamily="18" charset="0"/>
              </a:rPr>
              <a:t>diferită</a:t>
            </a: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effectLst/>
                <a:latin typeface="Times New Roman" panose="02020603050405020304" pitchFamily="18" charset="0"/>
                <a:ea typeface="Times New Roman" panose="02020603050405020304" pitchFamily="18" charset="0"/>
                <a:cs typeface="Times New Roman" panose="02020603050405020304" pitchFamily="18" charset="0"/>
              </a:rPr>
              <a:t>Apoi</a:t>
            </a: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effectLst/>
                <a:latin typeface="Times New Roman" panose="02020603050405020304" pitchFamily="18" charset="0"/>
                <a:ea typeface="Times New Roman" panose="02020603050405020304" pitchFamily="18" charset="0"/>
                <a:cs typeface="Times New Roman" panose="02020603050405020304" pitchFamily="18" charset="0"/>
              </a:rPr>
              <a:t>începe</a:t>
            </a:r>
            <a:r>
              <a:rPr lang="ro-RO" sz="2800" dirty="0">
                <a:effectLst/>
                <a:latin typeface="Times New Roman" panose="02020603050405020304" pitchFamily="18" charset="0"/>
                <a:ea typeface="Times New Roman" panose="02020603050405020304" pitchFamily="18" charset="0"/>
                <a:cs typeface="Times New Roman" panose="02020603050405020304" pitchFamily="18" charset="0"/>
              </a:rPr>
              <a:t>m </a:t>
            </a: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effectLst/>
                <a:latin typeface="Times New Roman" panose="02020603050405020304" pitchFamily="18" charset="0"/>
                <a:ea typeface="Times New Roman" panose="02020603050405020304" pitchFamily="18" charset="0"/>
                <a:cs typeface="Times New Roman" panose="02020603050405020304" pitchFamily="18" charset="0"/>
              </a:rPr>
              <a:t>să</a:t>
            </a: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effectLst/>
                <a:latin typeface="Times New Roman" panose="02020603050405020304" pitchFamily="18" charset="0"/>
                <a:ea typeface="Times New Roman" panose="02020603050405020304" pitchFamily="18" charset="0"/>
                <a:cs typeface="Times New Roman" panose="02020603050405020304" pitchFamily="18" charset="0"/>
              </a:rPr>
              <a:t>scrie</a:t>
            </a:r>
            <a:r>
              <a:rPr lang="ro-RO" sz="2800" dirty="0">
                <a:latin typeface="Times New Roman" panose="02020603050405020304" pitchFamily="18" charset="0"/>
                <a:ea typeface="Times New Roman" panose="02020603050405020304" pitchFamily="18" charset="0"/>
                <a:cs typeface="Times New Roman" panose="02020603050405020304" pitchFamily="18" charset="0"/>
              </a:rPr>
              <a:t>m </a:t>
            </a:r>
            <a:r>
              <a:rPr lang="en-GB" sz="2800" dirty="0" err="1">
                <a:effectLst/>
                <a:latin typeface="Times New Roman" panose="02020603050405020304" pitchFamily="18" charset="0"/>
                <a:ea typeface="Times New Roman" panose="02020603050405020304" pitchFamily="18" charset="0"/>
                <a:cs typeface="Times New Roman" panose="02020603050405020304" pitchFamily="18" charset="0"/>
              </a:rPr>
              <a:t>idei</a:t>
            </a: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effectLst/>
                <a:latin typeface="Times New Roman" panose="02020603050405020304" pitchFamily="18" charset="0"/>
                <a:ea typeface="Times New Roman" panose="02020603050405020304" pitchFamily="18" charset="0"/>
                <a:cs typeface="Times New Roman" panose="02020603050405020304" pitchFamily="18" charset="0"/>
              </a:rPr>
              <a:t>pentru</a:t>
            </a: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effectLst/>
                <a:latin typeface="Times New Roman" panose="02020603050405020304" pitchFamily="18" charset="0"/>
                <a:ea typeface="Times New Roman" panose="02020603050405020304" pitchFamily="18" charset="0"/>
                <a:cs typeface="Times New Roman" panose="02020603050405020304" pitchFamily="18" charset="0"/>
              </a:rPr>
              <a:t>predarea</a:t>
            </a: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effectLst/>
                <a:latin typeface="Times New Roman" panose="02020603050405020304" pitchFamily="18" charset="0"/>
                <a:ea typeface="Times New Roman" panose="02020603050405020304" pitchFamily="18" charset="0"/>
                <a:cs typeface="Times New Roman" panose="02020603050405020304" pitchFamily="18" charset="0"/>
              </a:rPr>
              <a:t>învățarea</a:t>
            </a: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effectLst/>
                <a:latin typeface="Times New Roman" panose="02020603050405020304" pitchFamily="18" charset="0"/>
                <a:ea typeface="Times New Roman" panose="02020603050405020304" pitchFamily="18" charset="0"/>
                <a:cs typeface="Times New Roman" panose="02020603050405020304" pitchFamily="18" charset="0"/>
              </a:rPr>
              <a:t>pentru</a:t>
            </a: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effectLst/>
                <a:latin typeface="Times New Roman" panose="02020603050405020304" pitchFamily="18" charset="0"/>
                <a:ea typeface="Times New Roman" panose="02020603050405020304" pitchFamily="18" charset="0"/>
                <a:cs typeface="Times New Roman" panose="02020603050405020304" pitchFamily="18" charset="0"/>
              </a:rPr>
              <a:t>acea</a:t>
            </a: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effectLst/>
                <a:latin typeface="Times New Roman" panose="02020603050405020304" pitchFamily="18" charset="0"/>
                <a:ea typeface="Times New Roman" panose="02020603050405020304" pitchFamily="18" charset="0"/>
                <a:cs typeface="Times New Roman" panose="02020603050405020304" pitchFamily="18" charset="0"/>
              </a:rPr>
              <a:t>temă</a:t>
            </a: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effectLst/>
                <a:latin typeface="Times New Roman" panose="02020603050405020304" pitchFamily="18" charset="0"/>
                <a:ea typeface="Times New Roman" panose="02020603050405020304" pitchFamily="18" charset="0"/>
                <a:cs typeface="Times New Roman" panose="02020603050405020304" pitchFamily="18" charset="0"/>
              </a:rPr>
              <a:t>dreptul</a:t>
            </a: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effectLst/>
                <a:latin typeface="Times New Roman" panose="02020603050405020304" pitchFamily="18" charset="0"/>
                <a:ea typeface="Times New Roman" panose="02020603050405020304" pitchFamily="18" charset="0"/>
                <a:cs typeface="Times New Roman" panose="02020603050405020304" pitchFamily="18" charset="0"/>
              </a:rPr>
              <a:t>fiecărui</a:t>
            </a: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rPr>
              <a:t> tip de </a:t>
            </a:r>
            <a:r>
              <a:rPr lang="en-GB" sz="2800" dirty="0" err="1">
                <a:effectLst/>
                <a:latin typeface="Times New Roman" panose="02020603050405020304" pitchFamily="18" charset="0"/>
                <a:ea typeface="Times New Roman" panose="02020603050405020304" pitchFamily="18" charset="0"/>
                <a:cs typeface="Times New Roman" panose="02020603050405020304" pitchFamily="18" charset="0"/>
              </a:rPr>
              <a:t>inteligență</a:t>
            </a:r>
            <a:r>
              <a:rPr lang="ro-RO"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Limita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este</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doar</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imagina</a:t>
            </a:r>
            <a:r>
              <a:rPr lang="ro-RO" sz="2800" dirty="0">
                <a:latin typeface="Times New Roman" panose="02020603050405020304" pitchFamily="18" charset="0"/>
                <a:ea typeface="Times New Roman" panose="02020603050405020304" pitchFamily="18" charset="0"/>
                <a:cs typeface="Times New Roman" panose="02020603050405020304" pitchFamily="18" charset="0"/>
              </a:rPr>
              <a:t>ția noastră.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6778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DF03F31-E7B0-4C31-AEEF-D330CB52C6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8470" y="0"/>
            <a:ext cx="8875059" cy="6858000"/>
          </a:xfrm>
          <a:prstGeom prst="rect">
            <a:avLst/>
          </a:prstGeom>
        </p:spPr>
      </p:pic>
    </p:spTree>
    <p:extLst>
      <p:ext uri="{BB962C8B-B14F-4D97-AF65-F5344CB8AC3E}">
        <p14:creationId xmlns:p14="http://schemas.microsoft.com/office/powerpoint/2010/main" val="709196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3ADB4F2-9D3F-4121-A621-358683C17C99}"/>
              </a:ext>
            </a:extLst>
          </p:cNvPr>
          <p:cNvSpPr txBox="1"/>
          <p:nvPr/>
        </p:nvSpPr>
        <p:spPr>
          <a:xfrm>
            <a:off x="715617" y="318052"/>
            <a:ext cx="10893287" cy="6124754"/>
          </a:xfrm>
          <a:prstGeom prst="rect">
            <a:avLst/>
          </a:prstGeom>
          <a:noFill/>
        </p:spPr>
        <p:txBody>
          <a:bodyPr wrap="square">
            <a:spAutoFit/>
          </a:bodyPr>
          <a:lstStyle/>
          <a:p>
            <a:pPr algn="just"/>
            <a:r>
              <a:rPr lang="ro-RO"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Prin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aplicarea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teoriei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inteligenţelor</a:t>
            </a:r>
            <a:r>
              <a:rPr lang="en-US" sz="2800" dirty="0">
                <a:latin typeface="Times New Roman" panose="02020603050405020304" pitchFamily="18" charset="0"/>
                <a:cs typeface="Times New Roman" panose="02020603050405020304" pitchFamily="18" charset="0"/>
              </a:rPr>
              <a:t> multiple </a:t>
            </a:r>
            <a:r>
              <a:rPr lang="en-US" sz="2800" dirty="0" err="1">
                <a:latin typeface="Times New Roman" panose="02020603050405020304" pitchFamily="18" charset="0"/>
                <a:cs typeface="Times New Roman" panose="02020603050405020304" pitchFamily="18" charset="0"/>
              </a:rPr>
              <a:t>îi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ajutăm</a:t>
            </a:r>
            <a:r>
              <a:rPr lang="en-US" sz="2800" dirty="0">
                <a:latin typeface="Times New Roman" panose="02020603050405020304" pitchFamily="18" charset="0"/>
                <a:cs typeface="Times New Roman" panose="02020603050405020304" pitchFamily="18" charset="0"/>
              </a:rPr>
              <a:t> pe </a:t>
            </a:r>
            <a:r>
              <a:rPr lang="ro-RO" sz="2800" dirty="0">
                <a:latin typeface="Times New Roman" panose="02020603050405020304" pitchFamily="18" charset="0"/>
                <a:cs typeface="Times New Roman" panose="02020603050405020304" pitchFamily="18" charset="0"/>
              </a:rPr>
              <a:t>copii/</a:t>
            </a:r>
            <a:r>
              <a:rPr lang="en-US" sz="2800" dirty="0" err="1">
                <a:latin typeface="Times New Roman" panose="02020603050405020304" pitchFamily="18" charset="0"/>
                <a:cs typeface="Times New Roman" panose="02020603050405020304" pitchFamily="18" charset="0"/>
              </a:rPr>
              <a:t>elevi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înveţe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să</a:t>
            </a:r>
            <a:r>
              <a:rPr lang="ro-RO"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direcţioneze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să-şi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formeze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stilul</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optim</a:t>
            </a:r>
            <a:r>
              <a:rPr lang="en-US" sz="2800" dirty="0">
                <a:latin typeface="Times New Roman" panose="02020603050405020304" pitchFamily="18" charset="0"/>
                <a:cs typeface="Times New Roman" panose="02020603050405020304" pitchFamily="18" charset="0"/>
              </a:rPr>
              <a:t> de </a:t>
            </a:r>
            <a:r>
              <a:rPr lang="en-US" sz="2800" dirty="0" err="1">
                <a:latin typeface="Times New Roman" panose="02020603050405020304" pitchFamily="18" charset="0"/>
                <a:cs typeface="Times New Roman" panose="02020603050405020304" pitchFamily="18" charset="0"/>
              </a:rPr>
              <a:t>învăţare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aibă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rezultate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bune</a:t>
            </a:r>
            <a:r>
              <a:rPr lang="en-US" sz="2800" dirty="0">
                <a:latin typeface="Times New Roman" panose="02020603050405020304" pitchFamily="18" charset="0"/>
                <a:cs typeface="Times New Roman" panose="02020603050405020304" pitchFamily="18" charset="0"/>
              </a:rPr>
              <a:t> la diverse </a:t>
            </a:r>
            <a:r>
              <a:rPr lang="en-US" sz="2800" dirty="0" err="1">
                <a:latin typeface="Times New Roman" panose="02020603050405020304" pitchFamily="18" charset="0"/>
                <a:cs typeface="Times New Roman" panose="02020603050405020304" pitchFamily="18" charset="0"/>
              </a:rPr>
              <a:t>evaluări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inclusiv</a:t>
            </a:r>
            <a:r>
              <a:rPr lang="en-US" sz="2800" dirty="0">
                <a:latin typeface="Times New Roman" panose="02020603050405020304" pitchFamily="18" charset="0"/>
                <a:cs typeface="Times New Roman" panose="02020603050405020304" pitchFamily="18" charset="0"/>
              </a:rPr>
              <a:t> la </a:t>
            </a:r>
            <a:r>
              <a:rPr lang="en-US" sz="2800" dirty="0" err="1">
                <a:latin typeface="Times New Roman" panose="02020603050405020304" pitchFamily="18" charset="0"/>
                <a:cs typeface="Times New Roman" panose="02020603050405020304" pitchFamily="18" charset="0"/>
              </a:rPr>
              <a:t>cele</a:t>
            </a:r>
            <a:r>
              <a:rPr lang="en-US" sz="2800" dirty="0">
                <a:latin typeface="Times New Roman" panose="02020603050405020304" pitchFamily="18" charset="0"/>
                <a:cs typeface="Times New Roman" panose="02020603050405020304" pitchFamily="18" charset="0"/>
              </a:rPr>
              <a:t> pe care  le </a:t>
            </a:r>
            <a:r>
              <a:rPr lang="en-US" sz="2800" dirty="0" err="1">
                <a:latin typeface="Times New Roman" panose="02020603050405020304" pitchFamily="18" charset="0"/>
                <a:cs typeface="Times New Roman" panose="02020603050405020304" pitchFamily="18" charset="0"/>
              </a:rPr>
              <a:t>rezervă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viaţa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Experienţa</a:t>
            </a:r>
            <a:r>
              <a:rPr lang="en-US" sz="2800" dirty="0">
                <a:latin typeface="Times New Roman" panose="02020603050405020304" pitchFamily="18" charset="0"/>
                <a:cs typeface="Times New Roman" panose="02020603050405020304" pitchFamily="18" charset="0"/>
              </a:rPr>
              <a:t> ne-a </a:t>
            </a:r>
            <a:r>
              <a:rPr lang="en-US" sz="2800" dirty="0" err="1">
                <a:latin typeface="Times New Roman" panose="02020603050405020304" pitchFamily="18" charset="0"/>
                <a:cs typeface="Times New Roman" panose="02020603050405020304" pitchFamily="18" charset="0"/>
              </a:rPr>
              <a:t>demonstrat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orice</a:t>
            </a:r>
            <a:r>
              <a:rPr lang="en-US" sz="2800" dirty="0">
                <a:latin typeface="Times New Roman" panose="02020603050405020304" pitchFamily="18" charset="0"/>
                <a:cs typeface="Times New Roman" panose="02020603050405020304" pitchFamily="18" charset="0"/>
              </a:rPr>
              <a:t> tip </a:t>
            </a:r>
            <a:r>
              <a:rPr lang="en-US" sz="2800" dirty="0" err="1">
                <a:latin typeface="Times New Roman" panose="02020603050405020304" pitchFamily="18" charset="0"/>
                <a:cs typeface="Times New Roman" panose="02020603050405020304" pitchFamily="18" charset="0"/>
              </a:rPr>
              <a:t>nou</a:t>
            </a:r>
            <a:r>
              <a:rPr lang="en-US" sz="2800" dirty="0">
                <a:latin typeface="Times New Roman" panose="02020603050405020304" pitchFamily="18" charset="0"/>
                <a:cs typeface="Times New Roman" panose="02020603050405020304" pitchFamily="18" charset="0"/>
              </a:rPr>
              <a:t> de </a:t>
            </a:r>
            <a:r>
              <a:rPr lang="en-US" sz="2800" dirty="0" err="1">
                <a:latin typeface="Times New Roman" panose="02020603050405020304" pitchFamily="18" charset="0"/>
                <a:cs typeface="Times New Roman" panose="02020603050405020304" pitchFamily="18" charset="0"/>
              </a:rPr>
              <a:t>activitate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desfăşurată</a:t>
            </a:r>
            <a:r>
              <a:rPr lang="en-US" sz="2800" dirty="0">
                <a:latin typeface="Times New Roman" panose="02020603050405020304" pitchFamily="18" charset="0"/>
                <a:cs typeface="Times New Roman" panose="02020603050405020304" pitchFamily="18" charset="0"/>
              </a:rPr>
              <a:t> cu </a:t>
            </a:r>
            <a:r>
              <a:rPr lang="ro-RO" sz="2800" dirty="0">
                <a:latin typeface="Times New Roman" panose="02020603050405020304" pitchFamily="18" charset="0"/>
                <a:cs typeface="Times New Roman" panose="02020603050405020304" pitchFamily="18" charset="0"/>
              </a:rPr>
              <a:t>copii/</a:t>
            </a:r>
            <a:r>
              <a:rPr lang="en-US" sz="2800" dirty="0" err="1">
                <a:latin typeface="Times New Roman" panose="02020603050405020304" pitchFamily="18" charset="0"/>
                <a:cs typeface="Times New Roman" panose="02020603050405020304" pitchFamily="18" charset="0"/>
              </a:rPr>
              <a:t>elevii</a:t>
            </a:r>
            <a:r>
              <a:rPr lang="en-US" sz="2800" dirty="0">
                <a:latin typeface="Times New Roman" panose="02020603050405020304" pitchFamily="18" charset="0"/>
                <a:cs typeface="Times New Roman" panose="02020603050405020304" pitchFamily="18" charset="0"/>
              </a:rPr>
              <a:t> le </a:t>
            </a:r>
            <a:r>
              <a:rPr lang="en-US" sz="2800" dirty="0" err="1">
                <a:latin typeface="Times New Roman" panose="02020603050405020304" pitchFamily="18" charset="0"/>
                <a:cs typeface="Times New Roman" panose="02020603050405020304" pitchFamily="18" charset="0"/>
              </a:rPr>
              <a:t>oferă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acestora</a:t>
            </a:r>
            <a:r>
              <a:rPr lang="en-US" sz="2800" dirty="0">
                <a:latin typeface="Times New Roman" panose="02020603050405020304" pitchFamily="18" charset="0"/>
                <a:cs typeface="Times New Roman" panose="02020603050405020304" pitchFamily="18" charset="0"/>
              </a:rPr>
              <a:t> o </a:t>
            </a:r>
            <a:r>
              <a:rPr lang="en-US" sz="2800" dirty="0" err="1">
                <a:latin typeface="Times New Roman" panose="02020603050405020304" pitchFamily="18" charset="0"/>
                <a:cs typeface="Times New Roman" panose="02020603050405020304" pitchFamily="18" charset="0"/>
              </a:rPr>
              <a:t>situaţie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inedită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plăcută</a:t>
            </a:r>
            <a:r>
              <a:rPr lang="en-US" sz="2800" dirty="0">
                <a:latin typeface="Times New Roman" panose="02020603050405020304" pitchFamily="18" charset="0"/>
                <a:cs typeface="Times New Roman" panose="02020603050405020304" pitchFamily="18" charset="0"/>
              </a:rPr>
              <a:t> de </a:t>
            </a:r>
            <a:r>
              <a:rPr lang="en-US" sz="2800" dirty="0" err="1">
                <a:latin typeface="Times New Roman" panose="02020603050405020304" pitchFamily="18" charset="0"/>
                <a:cs typeface="Times New Roman" panose="02020603050405020304" pitchFamily="18" charset="0"/>
              </a:rPr>
              <a:t>învăţare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dar</a:t>
            </a:r>
            <a:r>
              <a:rPr lang="en-US" sz="2800" dirty="0">
                <a:latin typeface="Times New Roman" panose="02020603050405020304" pitchFamily="18" charset="0"/>
                <a:cs typeface="Times New Roman" panose="02020603050405020304" pitchFamily="18" charset="0"/>
              </a:rPr>
              <a:t> ca </a:t>
            </a:r>
            <a:r>
              <a:rPr lang="en-US" sz="2800" dirty="0" err="1">
                <a:latin typeface="Times New Roman" panose="02020603050405020304" pitchFamily="18" charset="0"/>
                <a:cs typeface="Times New Roman" panose="02020603050405020304" pitchFamily="18" charset="0"/>
              </a:rPr>
              <a:t>în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orice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situaţie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avem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avantaje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dezavantaje</a:t>
            </a:r>
            <a:endParaRPr lang="ro-RO" sz="2800" dirty="0">
              <a:latin typeface="Times New Roman" panose="02020603050405020304" pitchFamily="18" charset="0"/>
              <a:cs typeface="Times New Roman" panose="02020603050405020304" pitchFamily="18" charset="0"/>
            </a:endParaRPr>
          </a:p>
          <a:p>
            <a:pPr algn="just"/>
            <a:r>
              <a:rPr lang="en-US" sz="2800" b="1" dirty="0" err="1">
                <a:latin typeface="Times New Roman" panose="02020603050405020304" pitchFamily="18" charset="0"/>
                <a:cs typeface="Times New Roman" panose="02020603050405020304" pitchFamily="18" charset="0"/>
              </a:rPr>
              <a:t>Avantaje</a:t>
            </a:r>
            <a:r>
              <a:rPr lang="en-US" sz="2800" b="1" dirty="0">
                <a:latin typeface="Times New Roman" panose="02020603050405020304" pitchFamily="18" charset="0"/>
                <a:cs typeface="Times New Roman" panose="02020603050405020304" pitchFamily="18" charset="0"/>
              </a:rPr>
              <a:t>: </a:t>
            </a:r>
            <a:endParaRPr lang="ro-RO" sz="2800" b="1" dirty="0">
              <a:latin typeface="Times New Roman" panose="02020603050405020304" pitchFamily="18" charset="0"/>
              <a:cs typeface="Times New Roman" panose="02020603050405020304" pitchFamily="18" charset="0"/>
            </a:endParaRPr>
          </a:p>
          <a:p>
            <a:pPr algn="just"/>
            <a:r>
              <a:rPr lang="ro-RO"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educaţie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centrată</a:t>
            </a:r>
            <a:r>
              <a:rPr lang="en-US" sz="2800" dirty="0">
                <a:latin typeface="Times New Roman" panose="02020603050405020304" pitchFamily="18" charset="0"/>
                <a:cs typeface="Times New Roman" panose="02020603050405020304" pitchFamily="18" charset="0"/>
              </a:rPr>
              <a:t> pe </a:t>
            </a:r>
            <a:r>
              <a:rPr lang="en-US" sz="2800" dirty="0" err="1">
                <a:latin typeface="Times New Roman" panose="02020603050405020304" pitchFamily="18" charset="0"/>
                <a:cs typeface="Times New Roman" panose="02020603050405020304" pitchFamily="18" charset="0"/>
              </a:rPr>
              <a:t>elev</a:t>
            </a:r>
            <a:r>
              <a:rPr lang="en-US" sz="2800" dirty="0">
                <a:latin typeface="Times New Roman" panose="02020603050405020304" pitchFamily="18" charset="0"/>
                <a:cs typeface="Times New Roman" panose="02020603050405020304" pitchFamily="18" charset="0"/>
              </a:rPr>
              <a:t>; </a:t>
            </a:r>
            <a:endParaRPr lang="ro-RO" sz="2800" dirty="0">
              <a:latin typeface="Times New Roman" panose="02020603050405020304" pitchFamily="18" charset="0"/>
              <a:cs typeface="Times New Roman" panose="02020603050405020304" pitchFamily="18" charset="0"/>
            </a:endParaRPr>
          </a:p>
          <a:p>
            <a:pPr algn="just"/>
            <a:r>
              <a:rPr lang="ro-RO"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formarea</a:t>
            </a:r>
            <a:r>
              <a:rPr lang="en-US" sz="2800" dirty="0">
                <a:latin typeface="Times New Roman" panose="02020603050405020304" pitchFamily="18" charset="0"/>
                <a:cs typeface="Times New Roman" panose="02020603050405020304" pitchFamily="18" charset="0"/>
              </a:rPr>
              <a:t> la </a:t>
            </a:r>
            <a:r>
              <a:rPr lang="en-US" sz="2800" dirty="0" err="1">
                <a:latin typeface="Times New Roman" panose="02020603050405020304" pitchFamily="18" charset="0"/>
                <a:cs typeface="Times New Roman" panose="02020603050405020304" pitchFamily="18" charset="0"/>
              </a:rPr>
              <a:t>elevi</a:t>
            </a:r>
            <a:r>
              <a:rPr lang="en-US" sz="2800" dirty="0">
                <a:latin typeface="Times New Roman" panose="02020603050405020304" pitchFamily="18" charset="0"/>
                <a:cs typeface="Times New Roman" panose="02020603050405020304" pitchFamily="18" charset="0"/>
              </a:rPr>
              <a:t> a </a:t>
            </a:r>
            <a:r>
              <a:rPr lang="en-US" sz="2800" dirty="0" err="1">
                <a:latin typeface="Times New Roman" panose="02020603050405020304" pitchFamily="18" charset="0"/>
                <a:cs typeface="Times New Roman" panose="02020603050405020304" pitchFamily="18" charset="0"/>
              </a:rPr>
              <a:t>unui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stil</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optim</a:t>
            </a:r>
            <a:r>
              <a:rPr lang="en-US" sz="2800" dirty="0">
                <a:latin typeface="Times New Roman" panose="02020603050405020304" pitchFamily="18" charset="0"/>
                <a:cs typeface="Times New Roman" panose="02020603050405020304" pitchFamily="18" charset="0"/>
              </a:rPr>
              <a:t> de </a:t>
            </a:r>
            <a:r>
              <a:rPr lang="en-US" sz="2800" dirty="0" err="1">
                <a:latin typeface="Times New Roman" panose="02020603050405020304" pitchFamily="18" charset="0"/>
                <a:cs typeface="Times New Roman" panose="02020603050405020304" pitchFamily="18" charset="0"/>
              </a:rPr>
              <a:t>învăţare</a:t>
            </a:r>
            <a:r>
              <a:rPr lang="en-US" sz="2800" dirty="0">
                <a:latin typeface="Times New Roman" panose="02020603050405020304" pitchFamily="18" charset="0"/>
                <a:cs typeface="Times New Roman" panose="02020603050405020304" pitchFamily="18" charset="0"/>
              </a:rPr>
              <a:t>; </a:t>
            </a:r>
            <a:endParaRPr lang="ro-RO" sz="2800" dirty="0">
              <a:latin typeface="Times New Roman" panose="02020603050405020304" pitchFamily="18" charset="0"/>
              <a:cs typeface="Times New Roman" panose="02020603050405020304" pitchFamily="18" charset="0"/>
            </a:endParaRPr>
          </a:p>
          <a:p>
            <a:pPr algn="just"/>
            <a:r>
              <a:rPr lang="ro-RO"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valorificarea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potenţialului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creativ</a:t>
            </a:r>
            <a:r>
              <a:rPr lang="en-US" sz="2800" dirty="0">
                <a:latin typeface="Times New Roman" panose="02020603050405020304" pitchFamily="18" charset="0"/>
                <a:cs typeface="Times New Roman" panose="02020603050405020304" pitchFamily="18" charset="0"/>
              </a:rPr>
              <a:t> a </a:t>
            </a:r>
            <a:r>
              <a:rPr lang="en-US" sz="2800" dirty="0" err="1">
                <a:latin typeface="Times New Roman" panose="02020603050405020304" pitchFamily="18" charset="0"/>
                <a:cs typeface="Times New Roman" panose="02020603050405020304" pitchFamily="18" charset="0"/>
              </a:rPr>
              <a:t>fiecărui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elev</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în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parte</a:t>
            </a:r>
            <a:r>
              <a:rPr lang="en-US" sz="2800" dirty="0">
                <a:latin typeface="Times New Roman" panose="02020603050405020304" pitchFamily="18" charset="0"/>
                <a:cs typeface="Times New Roman" panose="02020603050405020304" pitchFamily="18" charset="0"/>
              </a:rPr>
              <a:t>; </a:t>
            </a:r>
            <a:endParaRPr lang="ro-RO"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sentimentul</a:t>
            </a:r>
            <a:r>
              <a:rPr lang="en-US" sz="2800" dirty="0">
                <a:latin typeface="Times New Roman" panose="02020603050405020304" pitchFamily="18" charset="0"/>
                <a:cs typeface="Times New Roman" panose="02020603050405020304" pitchFamily="18" charset="0"/>
              </a:rPr>
              <a:t> de respect </a:t>
            </a:r>
            <a:r>
              <a:rPr lang="en-US" sz="2800" dirty="0" err="1">
                <a:latin typeface="Times New Roman" panose="02020603050405020304" pitchFamily="18" charset="0"/>
                <a:cs typeface="Times New Roman" panose="02020603050405020304" pitchFamily="18" charset="0"/>
              </a:rPr>
              <a:t>faţă</a:t>
            </a:r>
            <a:r>
              <a:rPr lang="en-US" sz="2800" dirty="0">
                <a:latin typeface="Times New Roman" panose="02020603050405020304" pitchFamily="18" charset="0"/>
                <a:cs typeface="Times New Roman" panose="02020603050405020304" pitchFamily="18" charset="0"/>
              </a:rPr>
              <a:t> de sine, care se </a:t>
            </a:r>
            <a:r>
              <a:rPr lang="en-US" sz="2800" dirty="0" err="1">
                <a:latin typeface="Times New Roman" panose="02020603050405020304" pitchFamily="18" charset="0"/>
                <a:cs typeface="Times New Roman" panose="02020603050405020304" pitchFamily="18" charset="0"/>
              </a:rPr>
              <a:t>acumulează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în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urma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unei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munci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plăcute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şi</a:t>
            </a:r>
            <a:r>
              <a:rPr lang="en-US" sz="2800" dirty="0">
                <a:latin typeface="Times New Roman" panose="02020603050405020304" pitchFamily="18" charset="0"/>
                <a:cs typeface="Times New Roman" panose="02020603050405020304" pitchFamily="18" charset="0"/>
              </a:rPr>
              <a:t> bine </a:t>
            </a:r>
            <a:r>
              <a:rPr lang="en-US" sz="2800" dirty="0" err="1">
                <a:latin typeface="Times New Roman" panose="02020603050405020304" pitchFamily="18" charset="0"/>
                <a:cs typeface="Times New Roman" panose="02020603050405020304" pitchFamily="18" charset="0"/>
              </a:rPr>
              <a:t>făcute</a:t>
            </a:r>
            <a:r>
              <a:rPr lang="en-US" sz="2800" dirty="0">
                <a:latin typeface="Times New Roman" panose="02020603050405020304" pitchFamily="18" charset="0"/>
                <a:cs typeface="Times New Roman" panose="02020603050405020304" pitchFamily="18" charset="0"/>
              </a:rPr>
              <a:t>;</a:t>
            </a:r>
            <a:endParaRPr lang="ro-RO"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folosirea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unor</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strategii</a:t>
            </a:r>
            <a:r>
              <a:rPr lang="en-US" sz="2800" dirty="0">
                <a:latin typeface="Times New Roman" panose="02020603050405020304" pitchFamily="18" charset="0"/>
                <a:cs typeface="Times New Roman" panose="02020603050405020304" pitchFamily="18" charset="0"/>
              </a:rPr>
              <a:t> interactive de </a:t>
            </a:r>
            <a:r>
              <a:rPr lang="en-US" sz="2800" dirty="0" err="1">
                <a:latin typeface="Times New Roman" panose="02020603050405020304" pitchFamily="18" charset="0"/>
                <a:cs typeface="Times New Roman" panose="02020603050405020304" pitchFamily="18" charset="0"/>
              </a:rPr>
              <a:t>predare-învăţare-evaluare</a:t>
            </a:r>
            <a:r>
              <a:rPr lang="en-US" sz="2800" dirty="0">
                <a:latin typeface="Times New Roman" panose="02020603050405020304" pitchFamily="18" charset="0"/>
                <a:cs typeface="Times New Roman" panose="02020603050405020304" pitchFamily="18" charset="0"/>
              </a:rPr>
              <a:t>;</a:t>
            </a:r>
            <a:endParaRPr lang="ro-RO"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găsirea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unui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traseu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educaţional</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personalizat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pentru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fiecare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elev</a:t>
            </a:r>
            <a:r>
              <a:rPr lang="en-US" sz="2800" dirty="0">
                <a:latin typeface="Times New Roman" panose="02020603050405020304" pitchFamily="18" charset="0"/>
                <a:cs typeface="Times New Roman" panose="02020603050405020304" pitchFamily="18" charset="0"/>
              </a:rPr>
              <a:t>;</a:t>
            </a:r>
            <a:endParaRPr lang="ro-RO"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329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981AD2-002F-4CB8-B0A8-B9DC4016C288}"/>
              </a:ext>
            </a:extLst>
          </p:cNvPr>
          <p:cNvSpPr txBox="1"/>
          <p:nvPr/>
        </p:nvSpPr>
        <p:spPr>
          <a:xfrm>
            <a:off x="775253" y="496957"/>
            <a:ext cx="10893286" cy="6124754"/>
          </a:xfrm>
          <a:prstGeom prst="rect">
            <a:avLst/>
          </a:prstGeom>
          <a:noFill/>
        </p:spPr>
        <p:txBody>
          <a:bodyPr wrap="square">
            <a:spAutoFit/>
          </a:bodyPr>
          <a:lstStyle/>
          <a:p>
            <a:pPr algn="just"/>
            <a:r>
              <a:rPr lang="en-US" sz="2800" b="1" dirty="0" err="1">
                <a:latin typeface="Times New Roman" panose="02020603050405020304" pitchFamily="18" charset="0"/>
                <a:cs typeface="Times New Roman" panose="02020603050405020304" pitchFamily="18" charset="0"/>
              </a:rPr>
              <a:t>Dezavantaje</a:t>
            </a:r>
            <a:r>
              <a:rPr lang="en-US" sz="2800" b="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endParaRPr lang="ro-RO" sz="2800" dirty="0">
              <a:latin typeface="Times New Roman" panose="02020603050405020304" pitchFamily="18" charset="0"/>
              <a:cs typeface="Times New Roman" panose="02020603050405020304" pitchFamily="18" charset="0"/>
            </a:endParaRPr>
          </a:p>
          <a:p>
            <a:pPr marL="457200" indent="-457200" algn="just">
              <a:buFontTx/>
              <a:buChar char="-"/>
            </a:pPr>
            <a:r>
              <a:rPr lang="en-US" sz="2800" dirty="0" err="1">
                <a:latin typeface="Times New Roman" panose="02020603050405020304" pitchFamily="18" charset="0"/>
                <a:cs typeface="Times New Roman" panose="02020603050405020304" pitchFamily="18" charset="0"/>
              </a:rPr>
              <a:t>alocarea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uneori</a:t>
            </a:r>
            <a:r>
              <a:rPr lang="en-US" sz="2800" dirty="0">
                <a:latin typeface="Times New Roman" panose="02020603050405020304" pitchFamily="18" charset="0"/>
                <a:cs typeface="Times New Roman" panose="02020603050405020304" pitchFamily="18" charset="0"/>
              </a:rPr>
              <a:t>, a </a:t>
            </a:r>
            <a:r>
              <a:rPr lang="en-US" sz="2800" dirty="0" err="1">
                <a:latin typeface="Times New Roman" panose="02020603050405020304" pitchFamily="18" charset="0"/>
                <a:cs typeface="Times New Roman" panose="02020603050405020304" pitchFamily="18" charset="0"/>
              </a:rPr>
              <a:t>unui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număr</a:t>
            </a:r>
            <a:r>
              <a:rPr lang="en-US" sz="2800" dirty="0">
                <a:latin typeface="Times New Roman" panose="02020603050405020304" pitchFamily="18" charset="0"/>
                <a:cs typeface="Times New Roman" panose="02020603050405020304" pitchFamily="18" charset="0"/>
              </a:rPr>
              <a:t> mare de ore </a:t>
            </a:r>
            <a:r>
              <a:rPr lang="en-US" sz="2800" dirty="0" err="1">
                <a:latin typeface="Times New Roman" panose="02020603050405020304" pitchFamily="18" charset="0"/>
                <a:cs typeface="Times New Roman" panose="02020603050405020304" pitchFamily="18" charset="0"/>
              </a:rPr>
              <a:t>unei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teme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unităţi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tematice</a:t>
            </a:r>
            <a:r>
              <a:rPr lang="en-US" sz="2800" dirty="0">
                <a:latin typeface="Times New Roman" panose="02020603050405020304" pitchFamily="18" charset="0"/>
                <a:cs typeface="Times New Roman" panose="02020603050405020304" pitchFamily="18" charset="0"/>
              </a:rPr>
              <a:t> ;</a:t>
            </a:r>
            <a:endParaRPr lang="ro-RO"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existenţa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pericolului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unei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canalizări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greşite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accelerări</a:t>
            </a:r>
            <a:r>
              <a:rPr lang="en-US" sz="2800" dirty="0">
                <a:latin typeface="Times New Roman" panose="02020603050405020304" pitchFamily="18" charset="0"/>
                <a:cs typeface="Times New Roman" panose="02020603050405020304" pitchFamily="18" charset="0"/>
              </a:rPr>
              <a:t> premature a </a:t>
            </a:r>
            <a:r>
              <a:rPr lang="en-US" sz="2800" dirty="0" err="1">
                <a:latin typeface="Times New Roman" panose="02020603050405020304" pitchFamily="18" charset="0"/>
                <a:cs typeface="Times New Roman" panose="02020603050405020304" pitchFamily="18" charset="0"/>
              </a:rPr>
              <a:t>unui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elev</a:t>
            </a:r>
            <a:r>
              <a:rPr lang="en-US" sz="2800" dirty="0">
                <a:latin typeface="Times New Roman" panose="02020603050405020304" pitchFamily="18" charset="0"/>
                <a:cs typeface="Times New Roman" panose="02020603050405020304" pitchFamily="18" charset="0"/>
              </a:rPr>
              <a:t>; </a:t>
            </a:r>
            <a:endParaRPr lang="ro-RO" sz="2800" dirty="0">
              <a:latin typeface="Times New Roman" panose="02020603050405020304" pitchFamily="18" charset="0"/>
              <a:cs typeface="Times New Roman" panose="02020603050405020304" pitchFamily="18" charset="0"/>
            </a:endParaRPr>
          </a:p>
          <a:p>
            <a:pPr algn="just"/>
            <a:r>
              <a:rPr lang="en-US" sz="2800" b="1" dirty="0" err="1">
                <a:latin typeface="Times New Roman" panose="02020603050405020304" pitchFamily="18" charset="0"/>
                <a:cs typeface="Times New Roman" panose="02020603050405020304" pitchFamily="18" charset="0"/>
              </a:rPr>
              <a:t>Concluzii</a:t>
            </a:r>
            <a:r>
              <a:rPr lang="en-US" sz="2800" b="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niciun</a:t>
            </a:r>
            <a:r>
              <a:rPr lang="en-US" sz="2800" dirty="0">
                <a:latin typeface="Times New Roman" panose="02020603050405020304" pitchFamily="18" charset="0"/>
                <a:cs typeface="Times New Roman" panose="02020603050405020304" pitchFamily="18" charset="0"/>
              </a:rPr>
              <a:t> tip de </a:t>
            </a:r>
            <a:r>
              <a:rPr lang="en-US" sz="2800" dirty="0" err="1">
                <a:latin typeface="Times New Roman" panose="02020603050405020304" pitchFamily="18" charset="0"/>
                <a:cs typeface="Times New Roman" panose="02020603050405020304" pitchFamily="18" charset="0"/>
              </a:rPr>
              <a:t>inteligenţă</a:t>
            </a:r>
            <a:r>
              <a:rPr lang="en-US" sz="2800" dirty="0">
                <a:latin typeface="Times New Roman" panose="02020603050405020304" pitchFamily="18" charset="0"/>
                <a:cs typeface="Times New Roman" panose="02020603050405020304" pitchFamily="18" charset="0"/>
              </a:rPr>
              <a:t> nu </a:t>
            </a:r>
            <a:r>
              <a:rPr lang="en-US" sz="2800" dirty="0" err="1">
                <a:latin typeface="Times New Roman" panose="02020603050405020304" pitchFamily="18" charset="0"/>
                <a:cs typeface="Times New Roman" panose="02020603050405020304" pitchFamily="18" charset="0"/>
              </a:rPr>
              <a:t>este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mai</a:t>
            </a:r>
            <a:r>
              <a:rPr lang="en-US" sz="2800" dirty="0">
                <a:latin typeface="Times New Roman" panose="02020603050405020304" pitchFamily="18" charset="0"/>
                <a:cs typeface="Times New Roman" panose="02020603050405020304" pitchFamily="18" charset="0"/>
              </a:rPr>
              <a:t> important dec</a:t>
            </a:r>
            <a:r>
              <a:rPr lang="ro-RO" sz="2800" dirty="0">
                <a:latin typeface="Times New Roman" panose="02020603050405020304" pitchFamily="18" charset="0"/>
                <a:cs typeface="Times New Roman" panose="02020603050405020304" pitchFamily="18" charset="0"/>
              </a:rPr>
              <a:t>â</a:t>
            </a:r>
            <a:r>
              <a:rPr lang="en-US" sz="2800" dirty="0">
                <a:latin typeface="Times New Roman" panose="02020603050405020304" pitchFamily="18" charset="0"/>
                <a:cs typeface="Times New Roman" panose="02020603050405020304" pitchFamily="18" charset="0"/>
              </a:rPr>
              <a:t>t </a:t>
            </a:r>
            <a:r>
              <a:rPr lang="en-US" sz="2800" dirty="0" err="1">
                <a:latin typeface="Times New Roman" panose="02020603050405020304" pitchFamily="18" charset="0"/>
                <a:cs typeface="Times New Roman" panose="02020603050405020304" pitchFamily="18" charset="0"/>
              </a:rPr>
              <a:t>altul</a:t>
            </a:r>
            <a:r>
              <a:rPr lang="en-US" sz="2800" dirty="0">
                <a:latin typeface="Times New Roman" panose="02020603050405020304" pitchFamily="18" charset="0"/>
                <a:cs typeface="Times New Roman" panose="02020603050405020304" pitchFamily="18" charset="0"/>
              </a:rPr>
              <a:t>; </a:t>
            </a:r>
            <a:endParaRPr lang="ro-RO" sz="2800" dirty="0">
              <a:latin typeface="Times New Roman" panose="02020603050405020304" pitchFamily="18" charset="0"/>
              <a:cs typeface="Times New Roman" panose="02020603050405020304" pitchFamily="18" charset="0"/>
            </a:endParaRPr>
          </a:p>
          <a:p>
            <a:pPr algn="just"/>
            <a:r>
              <a:rPr lang="ro-RO" sz="2800"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nu </a:t>
            </a:r>
            <a:r>
              <a:rPr lang="en-US" sz="2800" dirty="0" err="1">
                <a:latin typeface="Times New Roman" panose="02020603050405020304" pitchFamily="18" charset="0"/>
                <a:cs typeface="Times New Roman" panose="02020603050405020304" pitchFamily="18" charset="0"/>
              </a:rPr>
              <a:t>contează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abilitate</a:t>
            </a:r>
            <a:r>
              <a:rPr lang="en-US" sz="2800" dirty="0">
                <a:latin typeface="Times New Roman" panose="02020603050405020304" pitchFamily="18" charset="0"/>
                <a:cs typeface="Times New Roman" panose="02020603050405020304" pitchFamily="18" charset="0"/>
              </a:rPr>
              <a:t> ai </a:t>
            </a:r>
            <a:r>
              <a:rPr lang="en-US" sz="2800" dirty="0" err="1">
                <a:latin typeface="Times New Roman" panose="02020603050405020304" pitchFamily="18" charset="0"/>
                <a:cs typeface="Times New Roman" panose="02020603050405020304" pitchFamily="18" charset="0"/>
              </a:rPr>
              <a:t>într</a:t>
            </a:r>
            <a:r>
              <a:rPr lang="en-US" sz="2800" dirty="0">
                <a:latin typeface="Times New Roman" panose="02020603050405020304" pitchFamily="18" charset="0"/>
                <a:cs typeface="Times New Roman" panose="02020603050405020304" pitchFamily="18" charset="0"/>
              </a:rPr>
              <a:t>-un </a:t>
            </a:r>
            <a:r>
              <a:rPr lang="en-US" sz="2800" dirty="0" err="1">
                <a:latin typeface="Times New Roman" panose="02020603050405020304" pitchFamily="18" charset="0"/>
                <a:cs typeface="Times New Roman" panose="02020603050405020304" pitchFamily="18" charset="0"/>
              </a:rPr>
              <a:t>anume</a:t>
            </a:r>
            <a:r>
              <a:rPr lang="en-US" sz="2800" dirty="0">
                <a:latin typeface="Times New Roman" panose="02020603050405020304" pitchFamily="18" charset="0"/>
                <a:cs typeface="Times New Roman" panose="02020603050405020304" pitchFamily="18" charset="0"/>
              </a:rPr>
              <a:t> tip de </a:t>
            </a:r>
            <a:r>
              <a:rPr lang="en-US" sz="2800" dirty="0" err="1">
                <a:latin typeface="Times New Roman" panose="02020603050405020304" pitchFamily="18" charset="0"/>
                <a:cs typeface="Times New Roman" panose="02020603050405020304" pitchFamily="18" charset="0"/>
              </a:rPr>
              <a:t>inteligenţă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poţi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să</a:t>
            </a:r>
            <a:r>
              <a:rPr lang="en-US" sz="2800" dirty="0">
                <a:latin typeface="Times New Roman" panose="02020603050405020304" pitchFamily="18" charset="0"/>
                <a:cs typeface="Times New Roman" panose="02020603050405020304" pitchFamily="18" charset="0"/>
              </a:rPr>
              <a:t> o </a:t>
            </a:r>
            <a:r>
              <a:rPr lang="en-US" sz="2800" dirty="0" err="1">
                <a:latin typeface="Times New Roman" panose="02020603050405020304" pitchFamily="18" charset="0"/>
                <a:cs typeface="Times New Roman" panose="02020603050405020304" pitchFamily="18" charset="0"/>
              </a:rPr>
              <a:t>exploatezi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să</a:t>
            </a:r>
            <a:r>
              <a:rPr lang="en-US" sz="2800" dirty="0">
                <a:latin typeface="Times New Roman" panose="02020603050405020304" pitchFamily="18" charset="0"/>
                <a:cs typeface="Times New Roman" panose="02020603050405020304" pitchFamily="18" charset="0"/>
              </a:rPr>
              <a:t> o </a:t>
            </a:r>
            <a:r>
              <a:rPr lang="en-US" sz="2800" dirty="0" err="1">
                <a:latin typeface="Times New Roman" panose="02020603050405020304" pitchFamily="18" charset="0"/>
                <a:cs typeface="Times New Roman" panose="02020603050405020304" pitchFamily="18" charset="0"/>
              </a:rPr>
              <a:t>amplifici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să</a:t>
            </a:r>
            <a:r>
              <a:rPr lang="en-US" sz="2800" dirty="0">
                <a:latin typeface="Times New Roman" panose="02020603050405020304" pitchFamily="18" charset="0"/>
                <a:cs typeface="Times New Roman" panose="02020603050405020304" pitchFamily="18" charset="0"/>
              </a:rPr>
              <a:t> o </a:t>
            </a:r>
            <a:r>
              <a:rPr lang="en-US" sz="2800" dirty="0" err="1">
                <a:latin typeface="Times New Roman" panose="02020603050405020304" pitchFamily="18" charset="0"/>
                <a:cs typeface="Times New Roman" panose="02020603050405020304" pitchFamily="18" charset="0"/>
              </a:rPr>
              <a:t>dezvolţi</a:t>
            </a:r>
            <a:r>
              <a:rPr lang="en-US" sz="2800" dirty="0">
                <a:latin typeface="Times New Roman" panose="02020603050405020304" pitchFamily="18" charset="0"/>
                <a:cs typeface="Times New Roman" panose="02020603050405020304" pitchFamily="18" charset="0"/>
              </a:rPr>
              <a:t>; </a:t>
            </a:r>
            <a:endParaRPr lang="ro-RO" sz="2800" dirty="0">
              <a:latin typeface="Times New Roman" panose="02020603050405020304" pitchFamily="18" charset="0"/>
              <a:cs typeface="Times New Roman" panose="02020603050405020304" pitchFamily="18" charset="0"/>
            </a:endParaRPr>
          </a:p>
          <a:p>
            <a:pPr algn="just"/>
            <a:r>
              <a:rPr lang="ro-RO"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fiecare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dintre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noi</a:t>
            </a:r>
            <a:r>
              <a:rPr lang="en-US" sz="2800" dirty="0">
                <a:latin typeface="Times New Roman" panose="02020603050405020304" pitchFamily="18" charset="0"/>
                <a:cs typeface="Times New Roman" panose="02020603050405020304" pitchFamily="18" charset="0"/>
              </a:rPr>
              <a:t> are o </a:t>
            </a:r>
            <a:r>
              <a:rPr lang="en-US" sz="2800" dirty="0" err="1">
                <a:latin typeface="Times New Roman" panose="02020603050405020304" pitchFamily="18" charset="0"/>
                <a:cs typeface="Times New Roman" panose="02020603050405020304" pitchFamily="18" charset="0"/>
              </a:rPr>
              <a:t>inteligenţă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dezvoltată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mult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decât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celelate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dar</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asta</a:t>
            </a:r>
            <a:r>
              <a:rPr lang="en-US" sz="2800" dirty="0">
                <a:latin typeface="Times New Roman" panose="02020603050405020304" pitchFamily="18" charset="0"/>
                <a:cs typeface="Times New Roman" panose="02020603050405020304" pitchFamily="18" charset="0"/>
              </a:rPr>
              <a:t> nu </a:t>
            </a:r>
            <a:r>
              <a:rPr lang="en-US" sz="2800" dirty="0" err="1">
                <a:latin typeface="Times New Roman" panose="02020603050405020304" pitchFamily="18" charset="0"/>
                <a:cs typeface="Times New Roman" panose="02020603050405020304" pitchFamily="18" charset="0"/>
              </a:rPr>
              <a:t>înseamnă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suntem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limitaţi</a:t>
            </a:r>
            <a:r>
              <a:rPr lang="en-US" sz="2800" dirty="0">
                <a:latin typeface="Times New Roman" panose="02020603050405020304" pitchFamily="18" charset="0"/>
                <a:cs typeface="Times New Roman" panose="02020603050405020304" pitchFamily="18" charset="0"/>
              </a:rPr>
              <a:t> la un </a:t>
            </a:r>
            <a:r>
              <a:rPr lang="en-US" sz="2800" dirty="0" err="1">
                <a:latin typeface="Times New Roman" panose="02020603050405020304" pitchFamily="18" charset="0"/>
                <a:cs typeface="Times New Roman" panose="02020603050405020304" pitchFamily="18" charset="0"/>
              </a:rPr>
              <a:t>singur</a:t>
            </a:r>
            <a:r>
              <a:rPr lang="en-US" sz="2800" dirty="0">
                <a:latin typeface="Times New Roman" panose="02020603050405020304" pitchFamily="18" charset="0"/>
                <a:cs typeface="Times New Roman" panose="02020603050405020304" pitchFamily="18" charset="0"/>
              </a:rPr>
              <a:t> tip de </a:t>
            </a:r>
            <a:r>
              <a:rPr lang="en-US" sz="2800" dirty="0" err="1">
                <a:latin typeface="Times New Roman" panose="02020603050405020304" pitchFamily="18" charset="0"/>
                <a:cs typeface="Times New Roman" panose="02020603050405020304" pitchFamily="18" charset="0"/>
              </a:rPr>
              <a:t>inteligenţă</a:t>
            </a:r>
            <a:r>
              <a:rPr lang="en-US" sz="2800" dirty="0">
                <a:latin typeface="Times New Roman" panose="02020603050405020304" pitchFamily="18" charset="0"/>
                <a:cs typeface="Times New Roman" panose="02020603050405020304" pitchFamily="18" charset="0"/>
              </a:rPr>
              <a:t>; </a:t>
            </a:r>
            <a:endParaRPr lang="ro-RO" sz="2800" dirty="0">
              <a:latin typeface="Times New Roman" panose="02020603050405020304" pitchFamily="18" charset="0"/>
              <a:cs typeface="Times New Roman" panose="02020603050405020304" pitchFamily="18" charset="0"/>
            </a:endParaRPr>
          </a:p>
          <a:p>
            <a:pPr algn="just"/>
            <a:r>
              <a:rPr lang="ro-RO"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există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multe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moduri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în</a:t>
            </a:r>
            <a:r>
              <a:rPr lang="en-US" sz="2800" dirty="0">
                <a:latin typeface="Times New Roman" panose="02020603050405020304" pitchFamily="18" charset="0"/>
                <a:cs typeface="Times New Roman" panose="02020603050405020304" pitchFamily="18" charset="0"/>
              </a:rPr>
              <a:t> care </a:t>
            </a:r>
            <a:r>
              <a:rPr lang="en-US" sz="2800" dirty="0" err="1">
                <a:latin typeface="Times New Roman" panose="02020603050405020304" pitchFamily="18" charset="0"/>
                <a:cs typeface="Times New Roman" panose="02020603050405020304" pitchFamily="18" charset="0"/>
              </a:rPr>
              <a:t>putem</a:t>
            </a:r>
            <a:r>
              <a:rPr lang="en-US" sz="2800" dirty="0">
                <a:latin typeface="Times New Roman" panose="02020603050405020304" pitchFamily="18" charset="0"/>
                <a:cs typeface="Times New Roman" panose="02020603050405020304" pitchFamily="18" charset="0"/>
              </a:rPr>
              <a:t> da </a:t>
            </a:r>
            <a:r>
              <a:rPr lang="en-US" sz="2800" dirty="0" err="1">
                <a:latin typeface="Times New Roman" panose="02020603050405020304" pitchFamily="18" charset="0"/>
                <a:cs typeface="Times New Roman" panose="02020603050405020304" pitchFamily="18" charset="0"/>
              </a:rPr>
              <a:t>dovadă</a:t>
            </a:r>
            <a:r>
              <a:rPr lang="en-US" sz="2800" dirty="0">
                <a:latin typeface="Times New Roman" panose="02020603050405020304" pitchFamily="18" charset="0"/>
                <a:cs typeface="Times New Roman" panose="02020603050405020304" pitchFamily="18" charset="0"/>
              </a:rPr>
              <a:t> de </a:t>
            </a:r>
            <a:r>
              <a:rPr lang="en-US" sz="2800" dirty="0" err="1">
                <a:latin typeface="Times New Roman" panose="02020603050405020304" pitchFamily="18" charset="0"/>
                <a:cs typeface="Times New Roman" panose="02020603050405020304" pitchFamily="18" charset="0"/>
              </a:rPr>
              <a:t>inteligenţă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în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fiecare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dintre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tipurile</a:t>
            </a:r>
            <a:r>
              <a:rPr lang="en-US" sz="2800" dirty="0">
                <a:latin typeface="Times New Roman" panose="02020603050405020304" pitchFamily="18" charset="0"/>
                <a:cs typeface="Times New Roman" panose="02020603050405020304" pitchFamily="18" charset="0"/>
              </a:rPr>
              <a:t> de </a:t>
            </a:r>
            <a:r>
              <a:rPr lang="en-US" sz="2800" dirty="0" err="1">
                <a:latin typeface="Times New Roman" panose="02020603050405020304" pitchFamily="18" charset="0"/>
                <a:cs typeface="Times New Roman" panose="02020603050405020304" pitchFamily="18" charset="0"/>
              </a:rPr>
              <a:t>inteligenţă</a:t>
            </a:r>
            <a:r>
              <a:rPr lang="en-US" sz="2800" dirty="0">
                <a:latin typeface="Times New Roman" panose="02020603050405020304" pitchFamily="18" charset="0"/>
                <a:cs typeface="Times New Roman" panose="02020603050405020304" pitchFamily="18" charset="0"/>
              </a:rPr>
              <a:t>;</a:t>
            </a:r>
            <a:endParaRPr lang="ro-RO"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 </a:t>
            </a:r>
            <a:r>
              <a:rPr lang="ro-RO"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diferitele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tipuri</a:t>
            </a:r>
            <a:r>
              <a:rPr lang="en-US" sz="2800" dirty="0">
                <a:latin typeface="Times New Roman" panose="02020603050405020304" pitchFamily="18" charset="0"/>
                <a:cs typeface="Times New Roman" panose="02020603050405020304" pitchFamily="18" charset="0"/>
              </a:rPr>
              <a:t> de </a:t>
            </a:r>
            <a:r>
              <a:rPr lang="en-US" sz="2800" dirty="0" err="1">
                <a:latin typeface="Times New Roman" panose="02020603050405020304" pitchFamily="18" charset="0"/>
                <a:cs typeface="Times New Roman" panose="02020603050405020304" pitchFamily="18" charset="0"/>
              </a:rPr>
              <a:t>inteligenţă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lucrează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împreună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în</a:t>
            </a:r>
            <a:r>
              <a:rPr lang="en-US" sz="2800" dirty="0">
                <a:latin typeface="Times New Roman" panose="02020603050405020304" pitchFamily="18" charset="0"/>
                <a:cs typeface="Times New Roman" panose="02020603050405020304" pitchFamily="18" charset="0"/>
              </a:rPr>
              <a:t> tot </a:t>
            </a:r>
            <a:r>
              <a:rPr lang="en-US" sz="2800" dirty="0" err="1">
                <a:latin typeface="Times New Roman" panose="02020603050405020304" pitchFamily="18" charset="0"/>
                <a:cs typeface="Times New Roman" panose="02020603050405020304" pitchFamily="18" charset="0"/>
              </a:rPr>
              <a:t>ceea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ce</a:t>
            </a:r>
            <a:r>
              <a:rPr lang="en-US" sz="2800" dirty="0">
                <a:latin typeface="Times New Roman" panose="02020603050405020304" pitchFamily="18" charset="0"/>
                <a:cs typeface="Times New Roman" panose="02020603050405020304" pitchFamily="18" charset="0"/>
              </a:rPr>
              <a:t> fac;</a:t>
            </a:r>
            <a:endParaRPr lang="ro-RO"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 </a:t>
            </a:r>
            <a:r>
              <a:rPr lang="ro-RO" sz="2800">
                <a:latin typeface="Times New Roman" panose="02020603050405020304" pitchFamily="18" charset="0"/>
                <a:cs typeface="Times New Roman" panose="02020603050405020304" pitchFamily="18" charset="0"/>
              </a:rPr>
              <a:t>-</a:t>
            </a:r>
            <a:r>
              <a:rPr lang="en-US" sz="2800">
                <a:latin typeface="Times New Roman" panose="02020603050405020304" pitchFamily="18" charset="0"/>
                <a:cs typeface="Times New Roman" panose="02020603050405020304" pitchFamily="18" charset="0"/>
              </a:rPr>
              <a:t>cele</a:t>
            </a:r>
            <a:r>
              <a:rPr lang="en-US" sz="2800" dirty="0">
                <a:latin typeface="Times New Roman" panose="02020603050405020304" pitchFamily="18" charset="0"/>
                <a:cs typeface="Times New Roman" panose="02020603050405020304" pitchFamily="18" charset="0"/>
              </a:rPr>
              <a:t> opt </a:t>
            </a:r>
            <a:r>
              <a:rPr lang="en-US" sz="2800" dirty="0" err="1">
                <a:latin typeface="Times New Roman" panose="02020603050405020304" pitchFamily="18" charset="0"/>
                <a:cs typeface="Times New Roman" panose="02020603050405020304" pitchFamily="18" charset="0"/>
              </a:rPr>
              <a:t>tipuri</a:t>
            </a:r>
            <a:r>
              <a:rPr lang="en-US" sz="2800" dirty="0">
                <a:latin typeface="Times New Roman" panose="02020603050405020304" pitchFamily="18" charset="0"/>
                <a:cs typeface="Times New Roman" panose="02020603050405020304" pitchFamily="18" charset="0"/>
              </a:rPr>
              <a:t> de </a:t>
            </a:r>
            <a:r>
              <a:rPr lang="en-US" sz="2800" dirty="0" err="1">
                <a:latin typeface="Times New Roman" panose="02020603050405020304" pitchFamily="18" charset="0"/>
                <a:cs typeface="Times New Roman" panose="02020603050405020304" pitchFamily="18" charset="0"/>
              </a:rPr>
              <a:t>inteligenţă</a:t>
            </a:r>
            <a:r>
              <a:rPr lang="en-US" sz="2800" dirty="0">
                <a:latin typeface="Times New Roman" panose="02020603050405020304" pitchFamily="18" charset="0"/>
                <a:cs typeface="Times New Roman" panose="02020603050405020304" pitchFamily="18" charset="0"/>
              </a:rPr>
              <a:t> au </a:t>
            </a:r>
            <a:r>
              <a:rPr lang="en-US" sz="2800" dirty="0" err="1">
                <a:latin typeface="Times New Roman" panose="02020603050405020304" pitchFamily="18" charset="0"/>
                <a:cs typeface="Times New Roman" panose="02020603050405020304" pitchFamily="18" charset="0"/>
              </a:rPr>
              <a:t>fost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descoperite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în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toate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culturile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în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toate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ţările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grupele</a:t>
            </a:r>
            <a:r>
              <a:rPr lang="en-US" sz="2800" dirty="0">
                <a:latin typeface="Times New Roman" panose="02020603050405020304" pitchFamily="18" charset="0"/>
                <a:cs typeface="Times New Roman" panose="02020603050405020304" pitchFamily="18" charset="0"/>
              </a:rPr>
              <a:t> de </a:t>
            </a:r>
            <a:r>
              <a:rPr lang="en-US" sz="2800" dirty="0" err="1">
                <a:latin typeface="Times New Roman" panose="02020603050405020304" pitchFamily="18" charset="0"/>
                <a:cs typeface="Times New Roman" panose="02020603050405020304" pitchFamily="18" charset="0"/>
              </a:rPr>
              <a:t>vârstă</a:t>
            </a:r>
            <a:r>
              <a:rPr 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843517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0E55AA-0528-45DC-BBDA-9794446D7642}"/>
              </a:ext>
            </a:extLst>
          </p:cNvPr>
          <p:cNvSpPr txBox="1"/>
          <p:nvPr/>
        </p:nvSpPr>
        <p:spPr>
          <a:xfrm>
            <a:off x="1093305" y="874644"/>
            <a:ext cx="9422296" cy="3539430"/>
          </a:xfrm>
          <a:prstGeom prst="rect">
            <a:avLst/>
          </a:prstGeom>
          <a:noFill/>
        </p:spPr>
        <p:txBody>
          <a:bodyPr wrap="square">
            <a:spAutoFit/>
          </a:bodyPr>
          <a:lstStyle/>
          <a:p>
            <a:pPr algn="just"/>
            <a:r>
              <a:rPr lang="ro-RO" sz="3200" b="0" i="0" dirty="0">
                <a:effectLst/>
                <a:latin typeface="Times New Roman" panose="02020603050405020304" pitchFamily="18" charset="0"/>
                <a:cs typeface="Times New Roman" panose="02020603050405020304" pitchFamily="18" charset="0"/>
              </a:rPr>
              <a:t>	Vă invităm să ne descoperiți proiectul și pe pagina etwinning </a:t>
            </a:r>
            <a:r>
              <a:rPr lang="ro-RO" sz="3200" b="0" i="0" dirty="0">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https://twinspace.etwinning.net/177546/home</a:t>
            </a:r>
            <a:r>
              <a:rPr lang="ro-RO" sz="3200" b="0" i="0" dirty="0">
                <a:effectLst/>
                <a:latin typeface="Times New Roman" panose="02020603050405020304" pitchFamily="18" charset="0"/>
                <a:cs typeface="Times New Roman" panose="02020603050405020304" pitchFamily="18" charset="0"/>
              </a:rPr>
              <a:t> </a:t>
            </a:r>
          </a:p>
          <a:p>
            <a:pPr algn="just"/>
            <a:endParaRPr lang="ro-RO" sz="3200" b="0" i="0" dirty="0">
              <a:effectLst/>
              <a:latin typeface="Times New Roman" panose="02020603050405020304" pitchFamily="18" charset="0"/>
              <a:cs typeface="Times New Roman" panose="02020603050405020304" pitchFamily="18" charset="0"/>
            </a:endParaRPr>
          </a:p>
          <a:p>
            <a:pPr algn="just"/>
            <a:r>
              <a:rPr lang="ro-RO" sz="3200" dirty="0">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Conţinutul</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prezentului</a:t>
            </a:r>
            <a:r>
              <a:rPr lang="en-US" sz="3200" b="0" i="0" dirty="0">
                <a:effectLst/>
                <a:latin typeface="Times New Roman" panose="02020603050405020304" pitchFamily="18" charset="0"/>
                <a:cs typeface="Times New Roman" panose="02020603050405020304" pitchFamily="18" charset="0"/>
              </a:rPr>
              <a:t> material </a:t>
            </a:r>
            <a:r>
              <a:rPr lang="en-US" sz="3200" b="0" i="0" dirty="0" err="1">
                <a:effectLst/>
                <a:latin typeface="Times New Roman" panose="02020603050405020304" pitchFamily="18" charset="0"/>
                <a:cs typeface="Times New Roman" panose="02020603050405020304" pitchFamily="18" charset="0"/>
              </a:rPr>
              <a:t>reprezintă</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responsabilitatea</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exclusivă</a:t>
            </a:r>
            <a:r>
              <a:rPr lang="en-US" sz="3200" b="0" i="0" dirty="0">
                <a:effectLst/>
                <a:latin typeface="Times New Roman" panose="02020603050405020304" pitchFamily="18" charset="0"/>
                <a:cs typeface="Times New Roman" panose="02020603050405020304" pitchFamily="18" charset="0"/>
              </a:rPr>
              <a:t> a </a:t>
            </a:r>
            <a:r>
              <a:rPr lang="en-US" sz="3200" b="0" i="0" dirty="0" err="1">
                <a:effectLst/>
                <a:latin typeface="Times New Roman" panose="02020603050405020304" pitchFamily="18" charset="0"/>
                <a:cs typeface="Times New Roman" panose="02020603050405020304" pitchFamily="18" charset="0"/>
              </a:rPr>
              <a:t>autorilor</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iar</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Agenţia</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Naţională</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şi</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Comisia</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Europeană</a:t>
            </a:r>
            <a:r>
              <a:rPr lang="en-US" sz="3200" b="0" i="0" dirty="0">
                <a:effectLst/>
                <a:latin typeface="Times New Roman" panose="02020603050405020304" pitchFamily="18" charset="0"/>
                <a:cs typeface="Times New Roman" panose="02020603050405020304" pitchFamily="18" charset="0"/>
              </a:rPr>
              <a:t> nu sunt </a:t>
            </a:r>
            <a:r>
              <a:rPr lang="en-US" sz="3200" b="0" i="0" dirty="0" err="1">
                <a:effectLst/>
                <a:latin typeface="Times New Roman" panose="02020603050405020304" pitchFamily="18" charset="0"/>
                <a:cs typeface="Times New Roman" panose="02020603050405020304" pitchFamily="18" charset="0"/>
              </a:rPr>
              <a:t>responsabile</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pentru</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modul</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în</a:t>
            </a:r>
            <a:r>
              <a:rPr lang="en-US" sz="3200" b="0" i="0" dirty="0">
                <a:effectLst/>
                <a:latin typeface="Times New Roman" panose="02020603050405020304" pitchFamily="18" charset="0"/>
                <a:cs typeface="Times New Roman" panose="02020603050405020304" pitchFamily="18" charset="0"/>
              </a:rPr>
              <a:t> care </a:t>
            </a:r>
            <a:r>
              <a:rPr lang="en-US" sz="3200" b="0" i="0" dirty="0" err="1">
                <a:effectLst/>
                <a:latin typeface="Times New Roman" panose="02020603050405020304" pitchFamily="18" charset="0"/>
                <a:cs typeface="Times New Roman" panose="02020603050405020304" pitchFamily="18" charset="0"/>
              </a:rPr>
              <a:t>va</a:t>
            </a:r>
            <a:r>
              <a:rPr lang="en-US" sz="3200" b="0" i="0" dirty="0">
                <a:effectLst/>
                <a:latin typeface="Times New Roman" panose="02020603050405020304" pitchFamily="18" charset="0"/>
                <a:cs typeface="Times New Roman" panose="02020603050405020304" pitchFamily="18" charset="0"/>
              </a:rPr>
              <a:t> fi </a:t>
            </a:r>
            <a:r>
              <a:rPr lang="en-US" sz="3200" b="0" i="0" dirty="0" err="1">
                <a:effectLst/>
                <a:latin typeface="Times New Roman" panose="02020603050405020304" pitchFamily="18" charset="0"/>
                <a:cs typeface="Times New Roman" panose="02020603050405020304" pitchFamily="18" charset="0"/>
              </a:rPr>
              <a:t>folosit</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conţinutul</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informaţiei</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904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F3CAE4-3E01-489C-85B1-6CEA25F87CFC}"/>
              </a:ext>
            </a:extLst>
          </p:cNvPr>
          <p:cNvSpPr>
            <a:spLocks noGrp="1"/>
          </p:cNvSpPr>
          <p:nvPr>
            <p:ph type="ctrTitle"/>
          </p:nvPr>
        </p:nvSpPr>
        <p:spPr>
          <a:xfrm>
            <a:off x="1524000" y="536713"/>
            <a:ext cx="9144000" cy="1447070"/>
          </a:xfrm>
        </p:spPr>
        <p:txBody>
          <a:bodyPr>
            <a:normAutofit/>
          </a:bodyPr>
          <a:lstStyle/>
          <a:p>
            <a:pPr algn="ctr"/>
            <a:r>
              <a:rPr lang="ro-RO" sz="3600" b="1" dirty="0">
                <a:latin typeface="Times New Roman" panose="02020603050405020304" pitchFamily="18" charset="0"/>
                <a:cs typeface="Times New Roman" panose="02020603050405020304" pitchFamily="18" charset="0"/>
              </a:rPr>
              <a:t>Cum recunoaștem un stil anume de învățare apelând la teoria inteligențelor multiple?</a:t>
            </a:r>
            <a:endParaRPr lang="en-US" sz="3600" b="1" dirty="0">
              <a:latin typeface="Times New Roman" panose="02020603050405020304" pitchFamily="18" charset="0"/>
              <a:cs typeface="Times New Roman" panose="02020603050405020304" pitchFamily="18" charset="0"/>
            </a:endParaRPr>
          </a:p>
        </p:txBody>
      </p:sp>
      <p:sp>
        <p:nvSpPr>
          <p:cNvPr id="5" name="Subtitle 4">
            <a:extLst>
              <a:ext uri="{FF2B5EF4-FFF2-40B4-BE49-F238E27FC236}">
                <a16:creationId xmlns:a16="http://schemas.microsoft.com/office/drawing/2014/main" id="{6DD0F5C5-DB7F-47BC-A0CA-F6614CFD5788}"/>
              </a:ext>
            </a:extLst>
          </p:cNvPr>
          <p:cNvSpPr>
            <a:spLocks noGrp="1"/>
          </p:cNvSpPr>
          <p:nvPr>
            <p:ph type="subTitle" idx="1"/>
          </p:nvPr>
        </p:nvSpPr>
        <p:spPr>
          <a:xfrm>
            <a:off x="894522" y="2262753"/>
            <a:ext cx="10714382" cy="4277532"/>
          </a:xfrm>
        </p:spPr>
        <p:txBody>
          <a:bodyPr>
            <a:normAutofit/>
          </a:bodyPr>
          <a:lstStyle/>
          <a:p>
            <a:pPr algn="just"/>
            <a:r>
              <a:rPr lang="ro-RO" sz="1800" dirty="0">
                <a:latin typeface="Times New Roman" panose="02020603050405020304" pitchFamily="18" charset="0"/>
                <a:cs typeface="Times New Roman" panose="02020603050405020304" pitchFamily="18" charset="0"/>
              </a:rPr>
              <a:t>	</a:t>
            </a:r>
            <a:r>
              <a:rPr lang="ro-RO" b="1" dirty="0">
                <a:latin typeface="Times New Roman" panose="02020603050405020304" pitchFamily="18" charset="0"/>
                <a:cs typeface="Times New Roman" panose="02020603050405020304" pitchFamily="18" charset="0"/>
              </a:rPr>
              <a:t>Fiecare copil are un stil propriu de învățare. Sunt unii copii care învață mai ușor dacă fac scheme, desene, alții dacă repetă cu voce tare sau adresează întrebări pentru a auzi răspunsuri suplimentare, sunt și copii care învață în timp ce ascultă muzică sau se mișcă prin cameră. În perioada școlară aceste particularități sunt observate mai ușor de cadrele didactice, și mulți elevi sunt capabili să răspundă ei înșiși la chestionare de determinare a propriului stil de învățare.</a:t>
            </a:r>
          </a:p>
          <a:p>
            <a:pPr algn="just"/>
            <a:r>
              <a:rPr lang="ro-RO" b="1" dirty="0">
                <a:latin typeface="Times New Roman" panose="02020603050405020304" pitchFamily="18" charset="0"/>
                <a:cs typeface="Times New Roman" panose="02020603050405020304" pitchFamily="18" charset="0"/>
              </a:rPr>
              <a:t>	Dar ce facem cu preșcolarii? Cum ne dăm seama de stilul lor propriu de învățare? Prin observarea lor în timpul jocurilor și activităților și printr-o permanentă cunoaștere a intereselor, nevoilor și dificultăților de care dă dovadă fiecare copil. O colaborare cu familia și implicarea acesteia în descoperirea și cunoașterea copilului este estențială în această perioadă. </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0826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F5631-7D68-48E9-99CF-BE51D025334F}"/>
              </a:ext>
            </a:extLst>
          </p:cNvPr>
          <p:cNvSpPr>
            <a:spLocks noGrp="1"/>
          </p:cNvSpPr>
          <p:nvPr>
            <p:ph type="ctrTitle"/>
          </p:nvPr>
        </p:nvSpPr>
        <p:spPr>
          <a:xfrm>
            <a:off x="1524000" y="616226"/>
            <a:ext cx="9144000" cy="815009"/>
          </a:xfrm>
        </p:spPr>
        <p:txBody>
          <a:bodyPr>
            <a:normAutofit/>
          </a:bodyPr>
          <a:lstStyle/>
          <a:p>
            <a:r>
              <a:rPr lang="ro-RO" sz="3200" b="1" dirty="0">
                <a:latin typeface="Times New Roman" panose="02020603050405020304" pitchFamily="18" charset="0"/>
                <a:cs typeface="Times New Roman" panose="02020603050405020304" pitchFamily="18" charset="0"/>
              </a:rPr>
              <a:t>TEORIA INTELIGENȚELOR MULTIPLE</a:t>
            </a:r>
            <a:endParaRPr lang="en-US" sz="3200" b="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F6000A08-3A62-4DFB-8675-915F55BF12E3}"/>
              </a:ext>
            </a:extLst>
          </p:cNvPr>
          <p:cNvSpPr>
            <a:spLocks noGrp="1"/>
          </p:cNvSpPr>
          <p:nvPr>
            <p:ph type="subTitle" idx="1"/>
          </p:nvPr>
        </p:nvSpPr>
        <p:spPr>
          <a:xfrm>
            <a:off x="877957" y="1649895"/>
            <a:ext cx="10436085" cy="4591879"/>
          </a:xfrm>
        </p:spPr>
        <p:txBody>
          <a:bodyPr>
            <a:normAutofit lnSpcReduction="10000"/>
          </a:bodyPr>
          <a:lstStyle/>
          <a:p>
            <a:pPr algn="just">
              <a:lnSpc>
                <a:spcPct val="100000"/>
              </a:lnSpc>
            </a:pPr>
            <a:r>
              <a:rPr lang="ro-RO" sz="28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Howard Gardner </a:t>
            </a:r>
            <a:r>
              <a:rPr lang="en-US" sz="3200" dirty="0" err="1">
                <a:latin typeface="Times New Roman" panose="02020603050405020304" pitchFamily="18" charset="0"/>
                <a:cs typeface="Times New Roman" panose="02020603050405020304" pitchFamily="18" charset="0"/>
              </a:rPr>
              <a:t>spunea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că</a:t>
            </a:r>
            <a:r>
              <a:rPr lang="en-US" sz="3200" dirty="0">
                <a:latin typeface="Times New Roman" panose="02020603050405020304" pitchFamily="18" charset="0"/>
                <a:cs typeface="Times New Roman" panose="02020603050405020304" pitchFamily="18" charset="0"/>
              </a:rPr>
              <a:t> ,,sunt </a:t>
            </a:r>
            <a:r>
              <a:rPr lang="en-US" sz="3200" dirty="0" err="1">
                <a:latin typeface="Times New Roman" panose="02020603050405020304" pitchFamily="18" charset="0"/>
                <a:cs typeface="Times New Roman" panose="02020603050405020304" pitchFamily="18" charset="0"/>
              </a:rPr>
              <a:t>mai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multe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drumuri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duc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spre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vârful</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muntelui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deci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multe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modalităţi</a:t>
            </a:r>
            <a:r>
              <a:rPr lang="en-US" sz="3200" dirty="0">
                <a:latin typeface="Times New Roman" panose="02020603050405020304" pitchFamily="18" charset="0"/>
                <a:cs typeface="Times New Roman" panose="02020603050405020304" pitchFamily="18" charset="0"/>
              </a:rPr>
              <a:t> de </a:t>
            </a:r>
            <a:r>
              <a:rPr lang="en-US" sz="3200" dirty="0" err="1">
                <a:latin typeface="Times New Roman" panose="02020603050405020304" pitchFamily="18" charset="0"/>
                <a:cs typeface="Times New Roman" panose="02020603050405020304" pitchFamily="18" charset="0"/>
              </a:rPr>
              <a:t>predare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respectiv</a:t>
            </a:r>
            <a:r>
              <a:rPr lang="en-US" sz="3200" dirty="0">
                <a:latin typeface="Times New Roman" panose="02020603050405020304" pitchFamily="18" charset="0"/>
                <a:cs typeface="Times New Roman" panose="02020603050405020304" pitchFamily="18" charset="0"/>
              </a:rPr>
              <a:t> de </a:t>
            </a:r>
            <a:r>
              <a:rPr lang="en-US" sz="3200" dirty="0" err="1">
                <a:latin typeface="Times New Roman" panose="02020603050405020304" pitchFamily="18" charset="0"/>
                <a:cs typeface="Times New Roman" panose="02020603050405020304" pitchFamily="18" charset="0"/>
              </a:rPr>
              <a:t>însuşire</a:t>
            </a:r>
            <a:r>
              <a:rPr lang="en-US" sz="3200" dirty="0">
                <a:latin typeface="Times New Roman" panose="02020603050405020304" pitchFamily="18" charset="0"/>
                <a:cs typeface="Times New Roman" panose="02020603050405020304" pitchFamily="18" charset="0"/>
              </a:rPr>
              <a:t> a </a:t>
            </a:r>
            <a:r>
              <a:rPr lang="en-US" sz="3200" dirty="0" err="1">
                <a:latin typeface="Times New Roman" panose="02020603050405020304" pitchFamily="18" charset="0"/>
                <a:cs typeface="Times New Roman" panose="02020603050405020304" pitchFamily="18" charset="0"/>
              </a:rPr>
              <a:t>unor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noţiuni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şi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fiecare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persoană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posedă</a:t>
            </a:r>
            <a:r>
              <a:rPr lang="en-US" sz="3200" dirty="0">
                <a:latin typeface="Times New Roman" panose="02020603050405020304" pitchFamily="18" charset="0"/>
                <a:cs typeface="Times New Roman" panose="02020603050405020304" pitchFamily="18" charset="0"/>
              </a:rPr>
              <a:t> nu o </a:t>
            </a:r>
            <a:r>
              <a:rPr lang="en-US" sz="3200" dirty="0" err="1">
                <a:latin typeface="Times New Roman" panose="02020603050405020304" pitchFamily="18" charset="0"/>
                <a:cs typeface="Times New Roman" panose="02020603050405020304" pitchFamily="18" charset="0"/>
              </a:rPr>
              <a:t>inteligenţă</a:t>
            </a:r>
            <a:r>
              <a:rPr lang="en-US" sz="3200" dirty="0">
                <a:latin typeface="Times New Roman" panose="02020603050405020304" pitchFamily="18" charset="0"/>
                <a:cs typeface="Times New Roman" panose="02020603050405020304" pitchFamily="18" charset="0"/>
              </a:rPr>
              <a:t>, ci ,,</a:t>
            </a:r>
            <a:r>
              <a:rPr lang="en-US" sz="3200" dirty="0" err="1">
                <a:latin typeface="Times New Roman" panose="02020603050405020304" pitchFamily="18" charset="0"/>
                <a:cs typeface="Times New Roman" panose="02020603050405020304" pitchFamily="18" charset="0"/>
              </a:rPr>
              <a:t>profiluri</a:t>
            </a:r>
            <a:r>
              <a:rPr lang="en-US" sz="3200" dirty="0">
                <a:latin typeface="Times New Roman" panose="02020603050405020304" pitchFamily="18" charset="0"/>
                <a:cs typeface="Times New Roman" panose="02020603050405020304" pitchFamily="18" charset="0"/>
              </a:rPr>
              <a:t> de </a:t>
            </a:r>
            <a:r>
              <a:rPr lang="en-US" sz="3200" dirty="0" err="1">
                <a:latin typeface="Times New Roman" panose="02020603050405020304" pitchFamily="18" charset="0"/>
                <a:cs typeface="Times New Roman" panose="02020603050405020304" pitchFamily="18" charset="0"/>
              </a:rPr>
              <a:t>inteligenţă</a:t>
            </a:r>
            <a:r>
              <a:rPr lang="en-US" sz="3200" dirty="0">
                <a:latin typeface="Times New Roman" panose="02020603050405020304" pitchFamily="18" charset="0"/>
                <a:cs typeface="Times New Roman" panose="02020603050405020304" pitchFamily="18" charset="0"/>
              </a:rPr>
              <a:t>” pe care </a:t>
            </a:r>
            <a:r>
              <a:rPr lang="en-US" sz="3200" dirty="0" err="1">
                <a:latin typeface="Times New Roman" panose="02020603050405020304" pitchFamily="18" charset="0"/>
                <a:cs typeface="Times New Roman" panose="02020603050405020304" pitchFamily="18" charset="0"/>
              </a:rPr>
              <a:t>trebuie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să</a:t>
            </a:r>
            <a:r>
              <a:rPr lang="en-US" sz="3200" dirty="0">
                <a:latin typeface="Times New Roman" panose="02020603050405020304" pitchFamily="18" charset="0"/>
                <a:cs typeface="Times New Roman" panose="02020603050405020304" pitchFamily="18" charset="0"/>
              </a:rPr>
              <a:t> le </a:t>
            </a:r>
            <a:r>
              <a:rPr lang="en-US" sz="3200" dirty="0" err="1">
                <a:latin typeface="Times New Roman" panose="02020603050405020304" pitchFamily="18" charset="0"/>
                <a:cs typeface="Times New Roman" panose="02020603050405020304" pitchFamily="18" charset="0"/>
              </a:rPr>
              <a:t>valorificăm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corespunzător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Provocarea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profesorului</a:t>
            </a:r>
            <a:r>
              <a:rPr lang="en-US" sz="3200" dirty="0">
                <a:latin typeface="Times New Roman" panose="02020603050405020304" pitchFamily="18" charset="0"/>
                <a:cs typeface="Times New Roman" panose="02020603050405020304" pitchFamily="18" charset="0"/>
              </a:rPr>
              <a:t> modern </a:t>
            </a:r>
            <a:r>
              <a:rPr lang="en-US" sz="3200" dirty="0" err="1">
                <a:latin typeface="Times New Roman" panose="02020603050405020304" pitchFamily="18" charset="0"/>
                <a:cs typeface="Times New Roman" panose="02020603050405020304" pitchFamily="18" charset="0"/>
              </a:rPr>
              <a:t>este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cunoască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şi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utilizeze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toate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aceste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inteligenţe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în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favoarea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dezvoltării</a:t>
            </a:r>
            <a:r>
              <a:rPr lang="ro-RO" sz="3200" dirty="0">
                <a:latin typeface="Times New Roman" panose="02020603050405020304" pitchFamily="18" charset="0"/>
                <a:cs typeface="Times New Roman" panose="02020603050405020304" pitchFamily="18" charset="0"/>
              </a:rPr>
              <a:t> celui ce învață</a:t>
            </a:r>
            <a:r>
              <a:rPr lang="en-US" sz="3200" dirty="0">
                <a:latin typeface="Times New Roman" panose="02020603050405020304" pitchFamily="18" charset="0"/>
                <a:cs typeface="Times New Roman" panose="02020603050405020304" pitchFamily="18" charset="0"/>
              </a:rPr>
              <a:t>, pe </a:t>
            </a:r>
            <a:r>
              <a:rPr lang="en-US" sz="3200" dirty="0" err="1">
                <a:latin typeface="Times New Roman" panose="02020603050405020304" pitchFamily="18" charset="0"/>
                <a:cs typeface="Times New Roman" panose="02020603050405020304" pitchFamily="18" charset="0"/>
              </a:rPr>
              <a:t>toate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planurile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Orice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situaţie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nouă</a:t>
            </a:r>
            <a:r>
              <a:rPr lang="en-US" sz="3200" dirty="0">
                <a:latin typeface="Times New Roman" panose="02020603050405020304" pitchFamily="18" charset="0"/>
                <a:cs typeface="Times New Roman" panose="02020603050405020304" pitchFamily="18" charset="0"/>
              </a:rPr>
              <a:t> de </a:t>
            </a:r>
            <a:r>
              <a:rPr lang="en-US" sz="3200" dirty="0" err="1">
                <a:latin typeface="Times New Roman" panose="02020603050405020304" pitchFamily="18" charset="0"/>
                <a:cs typeface="Times New Roman" panose="02020603050405020304" pitchFamily="18" charset="0"/>
              </a:rPr>
              <a:t>învăţare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prezintă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avantaje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şi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dezavantaje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dar</a:t>
            </a:r>
            <a:r>
              <a:rPr lang="en-US" sz="3200" dirty="0">
                <a:latin typeface="Times New Roman" panose="02020603050405020304" pitchFamily="18" charset="0"/>
                <a:cs typeface="Times New Roman" panose="02020603050405020304" pitchFamily="18" charset="0"/>
              </a:rPr>
              <a:t> e important ca </a:t>
            </a:r>
            <a:r>
              <a:rPr lang="ro-RO" sz="3200" dirty="0">
                <a:latin typeface="Times New Roman" panose="02020603050405020304" pitchFamily="18" charset="0"/>
                <a:cs typeface="Times New Roman" panose="02020603050405020304" pitchFamily="18" charset="0"/>
              </a:rPr>
              <a:t>acesta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beneficieze</a:t>
            </a:r>
            <a:r>
              <a:rPr lang="en-US" sz="3200" dirty="0">
                <a:latin typeface="Times New Roman" panose="02020603050405020304" pitchFamily="18" charset="0"/>
                <a:cs typeface="Times New Roman" panose="02020603050405020304" pitchFamily="18" charset="0"/>
              </a:rPr>
              <a:t> de </a:t>
            </a:r>
            <a:r>
              <a:rPr lang="en-US" sz="3200" dirty="0" err="1">
                <a:latin typeface="Times New Roman" panose="02020603050405020304" pitchFamily="18" charset="0"/>
                <a:cs typeface="Times New Roman" panose="02020603050405020304" pitchFamily="18" charset="0"/>
              </a:rPr>
              <a:t>experienţe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inedite</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34716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FC6F5-7620-4456-93FE-08ED05AACED2}"/>
              </a:ext>
            </a:extLst>
          </p:cNvPr>
          <p:cNvSpPr>
            <a:spLocks noGrp="1"/>
          </p:cNvSpPr>
          <p:nvPr>
            <p:ph type="ctrTitle"/>
          </p:nvPr>
        </p:nvSpPr>
        <p:spPr>
          <a:xfrm>
            <a:off x="1524000" y="536715"/>
            <a:ext cx="9144000" cy="795128"/>
          </a:xfrm>
        </p:spPr>
        <p:txBody>
          <a:bodyPr>
            <a:normAutofit fontScale="90000"/>
          </a:bodyPr>
          <a:lstStyle/>
          <a:p>
            <a:r>
              <a:rPr lang="en-US" sz="3200" b="1" dirty="0">
                <a:latin typeface="Times New Roman" panose="02020603050405020304" pitchFamily="18" charset="0"/>
                <a:cs typeface="Times New Roman" panose="02020603050405020304" pitchFamily="18" charset="0"/>
              </a:rPr>
              <a:t>INTELIGEN</a:t>
            </a:r>
            <a:r>
              <a:rPr lang="ro-RO" sz="3200" b="1" dirty="0">
                <a:latin typeface="Times New Roman" panose="02020603050405020304" pitchFamily="18" charset="0"/>
                <a:cs typeface="Times New Roman" panose="02020603050405020304" pitchFamily="18" charset="0"/>
              </a:rPr>
              <a:t>ȚE MULTIPLE POTRIVIT TEORIEI LUI HOWARD GARDNER</a:t>
            </a:r>
            <a:br>
              <a:rPr lang="ro-RO" sz="3200" b="1" dirty="0">
                <a:latin typeface="Times New Roman" panose="02020603050405020304" pitchFamily="18" charset="0"/>
                <a:cs typeface="Times New Roman" panose="02020603050405020304" pitchFamily="18" charset="0"/>
              </a:rPr>
            </a:br>
            <a:endParaRPr lang="en-US" sz="3200" b="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8F01B6F1-FAFB-42D8-86F7-C54CFFCAA94B}"/>
              </a:ext>
            </a:extLst>
          </p:cNvPr>
          <p:cNvSpPr>
            <a:spLocks noGrp="1"/>
          </p:cNvSpPr>
          <p:nvPr>
            <p:ph type="subTitle" idx="1"/>
          </p:nvPr>
        </p:nvSpPr>
        <p:spPr>
          <a:xfrm>
            <a:off x="874643" y="1033670"/>
            <a:ext cx="10634870" cy="5526156"/>
          </a:xfrm>
        </p:spPr>
        <p:txBody>
          <a:bodyPr>
            <a:normAutofit lnSpcReduction="10000"/>
          </a:bodyPr>
          <a:lstStyle/>
          <a:p>
            <a:pPr algn="just">
              <a:lnSpc>
                <a:spcPct val="100000"/>
              </a:lnSpc>
            </a:pPr>
            <a:r>
              <a:rPr lang="ro-RO"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Autor a 18 </a:t>
            </a:r>
            <a:r>
              <a:rPr lang="en-US" dirty="0" err="1">
                <a:latin typeface="Times New Roman" panose="02020603050405020304" pitchFamily="18" charset="0"/>
                <a:cs typeface="Times New Roman" panose="02020603050405020304" pitchFamily="18" charset="0"/>
              </a:rPr>
              <a:t>cărţi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traduse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22 de limbi </a:t>
            </a:r>
            <a:r>
              <a:rPr lang="en-US" dirty="0" err="1">
                <a:latin typeface="Times New Roman" panose="02020603050405020304" pitchFamily="18" charset="0"/>
                <a:cs typeface="Times New Roman" panose="02020603050405020304" pitchFamily="18" charset="0"/>
              </a:rPr>
              <a:t>şi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sute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articole</a:t>
            </a:r>
            <a:r>
              <a:rPr lang="en-US" dirty="0">
                <a:latin typeface="Times New Roman" panose="02020603050405020304" pitchFamily="18" charset="0"/>
                <a:cs typeface="Times New Roman" panose="02020603050405020304" pitchFamily="18" charset="0"/>
              </a:rPr>
              <a:t>, Howard Gardner </a:t>
            </a:r>
            <a:r>
              <a:rPr lang="en-US" dirty="0" err="1">
                <a:latin typeface="Times New Roman" panose="02020603050405020304" pitchFamily="18" charset="0"/>
                <a:cs typeface="Times New Roman" panose="02020603050405020304" pitchFamily="18" charset="0"/>
              </a:rPr>
              <a:t>realizează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teoria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a:t>
            </a:r>
            <a:r>
              <a:rPr lang="en-US" dirty="0">
                <a:latin typeface="Times New Roman" panose="02020603050405020304" pitchFamily="18" charset="0"/>
                <a:cs typeface="Times New Roman" panose="02020603050405020304" pitchFamily="18" charset="0"/>
              </a:rPr>
              <a:t>, o </a:t>
            </a:r>
            <a:r>
              <a:rPr lang="en-US" dirty="0" err="1">
                <a:latin typeface="Times New Roman" panose="02020603050405020304" pitchFamily="18" charset="0"/>
                <a:cs typeface="Times New Roman" panose="02020603050405020304" pitchFamily="18" charset="0"/>
              </a:rPr>
              <a:t>critică</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teoriilor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tradiţionale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asupra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inteligenţei</a:t>
            </a:r>
            <a:r>
              <a:rPr lang="en-US" dirty="0">
                <a:latin typeface="Times New Roman" panose="02020603050405020304" pitchFamily="18" charset="0"/>
                <a:cs typeface="Times New Roman" panose="02020603050405020304" pitchFamily="18" charset="0"/>
              </a:rPr>
              <a:t>, conform </a:t>
            </a:r>
            <a:r>
              <a:rPr lang="en-US" dirty="0" err="1">
                <a:latin typeface="Times New Roman" panose="02020603050405020304" pitchFamily="18" charset="0"/>
                <a:cs typeface="Times New Roman" panose="02020603050405020304" pitchFamily="18" charset="0"/>
              </a:rPr>
              <a:t>cărora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inteligenţa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unică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şi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măsurabilă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instrumente</a:t>
            </a:r>
            <a:r>
              <a:rPr lang="en-US" dirty="0">
                <a:latin typeface="Times New Roman" panose="02020603050405020304" pitchFamily="18" charset="0"/>
                <a:cs typeface="Times New Roman" panose="02020603050405020304" pitchFamily="18" charset="0"/>
              </a:rPr>
              <a:t> standard </a:t>
            </a:r>
            <a:r>
              <a:rPr lang="en-US" dirty="0" err="1">
                <a:latin typeface="Times New Roman" panose="02020603050405020304" pitchFamily="18" charset="0"/>
                <a:cs typeface="Times New Roman" panose="02020603050405020304" pitchFamily="18" charset="0"/>
              </a:rPr>
              <a:t>psihometrice</a:t>
            </a:r>
            <a:r>
              <a:rPr lang="en-US" dirty="0">
                <a:latin typeface="Times New Roman" panose="02020603050405020304" pitchFamily="18" charset="0"/>
                <a:cs typeface="Times New Roman" panose="02020603050405020304" pitchFamily="18" charset="0"/>
              </a:rPr>
              <a:t>.</a:t>
            </a:r>
            <a:endParaRPr lang="ro-RO" dirty="0">
              <a:latin typeface="Times New Roman" panose="02020603050405020304" pitchFamily="18" charset="0"/>
              <a:cs typeface="Times New Roman" panose="02020603050405020304" pitchFamily="18" charset="0"/>
            </a:endParaRPr>
          </a:p>
          <a:p>
            <a:pPr algn="just"/>
            <a:r>
              <a:rPr lang="ro-RO" dirty="0">
                <a:latin typeface="Times New Roman" panose="02020603050405020304" pitchFamily="18" charset="0"/>
                <a:cs typeface="Times New Roman" panose="02020603050405020304" pitchFamily="18" charset="0"/>
              </a:rPr>
              <a:t>	Autorul identifică 8 tipuri de inteligență pe care oamenii le manifestă în mod preponderent. </a:t>
            </a:r>
          </a:p>
          <a:p>
            <a:pPr marL="342900" indent="-342900" algn="just">
              <a:buFont typeface="Wingdings" panose="05000000000000000000" pitchFamily="2" charset="2"/>
              <a:buChar char="Ø"/>
            </a:pPr>
            <a:r>
              <a:rPr lang="ro-RO" dirty="0">
                <a:latin typeface="Times New Roman" panose="02020603050405020304" pitchFamily="18" charset="0"/>
                <a:cs typeface="Times New Roman" panose="02020603050405020304" pitchFamily="18" charset="0"/>
              </a:rPr>
              <a:t>Inteligența vizual-spațială</a:t>
            </a:r>
          </a:p>
          <a:p>
            <a:pPr marL="342900" indent="-342900" algn="just">
              <a:buFont typeface="Wingdings" panose="05000000000000000000" pitchFamily="2" charset="2"/>
              <a:buChar char="Ø"/>
            </a:pPr>
            <a:r>
              <a:rPr lang="ro-RO" dirty="0">
                <a:latin typeface="Times New Roman" panose="02020603050405020304" pitchFamily="18" charset="0"/>
                <a:cs typeface="Times New Roman" panose="02020603050405020304" pitchFamily="18" charset="0"/>
              </a:rPr>
              <a:t>Inteligența logico-matematică</a:t>
            </a:r>
          </a:p>
          <a:p>
            <a:pPr marL="342900" indent="-342900" algn="just">
              <a:buFont typeface="Wingdings" panose="05000000000000000000" pitchFamily="2" charset="2"/>
              <a:buChar char="Ø"/>
            </a:pPr>
            <a:r>
              <a:rPr lang="ro-RO" dirty="0">
                <a:latin typeface="Times New Roman" panose="02020603050405020304" pitchFamily="18" charset="0"/>
                <a:cs typeface="Times New Roman" panose="02020603050405020304" pitchFamily="18" charset="0"/>
              </a:rPr>
              <a:t>Inteligența lingvistică</a:t>
            </a:r>
          </a:p>
          <a:p>
            <a:pPr marL="342900" indent="-342900" algn="just">
              <a:buFont typeface="Wingdings" panose="05000000000000000000" pitchFamily="2" charset="2"/>
              <a:buChar char="Ø"/>
            </a:pPr>
            <a:r>
              <a:rPr lang="ro-RO" dirty="0">
                <a:latin typeface="Times New Roman" panose="02020603050405020304" pitchFamily="18" charset="0"/>
                <a:cs typeface="Times New Roman" panose="02020603050405020304" pitchFamily="18" charset="0"/>
              </a:rPr>
              <a:t>Inteligența muzicală</a:t>
            </a:r>
          </a:p>
          <a:p>
            <a:pPr marL="342900" indent="-342900" algn="just">
              <a:buFont typeface="Wingdings" panose="05000000000000000000" pitchFamily="2" charset="2"/>
              <a:buChar char="Ø"/>
            </a:pPr>
            <a:r>
              <a:rPr lang="ro-RO" dirty="0">
                <a:latin typeface="Times New Roman" panose="02020603050405020304" pitchFamily="18" charset="0"/>
                <a:cs typeface="Times New Roman" panose="02020603050405020304" pitchFamily="18" charset="0"/>
              </a:rPr>
              <a:t>Inteligența kinestezică</a:t>
            </a:r>
          </a:p>
          <a:p>
            <a:pPr marL="342900" indent="-342900" algn="just">
              <a:buFont typeface="Wingdings" panose="05000000000000000000" pitchFamily="2" charset="2"/>
              <a:buChar char="Ø"/>
            </a:pPr>
            <a:r>
              <a:rPr lang="ro-RO" dirty="0">
                <a:latin typeface="Times New Roman" panose="02020603050405020304" pitchFamily="18" charset="0"/>
                <a:cs typeface="Times New Roman" panose="02020603050405020304" pitchFamily="18" charset="0"/>
              </a:rPr>
              <a:t>Inteligența naturalistă</a:t>
            </a:r>
          </a:p>
          <a:p>
            <a:pPr marL="342900" indent="-342900" algn="just">
              <a:buFont typeface="Wingdings" panose="05000000000000000000" pitchFamily="2" charset="2"/>
              <a:buChar char="Ø"/>
            </a:pPr>
            <a:r>
              <a:rPr lang="ro-RO" dirty="0">
                <a:latin typeface="Times New Roman" panose="02020603050405020304" pitchFamily="18" charset="0"/>
                <a:cs typeface="Times New Roman" panose="02020603050405020304" pitchFamily="18" charset="0"/>
              </a:rPr>
              <a:t>Inteligența intrapersonală</a:t>
            </a:r>
          </a:p>
          <a:p>
            <a:pPr marL="342900" indent="-342900" algn="just">
              <a:buFont typeface="Wingdings" panose="05000000000000000000" pitchFamily="2" charset="2"/>
              <a:buChar char="Ø"/>
            </a:pPr>
            <a:r>
              <a:rPr lang="ro-RO" dirty="0">
                <a:latin typeface="Times New Roman" panose="02020603050405020304" pitchFamily="18" charset="0"/>
                <a:cs typeface="Times New Roman" panose="02020603050405020304" pitchFamily="18" charset="0"/>
              </a:rPr>
              <a:t>Inteligența interpersonală</a:t>
            </a:r>
          </a:p>
          <a:p>
            <a:pPr marL="342900" indent="-342900" algn="just">
              <a:buFont typeface="Wingdings" panose="05000000000000000000" pitchFamily="2" charset="2"/>
              <a:buChar char="Ø"/>
            </a:pPr>
            <a:endParaRPr lang="ro-RO"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7909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84368-F887-4758-84FC-DD2F90481009}"/>
              </a:ext>
            </a:extLst>
          </p:cNvPr>
          <p:cNvSpPr>
            <a:spLocks noGrp="1"/>
          </p:cNvSpPr>
          <p:nvPr>
            <p:ph type="title"/>
          </p:nvPr>
        </p:nvSpPr>
        <p:spPr>
          <a:xfrm>
            <a:off x="831850" y="688837"/>
            <a:ext cx="10515600" cy="734986"/>
          </a:xfrm>
        </p:spPr>
        <p:txBody>
          <a:bodyPr>
            <a:noAutofit/>
          </a:bodyPr>
          <a:lstStyle/>
          <a:p>
            <a:pPr algn="ctr"/>
            <a:r>
              <a:rPr lang="ro-RO" sz="3200" b="1" dirty="0">
                <a:latin typeface="Times New Roman" panose="02020603050405020304" pitchFamily="18" charset="0"/>
                <a:cs typeface="Times New Roman" panose="02020603050405020304" pitchFamily="18" charset="0"/>
              </a:rPr>
              <a:t>Elemente de recunoaștere a stilului de învățare vizual- spațială</a:t>
            </a:r>
            <a:endParaRPr lang="en-US" sz="3200" b="1" dirty="0">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C7798FBD-F022-445C-9F0E-E291393961B5}"/>
              </a:ext>
            </a:extLst>
          </p:cNvPr>
          <p:cNvSpPr>
            <a:spLocks noGrp="1"/>
          </p:cNvSpPr>
          <p:nvPr>
            <p:ph type="body" idx="1"/>
          </p:nvPr>
        </p:nvSpPr>
        <p:spPr>
          <a:xfrm>
            <a:off x="655983" y="1503337"/>
            <a:ext cx="11171581" cy="4937220"/>
          </a:xfrm>
        </p:spPr>
        <p:txBody>
          <a:bodyPr>
            <a:noAutofit/>
          </a:bodyPr>
          <a:lstStyle/>
          <a:p>
            <a:pPr marL="342900" indent="-342900">
              <a:buFontTx/>
              <a:buChar char="-"/>
            </a:pPr>
            <a:r>
              <a:rPr lang="en-US" sz="2800" dirty="0" err="1">
                <a:solidFill>
                  <a:schemeClr val="tx1"/>
                </a:solidFill>
                <a:latin typeface="Times New Roman" panose="02020603050405020304" pitchFamily="18" charset="0"/>
                <a:cs typeface="Times New Roman" panose="02020603050405020304" pitchFamily="18" charset="0"/>
              </a:rPr>
              <a:t>Caut</a:t>
            </a:r>
            <a:r>
              <a:rPr lang="ro-RO" sz="2800" dirty="0">
                <a:solidFill>
                  <a:schemeClr val="tx1"/>
                </a:solidFill>
                <a:latin typeface="Times New Roman" panose="02020603050405020304" pitchFamily="18" charset="0"/>
                <a:cs typeface="Times New Roman" panose="02020603050405020304" pitchFamily="18" charset="0"/>
              </a:rPr>
              <a:t>ă</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imagini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relevante</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pentru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informaţiile</a:t>
            </a:r>
            <a:r>
              <a:rPr lang="en-US" sz="2800" dirty="0">
                <a:solidFill>
                  <a:schemeClr val="tx1"/>
                </a:solidFill>
                <a:latin typeface="Times New Roman" panose="02020603050405020304" pitchFamily="18" charset="0"/>
                <a:cs typeface="Times New Roman" panose="02020603050405020304" pitchFamily="18" charset="0"/>
              </a:rPr>
              <a:t> pe care </a:t>
            </a:r>
            <a:r>
              <a:rPr lang="en-US" sz="2800" dirty="0" err="1">
                <a:solidFill>
                  <a:schemeClr val="tx1"/>
                </a:solidFill>
                <a:latin typeface="Times New Roman" panose="02020603050405020304" pitchFamily="18" charset="0"/>
                <a:cs typeface="Times New Roman" panose="02020603050405020304" pitchFamily="18" charset="0"/>
              </a:rPr>
              <a:t>trebuie</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să</a:t>
            </a:r>
            <a:r>
              <a:rPr lang="en-US" sz="2800" dirty="0">
                <a:solidFill>
                  <a:schemeClr val="tx1"/>
                </a:solidFill>
                <a:latin typeface="Times New Roman" panose="02020603050405020304" pitchFamily="18" charset="0"/>
                <a:cs typeface="Times New Roman" panose="02020603050405020304" pitchFamily="18" charset="0"/>
              </a:rPr>
              <a:t> le </a:t>
            </a:r>
            <a:r>
              <a:rPr lang="ro-RO" sz="2800" dirty="0">
                <a:solidFill>
                  <a:schemeClr val="tx1"/>
                </a:solidFill>
                <a:latin typeface="Times New Roman" panose="02020603050405020304" pitchFamily="18" charset="0"/>
                <a:cs typeface="Times New Roman" panose="02020603050405020304" pitchFamily="18" charset="0"/>
              </a:rPr>
              <a:t>rețină.</a:t>
            </a:r>
          </a:p>
          <a:p>
            <a:pPr marL="342900" indent="-342900">
              <a:buFontTx/>
              <a:buChar char="-"/>
            </a:pPr>
            <a:r>
              <a:rPr lang="ro-RO" sz="2800" dirty="0">
                <a:solidFill>
                  <a:schemeClr val="tx1"/>
                </a:solidFill>
                <a:latin typeface="Times New Roman" panose="02020603050405020304" pitchFamily="18" charset="0"/>
                <a:cs typeface="Times New Roman" panose="02020603050405020304" pitchFamily="18" charset="0"/>
              </a:rPr>
              <a:t>Realizează desene și ilustrează informațiile pentru a le putea reține.</a:t>
            </a:r>
          </a:p>
          <a:p>
            <a:pPr marL="342900" indent="-342900">
              <a:buFontTx/>
              <a:buChar char="-"/>
            </a:pPr>
            <a:r>
              <a:rPr lang="ro-RO" sz="2800" dirty="0">
                <a:solidFill>
                  <a:schemeClr val="tx1"/>
                </a:solidFill>
                <a:latin typeface="Times New Roman" panose="02020603050405020304" pitchFamily="18" charset="0"/>
                <a:cs typeface="Times New Roman" panose="02020603050405020304" pitchFamily="18" charset="0"/>
              </a:rPr>
              <a:t>Este interesat de benzi desenate, postere, încearcă să le creeze. </a:t>
            </a:r>
          </a:p>
          <a:p>
            <a:pPr marL="342900" indent="-342900">
              <a:buFontTx/>
              <a:buChar char="-"/>
            </a:pPr>
            <a:r>
              <a:rPr lang="ro-RO" sz="2800" dirty="0">
                <a:solidFill>
                  <a:schemeClr val="tx1"/>
                </a:solidFill>
                <a:latin typeface="Times New Roman" panose="02020603050405020304" pitchFamily="18" charset="0"/>
                <a:cs typeface="Times New Roman" panose="02020603050405020304" pitchFamily="18" charset="0"/>
              </a:rPr>
              <a:t>Vizionează filme și reportaje pe subiectele care îl interesează.</a:t>
            </a:r>
          </a:p>
          <a:p>
            <a:pPr marL="342900" indent="-342900">
              <a:buFontTx/>
              <a:buChar char="-"/>
            </a:pPr>
            <a:r>
              <a:rPr lang="ro-RO" sz="2800" dirty="0">
                <a:solidFill>
                  <a:schemeClr val="tx1"/>
                </a:solidFill>
                <a:latin typeface="Times New Roman" panose="02020603050405020304" pitchFamily="18" charset="0"/>
                <a:cs typeface="Times New Roman" panose="02020603050405020304" pitchFamily="18" charset="0"/>
              </a:rPr>
              <a:t>Desenează pe cartonașe, etichete simboluri, imagini sugestive pe care le pune în locuri vizibile.</a:t>
            </a:r>
          </a:p>
          <a:p>
            <a:pPr marL="342900" indent="-342900">
              <a:buFontTx/>
              <a:buChar char="-"/>
            </a:pPr>
            <a:r>
              <a:rPr lang="ro-RO" sz="2800" dirty="0">
                <a:solidFill>
                  <a:schemeClr val="tx1"/>
                </a:solidFill>
                <a:latin typeface="Times New Roman" panose="02020603050405020304" pitchFamily="18" charset="0"/>
                <a:cs typeface="Times New Roman" panose="02020603050405020304" pitchFamily="18" charset="0"/>
              </a:rPr>
              <a:t>Redă grafic traseul parcurs în timpul unei vizite, este interesat de hărți.</a:t>
            </a:r>
          </a:p>
          <a:p>
            <a:pPr marL="342900" indent="-342900">
              <a:buFontTx/>
              <a:buChar char="-"/>
            </a:pPr>
            <a:r>
              <a:rPr lang="ro-RO" sz="2800" dirty="0">
                <a:solidFill>
                  <a:schemeClr val="tx1"/>
                </a:solidFill>
                <a:latin typeface="Times New Roman" panose="02020603050405020304" pitchFamily="18" charset="0"/>
                <a:cs typeface="Times New Roman" panose="02020603050405020304" pitchFamily="18" charset="0"/>
              </a:rPr>
              <a:t>Deosebește nuanțe de culori, diferite forme, linii de construcție. </a:t>
            </a:r>
          </a:p>
          <a:p>
            <a:pPr marL="342900" indent="-342900">
              <a:buFontTx/>
              <a:buChar char="-"/>
            </a:pPr>
            <a:r>
              <a:rPr lang="ro-RO" sz="2800" dirty="0">
                <a:solidFill>
                  <a:schemeClr val="tx1"/>
                </a:solidFill>
                <a:latin typeface="Times New Roman" panose="02020603050405020304" pitchFamily="18" charset="0"/>
                <a:cs typeface="Times New Roman" panose="02020603050405020304" pitchFamily="18" charset="0"/>
              </a:rPr>
              <a:t>Este atras de albume, muzee de artă, cărți ilustrate.</a:t>
            </a:r>
          </a:p>
          <a:p>
            <a:r>
              <a:rPr lang="ro-RO" sz="2800" dirty="0">
                <a:solidFill>
                  <a:schemeClr val="tx1"/>
                </a:solidFill>
                <a:latin typeface="Times New Roman" panose="02020603050405020304" pitchFamily="18" charset="0"/>
                <a:cs typeface="Times New Roman" panose="02020603050405020304" pitchFamily="18" charset="0"/>
              </a:rPr>
              <a:t>- Rețin</a:t>
            </a:r>
            <a:r>
              <a:rPr lang="en-US" sz="2800" dirty="0">
                <a:solidFill>
                  <a:schemeClr val="tx1"/>
                </a:solidFill>
                <a:latin typeface="Times New Roman" panose="02020603050405020304" pitchFamily="18" charset="0"/>
                <a:cs typeface="Times New Roman" panose="02020603050405020304" pitchFamily="18" charset="0"/>
              </a:rPr>
              <a:t>e</a:t>
            </a:r>
            <a:r>
              <a:rPr lang="ro-RO" sz="2800" dirty="0">
                <a:solidFill>
                  <a:schemeClr val="tx1"/>
                </a:solidFill>
                <a:latin typeface="Times New Roman" panose="02020603050405020304" pitchFamily="18" charset="0"/>
                <a:cs typeface="Times New Roman" panose="02020603050405020304" pitchFamily="18" charset="0"/>
              </a:rPr>
              <a:t> detalii din imagini, fotografii, călătorii, peisaje.</a:t>
            </a:r>
          </a:p>
        </p:txBody>
      </p:sp>
    </p:spTree>
    <p:extLst>
      <p:ext uri="{BB962C8B-B14F-4D97-AF65-F5344CB8AC3E}">
        <p14:creationId xmlns:p14="http://schemas.microsoft.com/office/powerpoint/2010/main" val="948770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F7DD5-392C-4457-AD76-5C7EC180F739}"/>
              </a:ext>
            </a:extLst>
          </p:cNvPr>
          <p:cNvSpPr>
            <a:spLocks noGrp="1"/>
          </p:cNvSpPr>
          <p:nvPr>
            <p:ph type="title"/>
          </p:nvPr>
        </p:nvSpPr>
        <p:spPr>
          <a:xfrm>
            <a:off x="831850" y="768351"/>
            <a:ext cx="10515600" cy="1120084"/>
          </a:xfrm>
        </p:spPr>
        <p:txBody>
          <a:bodyPr>
            <a:noAutofit/>
          </a:bodyPr>
          <a:lstStyle/>
          <a:p>
            <a:pPr algn="ctr"/>
            <a:r>
              <a:rPr lang="ro-RO" sz="3200" b="1" dirty="0">
                <a:latin typeface="Times New Roman" panose="02020603050405020304" pitchFamily="18" charset="0"/>
                <a:cs typeface="Times New Roman" panose="02020603050405020304" pitchFamily="18" charset="0"/>
              </a:rPr>
              <a:t>Elemente de recunoaștere a stilului de învățare logico-matematic</a:t>
            </a:r>
            <a:endParaRPr lang="en-US" sz="3200" b="1" dirty="0">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B1E10058-7B7C-45B8-AE77-F01D05B97637}"/>
              </a:ext>
            </a:extLst>
          </p:cNvPr>
          <p:cNvSpPr>
            <a:spLocks noGrp="1"/>
          </p:cNvSpPr>
          <p:nvPr>
            <p:ph type="body" idx="1"/>
          </p:nvPr>
        </p:nvSpPr>
        <p:spPr>
          <a:xfrm>
            <a:off x="831850" y="1888435"/>
            <a:ext cx="10515600" cy="4750904"/>
          </a:xfrm>
        </p:spPr>
        <p:txBody>
          <a:bodyPr>
            <a:normAutofit fontScale="92500" lnSpcReduction="10000"/>
          </a:bodyPr>
          <a:lstStyle/>
          <a:p>
            <a:pPr marL="342900" indent="-342900">
              <a:buFontTx/>
              <a:buChar char="-"/>
            </a:pPr>
            <a:r>
              <a:rPr lang="en-US" sz="3800" dirty="0">
                <a:solidFill>
                  <a:schemeClr val="tx1"/>
                </a:solidFill>
                <a:latin typeface="Times New Roman" panose="02020603050405020304" pitchFamily="18" charset="0"/>
                <a:cs typeface="Times New Roman" panose="02020603050405020304" pitchFamily="18" charset="0"/>
              </a:rPr>
              <a:t>Este </a:t>
            </a:r>
            <a:r>
              <a:rPr lang="en-US" sz="3800" dirty="0" err="1">
                <a:solidFill>
                  <a:schemeClr val="tx1"/>
                </a:solidFill>
                <a:latin typeface="Times New Roman" panose="02020603050405020304" pitchFamily="18" charset="0"/>
                <a:cs typeface="Times New Roman" panose="02020603050405020304" pitchFamily="18" charset="0"/>
              </a:rPr>
              <a:t>atras</a:t>
            </a:r>
            <a:r>
              <a:rPr lang="ro-RO" sz="3800" dirty="0">
                <a:solidFill>
                  <a:schemeClr val="tx1"/>
                </a:solidFill>
                <a:latin typeface="Times New Roman" panose="02020603050405020304" pitchFamily="18" charset="0"/>
                <a:cs typeface="Times New Roman" panose="02020603050405020304" pitchFamily="18" charset="0"/>
              </a:rPr>
              <a:t> de numere, de cifre, fac</a:t>
            </a:r>
            <a:r>
              <a:rPr lang="en-US" sz="3800" dirty="0">
                <a:solidFill>
                  <a:schemeClr val="tx1"/>
                </a:solidFill>
                <a:latin typeface="Times New Roman" panose="02020603050405020304" pitchFamily="18" charset="0"/>
                <a:cs typeface="Times New Roman" panose="02020603050405020304" pitchFamily="18" charset="0"/>
              </a:rPr>
              <a:t>e</a:t>
            </a:r>
            <a:r>
              <a:rPr lang="ro-RO" sz="3800" dirty="0">
                <a:solidFill>
                  <a:schemeClr val="tx1"/>
                </a:solidFill>
                <a:latin typeface="Times New Roman" panose="02020603050405020304" pitchFamily="18" charset="0"/>
                <a:cs typeface="Times New Roman" panose="02020603050405020304" pitchFamily="18" charset="0"/>
              </a:rPr>
              <a:t> ușor asocieri între cantitate și numărul</a:t>
            </a:r>
            <a:r>
              <a:rPr lang="en-US" sz="3800" dirty="0">
                <a:solidFill>
                  <a:schemeClr val="tx1"/>
                </a:solidFill>
                <a:latin typeface="Times New Roman" panose="02020603050405020304" pitchFamily="18" charset="0"/>
                <a:cs typeface="Times New Roman" panose="02020603050405020304" pitchFamily="18" charset="0"/>
              </a:rPr>
              <a:t> </a:t>
            </a:r>
            <a:r>
              <a:rPr lang="ro-RO" sz="3800" dirty="0">
                <a:solidFill>
                  <a:schemeClr val="tx1"/>
                </a:solidFill>
                <a:latin typeface="Times New Roman" panose="02020603050405020304" pitchFamily="18" charset="0"/>
                <a:cs typeface="Times New Roman" panose="02020603050405020304" pitchFamily="18" charset="0"/>
              </a:rPr>
              <a:t>respectiv, desfășoară cu plăcere jocuri logice și matematice.</a:t>
            </a:r>
          </a:p>
          <a:p>
            <a:pPr marL="342900" indent="-342900">
              <a:buFontTx/>
              <a:buChar char="-"/>
            </a:pPr>
            <a:r>
              <a:rPr lang="en-US" sz="3800" dirty="0">
                <a:solidFill>
                  <a:schemeClr val="tx1"/>
                </a:solidFill>
                <a:latin typeface="Times New Roman" panose="02020603050405020304" pitchFamily="18" charset="0"/>
                <a:cs typeface="Times New Roman" panose="02020603050405020304" pitchFamily="18" charset="0"/>
              </a:rPr>
              <a:t> </a:t>
            </a:r>
            <a:r>
              <a:rPr lang="ro-RO" sz="3800" dirty="0">
                <a:solidFill>
                  <a:schemeClr val="tx1"/>
                </a:solidFill>
                <a:latin typeface="Times New Roman" panose="02020603050405020304" pitchFamily="18" charset="0"/>
                <a:cs typeface="Times New Roman" panose="02020603050405020304" pitchFamily="18" charset="0"/>
              </a:rPr>
              <a:t>Folosește diferite materiale pentru a face experiemente, pentru a măsura cantități</a:t>
            </a:r>
            <a:r>
              <a:rPr lang="en-US" sz="3800" dirty="0">
                <a:solidFill>
                  <a:schemeClr val="tx1"/>
                </a:solidFill>
                <a:latin typeface="Times New Roman" panose="02020603050405020304" pitchFamily="18" charset="0"/>
                <a:cs typeface="Times New Roman" panose="02020603050405020304" pitchFamily="18" charset="0"/>
              </a:rPr>
              <a:t> </a:t>
            </a:r>
            <a:r>
              <a:rPr lang="ro-RO" sz="3800" dirty="0">
                <a:solidFill>
                  <a:schemeClr val="tx1"/>
                </a:solidFill>
                <a:latin typeface="Times New Roman" panose="02020603050405020304" pitchFamily="18" charset="0"/>
                <a:cs typeface="Times New Roman" panose="02020603050405020304" pitchFamily="18" charset="0"/>
              </a:rPr>
              <a:t>sau lungimi, trasează cifrele corespunzătoare.</a:t>
            </a:r>
          </a:p>
          <a:p>
            <a:pPr marL="342900" indent="-342900">
              <a:buFontTx/>
              <a:buChar char="-"/>
            </a:pPr>
            <a:r>
              <a:rPr lang="ro-RO" sz="3800" dirty="0">
                <a:solidFill>
                  <a:schemeClr val="tx1"/>
                </a:solidFill>
                <a:latin typeface="Times New Roman" panose="02020603050405020304" pitchFamily="18" charset="0"/>
                <a:cs typeface="Times New Roman" panose="02020603050405020304" pitchFamily="18" charset="0"/>
              </a:rPr>
              <a:t>Memorează numere de telefon, adrese, folosește cifre și simboluri matematice în</a:t>
            </a:r>
            <a:r>
              <a:rPr lang="en-US" sz="3800" dirty="0">
                <a:solidFill>
                  <a:schemeClr val="tx1"/>
                </a:solidFill>
                <a:latin typeface="Times New Roman" panose="02020603050405020304" pitchFamily="18" charset="0"/>
                <a:cs typeface="Times New Roman" panose="02020603050405020304" pitchFamily="18" charset="0"/>
              </a:rPr>
              <a:t> </a:t>
            </a:r>
            <a:r>
              <a:rPr lang="ro-RO" sz="3800" dirty="0">
                <a:solidFill>
                  <a:schemeClr val="tx1"/>
                </a:solidFill>
                <a:latin typeface="Times New Roman" panose="02020603050405020304" pitchFamily="18" charset="0"/>
                <a:cs typeface="Times New Roman" panose="02020603050405020304" pitchFamily="18" charset="0"/>
              </a:rPr>
              <a:t>diferite jocuri.</a:t>
            </a:r>
          </a:p>
          <a:p>
            <a:pPr marL="342900" indent="-342900">
              <a:buFontTx/>
              <a:buChar char="-"/>
            </a:pPr>
            <a:r>
              <a:rPr lang="ro-RO" sz="3800" dirty="0">
                <a:solidFill>
                  <a:schemeClr val="tx1"/>
                </a:solidFill>
                <a:latin typeface="Times New Roman" panose="02020603050405020304" pitchFamily="18" charset="0"/>
                <a:cs typeface="Times New Roman" panose="02020603050405020304" pitchFamily="18" charset="0"/>
              </a:rPr>
              <a:t>Realizează sarcinile matematice din fișele de lucru fără ajutor.</a:t>
            </a:r>
          </a:p>
          <a:p>
            <a:endParaRPr lang="ro-RO" dirty="0">
              <a:solidFill>
                <a:schemeClr val="tx1"/>
              </a:solidFill>
              <a:latin typeface="Times New Roman" panose="02020603050405020304" pitchFamily="18" charset="0"/>
              <a:cs typeface="Times New Roman" panose="02020603050405020304" pitchFamily="18" charset="0"/>
            </a:endParaRPr>
          </a:p>
          <a:p>
            <a:pPr marL="342900" indent="-342900">
              <a:buFontTx/>
              <a:buChar char="-"/>
            </a:pPr>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3340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44C06-C554-4C38-9C0E-F50118F4525E}"/>
              </a:ext>
            </a:extLst>
          </p:cNvPr>
          <p:cNvSpPr>
            <a:spLocks noGrp="1"/>
          </p:cNvSpPr>
          <p:nvPr>
            <p:ph type="ctrTitle"/>
          </p:nvPr>
        </p:nvSpPr>
        <p:spPr>
          <a:xfrm>
            <a:off x="1524000" y="621103"/>
            <a:ext cx="9144000" cy="810882"/>
          </a:xfrm>
        </p:spPr>
        <p:txBody>
          <a:bodyPr>
            <a:noAutofit/>
          </a:bodyPr>
          <a:lstStyle/>
          <a:p>
            <a:r>
              <a:rPr lang="ro-RO" sz="3200" b="1" dirty="0">
                <a:latin typeface="Times New Roman" panose="02020603050405020304" pitchFamily="18" charset="0"/>
                <a:cs typeface="Times New Roman" panose="02020603050405020304" pitchFamily="18" charset="0"/>
              </a:rPr>
              <a:t>Elemente de recunoaștere a stilului de învățare lingvistic</a:t>
            </a:r>
            <a:endParaRPr lang="en-US" sz="3200" b="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60A26F12-5DA2-44F3-BD25-446276B51841}"/>
              </a:ext>
            </a:extLst>
          </p:cNvPr>
          <p:cNvSpPr>
            <a:spLocks noGrp="1"/>
          </p:cNvSpPr>
          <p:nvPr>
            <p:ph type="subTitle" idx="1"/>
          </p:nvPr>
        </p:nvSpPr>
        <p:spPr>
          <a:xfrm>
            <a:off x="795130" y="1630017"/>
            <a:ext cx="10774018" cy="4736277"/>
          </a:xfrm>
        </p:spPr>
        <p:txBody>
          <a:bodyPr>
            <a:normAutofit/>
          </a:bodyPr>
          <a:lstStyle/>
          <a:p>
            <a:pPr marL="342900" indent="-342900" algn="just">
              <a:buFontTx/>
              <a:buChar char="-"/>
            </a:pPr>
            <a:r>
              <a:rPr lang="ro-RO" sz="3200" dirty="0">
                <a:latin typeface="Times New Roman" panose="02020603050405020304" pitchFamily="18" charset="0"/>
                <a:cs typeface="Times New Roman" panose="02020603050405020304" pitchFamily="18" charset="0"/>
              </a:rPr>
              <a:t>Are un vocabular bogat pentru vârsta lui.</a:t>
            </a:r>
          </a:p>
          <a:p>
            <a:pPr algn="just"/>
            <a:r>
              <a:rPr lang="ro-RO" sz="3200" dirty="0">
                <a:latin typeface="Times New Roman" panose="02020603050405020304" pitchFamily="18" charset="0"/>
                <a:cs typeface="Times New Roman" panose="02020603050405020304" pitchFamily="18" charset="0"/>
              </a:rPr>
              <a:t>- Se exprimă corect din punct de vedere gramatical fără să știe cu</a:t>
            </a:r>
            <a:r>
              <a:rPr lang="en-US" sz="3200" dirty="0">
                <a:latin typeface="Times New Roman" panose="02020603050405020304" pitchFamily="18" charset="0"/>
                <a:cs typeface="Times New Roman" panose="02020603050405020304" pitchFamily="18" charset="0"/>
              </a:rPr>
              <a:t> </a:t>
            </a:r>
            <a:r>
              <a:rPr lang="ro-RO" sz="3200" dirty="0">
                <a:latin typeface="Times New Roman" panose="02020603050405020304" pitchFamily="18" charset="0"/>
                <a:cs typeface="Times New Roman" panose="02020603050405020304" pitchFamily="18" charset="0"/>
              </a:rPr>
              <a:t>precădere regulile de exprimare.</a:t>
            </a:r>
          </a:p>
          <a:p>
            <a:pPr marL="342900" indent="-342900" algn="just">
              <a:buFontTx/>
              <a:buChar char="-"/>
            </a:pPr>
            <a:r>
              <a:rPr lang="ro-RO" sz="3200" dirty="0">
                <a:latin typeface="Times New Roman" panose="02020603050405020304" pitchFamily="18" charset="0"/>
                <a:cs typeface="Times New Roman" panose="02020603050405020304" pitchFamily="18" charset="0"/>
              </a:rPr>
              <a:t>Intuiește literele, le asociază cu sunetele cunoscute, trasează litere pe</a:t>
            </a:r>
            <a:r>
              <a:rPr lang="en-US" sz="3200" dirty="0">
                <a:latin typeface="Times New Roman" panose="02020603050405020304" pitchFamily="18" charset="0"/>
                <a:cs typeface="Times New Roman" panose="02020603050405020304" pitchFamily="18" charset="0"/>
              </a:rPr>
              <a:t> </a:t>
            </a:r>
            <a:r>
              <a:rPr lang="ro-RO" sz="3200" dirty="0">
                <a:latin typeface="Times New Roman" panose="02020603050405020304" pitchFamily="18" charset="0"/>
                <a:cs typeface="Times New Roman" panose="02020603050405020304" pitchFamily="18" charset="0"/>
              </a:rPr>
              <a:t>suport de hârtie sau tabla magnetică. </a:t>
            </a:r>
          </a:p>
          <a:p>
            <a:pPr algn="just"/>
            <a:r>
              <a:rPr lang="ro-RO" sz="3200" dirty="0">
                <a:latin typeface="Times New Roman" panose="02020603050405020304" pitchFamily="18" charset="0"/>
                <a:cs typeface="Times New Roman" panose="02020603050405020304" pitchFamily="18" charset="0"/>
              </a:rPr>
              <a:t>- Reține rime, expresii din folclorul copiilor, povestește cu plăcere,</a:t>
            </a:r>
            <a:r>
              <a:rPr lang="en-US" sz="3200" dirty="0">
                <a:latin typeface="Times New Roman" panose="02020603050405020304" pitchFamily="18" charset="0"/>
                <a:cs typeface="Times New Roman" panose="02020603050405020304" pitchFamily="18" charset="0"/>
              </a:rPr>
              <a:t> </a:t>
            </a:r>
            <a:r>
              <a:rPr lang="ro-RO" sz="3200" dirty="0">
                <a:latin typeface="Times New Roman" panose="02020603050405020304" pitchFamily="18" charset="0"/>
                <a:cs typeface="Times New Roman" panose="02020603050405020304" pitchFamily="18" charset="0"/>
              </a:rPr>
              <a:t>descoperă cartea ca sursă permanentă de inspirație.</a:t>
            </a: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9939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80133-A00D-4DFB-A67B-26B923A242D5}"/>
              </a:ext>
            </a:extLst>
          </p:cNvPr>
          <p:cNvSpPr>
            <a:spLocks noGrp="1"/>
          </p:cNvSpPr>
          <p:nvPr>
            <p:ph type="ctrTitle"/>
          </p:nvPr>
        </p:nvSpPr>
        <p:spPr>
          <a:xfrm>
            <a:off x="1524000" y="397566"/>
            <a:ext cx="9144000" cy="934278"/>
          </a:xfrm>
        </p:spPr>
        <p:txBody>
          <a:bodyPr>
            <a:noAutofit/>
          </a:bodyPr>
          <a:lstStyle/>
          <a:p>
            <a:r>
              <a:rPr lang="ro-RO" sz="3200" b="1" dirty="0">
                <a:latin typeface="Times New Roman" panose="02020603050405020304" pitchFamily="18" charset="0"/>
                <a:cs typeface="Times New Roman" panose="02020603050405020304" pitchFamily="18" charset="0"/>
              </a:rPr>
              <a:t>Elemente de recunoaștere a stilului de învățare </a:t>
            </a:r>
            <a:r>
              <a:rPr lang="en-US" sz="3200" b="1" dirty="0" err="1">
                <a:latin typeface="Times New Roman" panose="02020603050405020304" pitchFamily="18" charset="0"/>
                <a:cs typeface="Times New Roman" panose="02020603050405020304" pitchFamily="18" charset="0"/>
              </a:rPr>
              <a:t>muzical</a:t>
            </a:r>
            <a:endParaRPr lang="en-US" sz="3200" b="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5597103A-A7B9-4094-8B33-107936CCD72E}"/>
              </a:ext>
            </a:extLst>
          </p:cNvPr>
          <p:cNvSpPr>
            <a:spLocks noGrp="1"/>
          </p:cNvSpPr>
          <p:nvPr>
            <p:ph type="subTitle" idx="1"/>
          </p:nvPr>
        </p:nvSpPr>
        <p:spPr>
          <a:xfrm>
            <a:off x="576469" y="1331844"/>
            <a:ext cx="11350487" cy="5128591"/>
          </a:xfrm>
        </p:spPr>
        <p:txBody>
          <a:bodyPr>
            <a:noAutofit/>
          </a:bodyPr>
          <a:lstStyle/>
          <a:p>
            <a:pPr algn="just">
              <a:lnSpc>
                <a:spcPct val="100000"/>
              </a:lnSpc>
            </a:pPr>
            <a:r>
              <a:rPr lang="en-US" sz="2800" dirty="0">
                <a:latin typeface="Times New Roman" panose="02020603050405020304" pitchFamily="18" charset="0"/>
                <a:cs typeface="Times New Roman" panose="02020603050405020304" pitchFamily="18" charset="0"/>
              </a:rPr>
              <a:t>- G</a:t>
            </a:r>
            <a:r>
              <a:rPr lang="ro-RO" sz="2800" dirty="0">
                <a:latin typeface="Times New Roman" panose="02020603050405020304" pitchFamily="18" charset="0"/>
                <a:cs typeface="Times New Roman" panose="02020603050405020304" pitchFamily="18" charset="0"/>
              </a:rPr>
              <a:t>ândește prin muzică și ritm.</a:t>
            </a:r>
          </a:p>
          <a:p>
            <a:pPr marL="342900" indent="-342900" algn="just">
              <a:lnSpc>
                <a:spcPct val="100000"/>
              </a:lnSpc>
              <a:buFontTx/>
              <a:buChar char="-"/>
            </a:pPr>
            <a:r>
              <a:rPr lang="ro-RO" sz="2800" dirty="0">
                <a:latin typeface="Times New Roman" panose="02020603050405020304" pitchFamily="18" charset="0"/>
                <a:cs typeface="Times New Roman" panose="02020603050405020304" pitchFamily="18" charset="0"/>
              </a:rPr>
              <a:t>Îi place să cânte, să fluiere, să bată ritmul din picioare sau din palme, să asculte muzică.  </a:t>
            </a:r>
          </a:p>
          <a:p>
            <a:pPr marL="342900" indent="-342900" algn="just">
              <a:lnSpc>
                <a:spcPct val="100000"/>
              </a:lnSpc>
              <a:buFontTx/>
              <a:buChar char="-"/>
            </a:pPr>
            <a:r>
              <a:rPr lang="ro-RO" sz="2800" dirty="0">
                <a:latin typeface="Times New Roman" panose="02020603050405020304" pitchFamily="18" charset="0"/>
                <a:cs typeface="Times New Roman" panose="02020603050405020304" pitchFamily="18" charset="0"/>
              </a:rPr>
              <a:t>Are nevoie de instrumente muzicale, adoră să participe la serbări, petreceri în care să se exprime muzical. </a:t>
            </a:r>
          </a:p>
          <a:p>
            <a:pPr marL="342900" indent="-342900" algn="just">
              <a:lnSpc>
                <a:spcPct val="100000"/>
              </a:lnSpc>
              <a:buFontTx/>
              <a:buChar char="-"/>
            </a:pPr>
            <a:r>
              <a:rPr lang="ro-RO" sz="2800" dirty="0">
                <a:latin typeface="Times New Roman" panose="02020603050405020304" pitchFamily="18" charset="0"/>
                <a:cs typeface="Times New Roman" panose="02020603050405020304" pitchFamily="18" charset="0"/>
              </a:rPr>
              <a:t>Diferențiază ușor sunetele din mediul înconjurător, timbrul vocilor, al instrumentelor muzicale, compară sunetele pe baza înălțimei, duratei, timbrului și intensității lor. </a:t>
            </a:r>
          </a:p>
          <a:p>
            <a:pPr marL="342900" indent="-342900" algn="just">
              <a:lnSpc>
                <a:spcPct val="100000"/>
              </a:lnSpc>
              <a:buFontTx/>
              <a:buChar char="-"/>
            </a:pPr>
            <a:r>
              <a:rPr lang="ro-RO" sz="2800" dirty="0">
                <a:latin typeface="Times New Roman" panose="02020603050405020304" pitchFamily="18" charset="0"/>
                <a:cs typeface="Times New Roman" panose="02020603050405020304" pitchFamily="18" charset="0"/>
              </a:rPr>
              <a:t>Utilizează creativ mișcări ritmice de dans pentru a transmite stări sufletești, sentimente.</a:t>
            </a:r>
          </a:p>
          <a:p>
            <a:pPr algn="just">
              <a:lnSpc>
                <a:spcPct val="100000"/>
              </a:lnSpc>
            </a:pPr>
            <a:r>
              <a:rPr lang="ro-RO" sz="2800" dirty="0">
                <a:latin typeface="Times New Roman" panose="02020603050405020304" pitchFamily="18" charset="0"/>
                <a:cs typeface="Times New Roman" panose="02020603050405020304" pitchFamily="18" charset="0"/>
              </a:rPr>
              <a:t>- Apreciază cântecul sau interpretarea muzicală a altor copii.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9907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79DD4-C7B1-4C4E-9F57-18320731F0F5}"/>
              </a:ext>
            </a:extLst>
          </p:cNvPr>
          <p:cNvSpPr>
            <a:spLocks noGrp="1"/>
          </p:cNvSpPr>
          <p:nvPr>
            <p:ph type="ctrTitle"/>
          </p:nvPr>
        </p:nvSpPr>
        <p:spPr>
          <a:xfrm>
            <a:off x="1524000" y="638355"/>
            <a:ext cx="9144000" cy="1104181"/>
          </a:xfrm>
        </p:spPr>
        <p:txBody>
          <a:bodyPr>
            <a:normAutofit/>
          </a:bodyPr>
          <a:lstStyle/>
          <a:p>
            <a:r>
              <a:rPr lang="ro-RO" sz="3200" b="1" dirty="0">
                <a:latin typeface="Times New Roman" panose="02020603050405020304" pitchFamily="18" charset="0"/>
                <a:cs typeface="Times New Roman" panose="02020603050405020304" pitchFamily="18" charset="0"/>
              </a:rPr>
              <a:t>Elemente de recunoaștere a stilului de învățare kinestezic</a:t>
            </a:r>
            <a:endParaRPr lang="en-US" sz="3200" b="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3B6F1ABD-0979-446A-B393-FA37B11F858D}"/>
              </a:ext>
            </a:extLst>
          </p:cNvPr>
          <p:cNvSpPr>
            <a:spLocks noGrp="1"/>
          </p:cNvSpPr>
          <p:nvPr>
            <p:ph type="subTitle" idx="1"/>
          </p:nvPr>
        </p:nvSpPr>
        <p:spPr>
          <a:xfrm>
            <a:off x="516835" y="1742536"/>
            <a:ext cx="11231217" cy="4477109"/>
          </a:xfrm>
        </p:spPr>
        <p:txBody>
          <a:bodyPr>
            <a:noAutofit/>
          </a:bodyPr>
          <a:lstStyle/>
          <a:p>
            <a:pPr marL="342900" indent="-342900" algn="just">
              <a:buFontTx/>
              <a:buChar char="-"/>
            </a:pPr>
            <a:r>
              <a:rPr lang="ro-RO" sz="3200" dirty="0">
                <a:latin typeface="Times New Roman" panose="02020603050405020304" pitchFamily="18" charset="0"/>
                <a:cs typeface="Times New Roman" panose="02020603050405020304" pitchFamily="18" charset="0"/>
              </a:rPr>
              <a:t>Îi place să gândească prin intermediul corpului, să danseze, să sară, să construiască, să atingă și să gesticuleze.</a:t>
            </a:r>
          </a:p>
          <a:p>
            <a:pPr marL="342900" indent="-342900" algn="just">
              <a:buFontTx/>
              <a:buChar char="-"/>
            </a:pPr>
            <a:r>
              <a:rPr lang="ro-RO" sz="3200" dirty="0">
                <a:latin typeface="Times New Roman" panose="02020603050405020304" pitchFamily="18" charset="0"/>
                <a:cs typeface="Times New Roman" panose="02020603050405020304" pitchFamily="18" charset="0"/>
              </a:rPr>
              <a:t>Are nevoie de jocuri de rol, de teatru, de jocuri care implică mișcarea, competiția sportivă. </a:t>
            </a:r>
          </a:p>
          <a:p>
            <a:pPr marL="342900" indent="-342900" algn="just">
              <a:buFontTx/>
              <a:buChar char="-"/>
            </a:pPr>
            <a:r>
              <a:rPr lang="ro-RO" sz="3200" dirty="0">
                <a:latin typeface="Times New Roman" panose="02020603050405020304" pitchFamily="18" charset="0"/>
                <a:cs typeface="Times New Roman" panose="02020603050405020304" pitchFamily="18" charset="0"/>
              </a:rPr>
              <a:t>Învață cel mai repede prin experimente practice, prin atingerea obiectelor, prin mânuirea lor. </a:t>
            </a:r>
          </a:p>
          <a:p>
            <a:pPr marL="342900" indent="-342900" algn="just">
              <a:buFontTx/>
              <a:buChar char="-"/>
            </a:pPr>
            <a:r>
              <a:rPr lang="ro-RO" sz="3200" dirty="0">
                <a:latin typeface="Times New Roman" panose="02020603050405020304" pitchFamily="18" charset="0"/>
                <a:cs typeface="Times New Roman" panose="02020603050405020304" pitchFamily="18" charset="0"/>
              </a:rPr>
              <a:t>Are o reprezentare clară a schemei corporale și își coordonează bine mișcările. </a:t>
            </a:r>
          </a:p>
          <a:p>
            <a:pPr algn="just"/>
            <a:r>
              <a:rPr lang="ro-RO" sz="3200" dirty="0">
                <a:latin typeface="Times New Roman" panose="02020603050405020304" pitchFamily="18" charset="0"/>
                <a:cs typeface="Times New Roman" panose="02020603050405020304" pitchFamily="18" charset="0"/>
              </a:rPr>
              <a:t>- Participă cu bucurie la activitățile de gimnastică de înviorare, dansuri populare sau tematice, activități în aer liber.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98187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865</TotalTime>
  <Words>1711</Words>
  <Application>Microsoft Office PowerPoint</Application>
  <PresentationFormat>Widescreen</PresentationFormat>
  <Paragraphs>97</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Times New Roman</vt:lpstr>
      <vt:lpstr>Wingdings</vt:lpstr>
      <vt:lpstr>Office Theme</vt:lpstr>
      <vt:lpstr>“FABRICA DE FERICIRE” PROIECT KA1 ERASMUS+ GRĂDINIȚA CU P.P. NR.37 BRĂILA “COPII FERICIȚI LA GRĂDINIȚĂ ȘI LA ȘCOALĂ” ATELIER DE DISEMINARE  06.10.2021 </vt:lpstr>
      <vt:lpstr>Cum recunoaștem un stil anume de învățare apelând la teoria inteligențelor multiple?</vt:lpstr>
      <vt:lpstr>TEORIA INTELIGENȚELOR MULTIPLE</vt:lpstr>
      <vt:lpstr>INTELIGENȚE MULTIPLE POTRIVIT TEORIEI LUI HOWARD GARDNER </vt:lpstr>
      <vt:lpstr>Elemente de recunoaștere a stilului de învățare vizual- spațială</vt:lpstr>
      <vt:lpstr>Elemente de recunoaștere a stilului de învățare logico-matematic</vt:lpstr>
      <vt:lpstr>Elemente de recunoaștere a stilului de învățare lingvistic</vt:lpstr>
      <vt:lpstr>Elemente de recunoaștere a stilului de învățare muzical</vt:lpstr>
      <vt:lpstr>Elemente de recunoaștere a stilului de învățare kinestezic</vt:lpstr>
      <vt:lpstr>Elemente de recunoaștere a stilului de învățare naturalist</vt:lpstr>
      <vt:lpstr>Elemente de recunoaștere a stilului de învățare intrapersonal</vt:lpstr>
      <vt:lpstr>Elemente de recunoaștere a stilului de învățare interpersonal</vt:lpstr>
      <vt:lpstr>Stilul meu de predare este adaptat stilului de învățare al copiilor?</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Cum recunoaștem un stil anume de învățare apelând la teoria inteligențelor multiple?</dc:title>
  <dc:creator>user</dc:creator>
  <cp:lastModifiedBy>user</cp:lastModifiedBy>
  <cp:revision>10</cp:revision>
  <dcterms:created xsi:type="dcterms:W3CDTF">2021-08-17T18:27:54Z</dcterms:created>
  <dcterms:modified xsi:type="dcterms:W3CDTF">2021-10-07T02:55:34Z</dcterms:modified>
</cp:coreProperties>
</file>