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5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C4825-C930-4419-9DD3-AC09358616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E10C71-8B02-45DE-8A95-2BC00BFF66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367AE-F091-4E29-86BF-9C300C178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F93A0-626F-45D1-B58B-DCAF18E58123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896671-F007-4A50-8E18-4A9F5C036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E5B0B-014C-4D9E-B038-BD3769A98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7A1C-C055-4CF9-86DC-7B4E5D8BD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097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025BD-73F8-497C-87C5-B7E9B093B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9D44A1-AB79-47FC-B1CE-F6D1FFBD7E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83439-2045-44AA-8B4C-9CBB0CF2F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F93A0-626F-45D1-B58B-DCAF18E58123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9F082-F9DB-4871-A0E0-79CCA29F7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57D8E-B213-4144-A060-9BE136401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7A1C-C055-4CF9-86DC-7B4E5D8BD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431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9AF4C0-6D26-43EE-8BA6-FF3566E434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A4FA8A-7A3B-4CD7-989E-4A87CF084C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A9B868-B9CA-4017-8600-50C7C29BF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F93A0-626F-45D1-B58B-DCAF18E58123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49D43-52F4-42CB-B4D2-0105A2D7A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2F71A2-5349-4C6B-BFE4-F50FFC180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7A1C-C055-4CF9-86DC-7B4E5D8BD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33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38BDA-A7FE-4A1A-B119-909D5E040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EE7EF-6143-4E15-9AA2-AE5AD728D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F7DC9-0DB1-4345-B413-1EC2E92FA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F93A0-626F-45D1-B58B-DCAF18E58123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AF6EAA-A724-4AB0-BFCD-F6E70C66B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809320-3582-442A-8E99-852D9EBA1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7A1C-C055-4CF9-86DC-7B4E5D8BD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57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A4B37-E153-4CD5-8CD3-8AA1A805D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936783-B5BC-4206-B37D-B95D05E77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F3A60-1EEB-4D10-B20B-3693528E6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F93A0-626F-45D1-B58B-DCAF18E58123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E4B62-5B01-467C-960D-964718027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463D98-7CBF-4A8B-AD58-5E6C4A92E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7A1C-C055-4CF9-86DC-7B4E5D8BD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95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2BB52-5B26-4059-B198-3769AB01C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9554F-FFE6-42F0-99DC-8C2D00CE29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8F0E2D-881D-479F-BF35-D99F003FDA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579592-5F9C-4335-B742-D6FE6B3E4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F93A0-626F-45D1-B58B-DCAF18E58123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7E4687-35DA-45D8-A37A-F68E29946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891099-9AA8-4205-9E28-531CBAC3A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7A1C-C055-4CF9-86DC-7B4E5D8BD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74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AFA2F-F97E-4B3D-BE19-4D67651A5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7A47FB-DB65-433B-B0B7-128C447839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3B2262-2DC0-47FA-9418-76F25AD17E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928348-3A97-4AAF-BE7E-A7E8D88E6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9B1F4F-4F3D-4A94-8FB5-0EC404906A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6BA3D8-3064-4A76-8050-D756F28FB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F93A0-626F-45D1-B58B-DCAF18E58123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4B2C92-17B6-4869-9284-4165F13B7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D54B52-1FC2-43CB-9B82-D323C3A7A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7A1C-C055-4CF9-86DC-7B4E5D8BD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98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D2063-7DD8-4A5C-949D-2BDDCFFA5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33D46C-C6BE-4210-8A18-B5775AA0B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F93A0-626F-45D1-B58B-DCAF18E58123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20C3B9-6821-4D10-B71B-2A7A6758A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A2B8FC-CF82-4BDA-98D7-25575B8B5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7A1C-C055-4CF9-86DC-7B4E5D8BD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09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1C5BA7-A429-4EED-AC2D-2A57CD72D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F93A0-626F-45D1-B58B-DCAF18E58123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EB61C3-6CDD-45A6-92CE-DBA6BC18D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C48E5A-3C05-42C9-B43A-12EA793CC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7A1C-C055-4CF9-86DC-7B4E5D8BD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918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32AB4-8577-47CE-B4C4-6BB8A5300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F5FEB-0E59-413B-8D08-BA118E7F5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A76531-F98A-4974-BB8C-58F7D71E46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ED22DC-2AD0-4ACD-AE5E-0738CE1E7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F93A0-626F-45D1-B58B-DCAF18E58123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18B6C9-BBE1-4597-AEEB-6658EB2E0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7ACBFB-07AD-455D-91AE-87BAC2B86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7A1C-C055-4CF9-86DC-7B4E5D8BD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779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0AADD-E9E8-4A82-95ED-F8F76E9D4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7B51EC-6F96-4A87-9281-A909D40F0B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151381-E164-401A-ADC7-8F752DDEAD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095DDF-A508-412F-8DFD-6C9AC9C83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F93A0-626F-45D1-B58B-DCAF18E58123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23184B-7D64-46A9-B0B2-4579FF330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E2065F-B89B-488E-BCDF-434548D5F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7A1C-C055-4CF9-86DC-7B4E5D8BD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332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013426-7AB7-46E5-87C2-8058C66C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ED3733-A179-4640-B980-7B05C66EF6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6BF2A-7266-4DF9-82F7-C869B51A41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F93A0-626F-45D1-B58B-DCAF18E58123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EFE71A-0E6A-448B-A623-5A188E85D8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AADCC-41AA-43B1-B131-356FA53529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C7A1C-C055-4CF9-86DC-7B4E5D8BD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93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P4LAWS4HJ4&amp;ab_channel=AlexandruPle%C8%99ea-psiholog" TargetMode="External"/><Relationship Id="rId2" Type="http://schemas.openxmlformats.org/officeDocument/2006/relationships/hyperlink" Target="https://www.facebook.com/watch/?ref=saved&amp;v=899219450723793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d.com/talks/joachim_de_posada_don_t_eat_the_marshmallow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twinspace.etwinning.net/177546/home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d.com/talks/mihaly_csikszentmihalyi_flow_the_secret_to_happines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BPG_OBgTWg&amp;ab_channel=777Skeptic" TargetMode="External"/><Relationship Id="rId2" Type="http://schemas.openxmlformats.org/officeDocument/2006/relationships/hyperlink" Target="https://www.youtube.com/watch?v=v3iPrBrGSJ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E617974-3D68-4108-8D3C-42B4944DD757}"/>
              </a:ext>
            </a:extLst>
          </p:cNvPr>
          <p:cNvSpPr txBox="1"/>
          <p:nvPr/>
        </p:nvSpPr>
        <p:spPr>
          <a:xfrm>
            <a:off x="1613647" y="753035"/>
            <a:ext cx="896470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“FABRICA DE FERICIRE”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PROIECT KA1 ERASMUS+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</a:t>
            </a:r>
            <a:r>
              <a:rPr lang="ro-RO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DINI</a:t>
            </a:r>
            <a:r>
              <a:rPr lang="ro-RO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ȚA CU P.P. NR.37 BRĂILA</a:t>
            </a:r>
            <a:br>
              <a:rPr lang="ro-RO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o-RO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COPII FERICIȚI LA GRĂDINIȚĂ ȘI LA ȘCOALĂ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br>
              <a:rPr lang="ro-RO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ATELIER DE DISEMINARE </a:t>
            </a:r>
            <a:br>
              <a:rPr lang="ro-RO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6.11</a:t>
            </a:r>
            <a:r>
              <a:rPr lang="ro-RO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.2021</a:t>
            </a:r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6F2624-482E-4022-BE14-4A7610959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44" y="259197"/>
            <a:ext cx="2436752" cy="1657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3202F6-7371-499A-83B9-C3D3D7747C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744" y="345405"/>
            <a:ext cx="1878512" cy="165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73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4616D7-7748-4015-B436-640A42BF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31520"/>
          </a:xfrm>
        </p:spPr>
        <p:txBody>
          <a:bodyPr>
            <a:normAutofit fontScale="90000"/>
          </a:bodyPr>
          <a:lstStyle/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Descrierea hărții mentale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3BF6102-28A2-470F-A558-97B31C791A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109662"/>
            <a:ext cx="6172200" cy="4629150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6CFA61-5FA3-4B2C-A037-35E63EA934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320800"/>
            <a:ext cx="3932237" cy="4548188"/>
          </a:xfrm>
        </p:spPr>
        <p:txBody>
          <a:bodyPr>
            <a:normAutofit fontScale="92500" lnSpcReduction="10000"/>
          </a:bodyPr>
          <a:lstStyle/>
          <a:p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-Un mesaj emoțional este reținut de trei ori mai mult decât un mesaj simplu.</a:t>
            </a:r>
          </a:p>
          <a:p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-Dacă citim mesaje pozitive să relaționăm cu acestea și să avem o stare de spirit pozitivă.</a:t>
            </a:r>
          </a:p>
          <a:p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-Dacă avem o stare de spirit negativă, ne vom identifica în special cu mesajele negative pe care le vom memora mai ușor.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573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11541-E201-4BCC-9B18-8EE9E73C0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6315"/>
          </a:xfrm>
        </p:spPr>
        <p:txBody>
          <a:bodyPr>
            <a:normAutofit/>
          </a:bodyPr>
          <a:lstStyle/>
          <a:p>
            <a:pPr algn="ctr"/>
            <a:r>
              <a:rPr lang="ro-R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PALATUL MEMORIEI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6D5F7-E1DA-4C5D-A00D-CECEF5BBC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5360"/>
            <a:ext cx="10515600" cy="3931603"/>
          </a:xfrm>
        </p:spPr>
        <p:txBody>
          <a:bodyPr/>
          <a:lstStyle/>
          <a:p>
            <a:r>
              <a:rPr lang="ro-RO" dirty="0"/>
              <a:t>Alege un loc unde te simți bine.</a:t>
            </a:r>
          </a:p>
          <a:p>
            <a:r>
              <a:rPr lang="ro-RO" dirty="0"/>
              <a:t>Definește o rută pentru a ajunge la acel loc</a:t>
            </a:r>
          </a:p>
          <a:p>
            <a:r>
              <a:rPr lang="ro-RO" dirty="0"/>
              <a:t>Fă opriri de-a lungul rutei.</a:t>
            </a:r>
          </a:p>
          <a:p>
            <a:r>
              <a:rPr lang="ro-RO" dirty="0"/>
              <a:t>Asociază fiecare oprire cu ceva ce vrei să memorezi. </a:t>
            </a:r>
          </a:p>
          <a:p>
            <a:r>
              <a:rPr lang="ro-RO" dirty="0"/>
              <a:t>Vizualizează! </a:t>
            </a:r>
          </a:p>
          <a:p>
            <a:r>
              <a:rPr lang="ro-RO" dirty="0"/>
              <a:t>Exercițiu</a:t>
            </a:r>
            <a:r>
              <a:rPr lang="en-US" dirty="0"/>
              <a:t>:</a:t>
            </a:r>
            <a:r>
              <a:rPr lang="ro-RO" dirty="0"/>
              <a:t> Lista de cumpărături </a:t>
            </a:r>
          </a:p>
        </p:txBody>
      </p:sp>
    </p:spTree>
    <p:extLst>
      <p:ext uri="{BB962C8B-B14F-4D97-AF65-F5344CB8AC3E}">
        <p14:creationId xmlns:p14="http://schemas.microsoft.com/office/powerpoint/2010/main" val="4294493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C49D1-BFF4-4283-ADB0-17333D282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TEHNICA POMODORO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74EAA-8EE8-4F74-9FAB-EF322AF1CD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Elimin</a:t>
            </a:r>
            <a:r>
              <a:rPr lang="ro-RO" dirty="0"/>
              <a:t>ă</a:t>
            </a:r>
            <a:r>
              <a:rPr lang="en-US" dirty="0"/>
              <a:t> din </a:t>
            </a:r>
            <a:r>
              <a:rPr lang="en-US" dirty="0" err="1"/>
              <a:t>camer</a:t>
            </a:r>
            <a:r>
              <a:rPr lang="ro-RO" dirty="0"/>
              <a:t>ă</a:t>
            </a:r>
            <a:r>
              <a:rPr lang="en-US" dirty="0"/>
              <a:t> </a:t>
            </a:r>
            <a:r>
              <a:rPr lang="en-US" dirty="0" err="1"/>
              <a:t>orice</a:t>
            </a:r>
            <a:r>
              <a:rPr lang="en-US" dirty="0"/>
              <a:t> </a:t>
            </a:r>
            <a:r>
              <a:rPr lang="en-US" dirty="0" err="1"/>
              <a:t>surs</a:t>
            </a:r>
            <a:r>
              <a:rPr lang="ro-RO" dirty="0"/>
              <a:t>ă</a:t>
            </a:r>
            <a:r>
              <a:rPr lang="en-US" dirty="0"/>
              <a:t> de </a:t>
            </a:r>
            <a:r>
              <a:rPr lang="en-US" dirty="0" err="1"/>
              <a:t>perturbare</a:t>
            </a:r>
            <a:r>
              <a:rPr lang="en-US" dirty="0"/>
              <a:t> a</a:t>
            </a:r>
            <a:r>
              <a:rPr lang="ro-RO" dirty="0"/>
              <a:t> învățării.</a:t>
            </a:r>
          </a:p>
          <a:p>
            <a:r>
              <a:rPr lang="ro-RO" dirty="0"/>
              <a:t>Concentrează-te timp de 20 minute doar pe ceea ce ai de învățat/memorat.</a:t>
            </a:r>
          </a:p>
          <a:p>
            <a:r>
              <a:rPr lang="ro-RO" dirty="0"/>
              <a:t>Fă o pauză de 5 minute în care să faci ceva relaxant</a:t>
            </a:r>
            <a:r>
              <a:rPr lang="en-US" dirty="0"/>
              <a:t>: </a:t>
            </a:r>
            <a:r>
              <a:rPr lang="ro-RO" dirty="0"/>
              <a:t>mângâie pisica, privește pe geam, bea un ceai, etc. </a:t>
            </a:r>
          </a:p>
          <a:p>
            <a:r>
              <a:rPr lang="ro-RO" dirty="0"/>
              <a:t>Recompensează-te</a:t>
            </a:r>
            <a:r>
              <a:rPr lang="en-US" dirty="0"/>
              <a:t>: </a:t>
            </a:r>
            <a:r>
              <a:rPr lang="en-US" dirty="0" err="1"/>
              <a:t>cio</a:t>
            </a:r>
            <a:r>
              <a:rPr lang="ro-RO" dirty="0"/>
              <a:t>colată, cafea. </a:t>
            </a:r>
          </a:p>
          <a:p>
            <a:r>
              <a:rPr lang="ro-RO" dirty="0"/>
              <a:t>Dacă ai resurse suficiente, reia învățarea sau testează ceea ce ai învățat.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541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B2E74-465B-4E4B-9C05-E9E69517E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7275"/>
          </a:xfrm>
        </p:spPr>
        <p:txBody>
          <a:bodyPr>
            <a:normAutofit/>
          </a:bodyPr>
          <a:lstStyle/>
          <a:p>
            <a:pPr algn="ctr"/>
            <a:r>
              <a:rPr lang="ro-R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PRETESTARE ȘI TESTARE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B8620-B814-425E-B88F-985484B38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10515600" cy="4754563"/>
          </a:xfrm>
        </p:spPr>
        <p:txBody>
          <a:bodyPr>
            <a:normAutofit lnSpcReduction="10000"/>
          </a:bodyPr>
          <a:lstStyle/>
          <a:p>
            <a:r>
              <a:rPr lang="ro-RO" dirty="0"/>
              <a:t>Pretestarea este importantă pentru a vedea nivelul de cunoștințe până la acel moment. </a:t>
            </a:r>
          </a:p>
          <a:p>
            <a:r>
              <a:rPr lang="ro-RO" dirty="0"/>
              <a:t>Este de preferat a începe testul cu întrebări cu un grad mai ridicat de dificultate, grad care scade spre sfârșitul testului.</a:t>
            </a:r>
          </a:p>
          <a:p>
            <a:r>
              <a:rPr lang="ro-RO" dirty="0"/>
              <a:t>Testarea are un efect extins.</a:t>
            </a:r>
          </a:p>
          <a:p>
            <a:r>
              <a:rPr lang="ro-RO" dirty="0"/>
              <a:t>Ne oferă un feedback imediat.</a:t>
            </a:r>
          </a:p>
          <a:p>
            <a:r>
              <a:rPr lang="ro-RO" dirty="0"/>
              <a:t>Repetând testarea în aceleași condiții</a:t>
            </a:r>
            <a:r>
              <a:rPr lang="en-US" dirty="0"/>
              <a:t>:</a:t>
            </a:r>
            <a:endParaRPr lang="ro-RO" dirty="0"/>
          </a:p>
          <a:p>
            <a:pPr>
              <a:buFontTx/>
              <a:buChar char="-"/>
            </a:pPr>
            <a:r>
              <a:rPr lang="ro-RO" dirty="0"/>
              <a:t>Cei care au făcut testarea cu cartea închisă au avut un succes de 61% și au avut nevoie să recitească de 3,4 ori.</a:t>
            </a:r>
          </a:p>
          <a:p>
            <a:pPr>
              <a:buFontTx/>
              <a:buChar char="-"/>
            </a:pPr>
            <a:r>
              <a:rPr lang="ro-RO" dirty="0"/>
              <a:t>Cei care au făcut testarea cu cartea deschisă au avut un succes de 40 % și au avut nevoie să recitească de 14,2 ori.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891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192D6-05B3-4BA3-8CBD-807EFFF91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2795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 TEHNICI DE </a:t>
            </a:r>
            <a:r>
              <a:rPr lang="ro-R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MEMORARE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CA2D6-4F20-43B1-A517-2C743FF19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5840"/>
            <a:ext cx="10515600" cy="5171123"/>
          </a:xfrm>
        </p:spPr>
        <p:txBody>
          <a:bodyPr>
            <a:normAutofit fontScale="92500" lnSpcReduction="20000"/>
          </a:bodyPr>
          <a:lstStyle/>
          <a:p>
            <a:r>
              <a:rPr lang="ro-RO" dirty="0"/>
              <a:t>Folosește sinonime</a:t>
            </a:r>
            <a:r>
              <a:rPr lang="en-US" dirty="0"/>
              <a:t>;</a:t>
            </a:r>
            <a:endParaRPr lang="ro-RO" dirty="0"/>
          </a:p>
          <a:p>
            <a:r>
              <a:rPr lang="ro-RO" dirty="0"/>
              <a:t>Folosește coduri când citești un text</a:t>
            </a:r>
            <a:r>
              <a:rPr lang="en-US" dirty="0"/>
              <a:t>: </a:t>
            </a:r>
            <a:r>
              <a:rPr lang="en-US" dirty="0" err="1"/>
              <a:t>interesant</a:t>
            </a:r>
            <a:r>
              <a:rPr lang="en-US" dirty="0"/>
              <a:t>-emoticon </a:t>
            </a:r>
            <a:r>
              <a:rPr lang="en-US" dirty="0" err="1"/>
              <a:t>vesel</a:t>
            </a:r>
            <a:r>
              <a:rPr lang="en-US" dirty="0"/>
              <a:t>, </a:t>
            </a:r>
            <a:r>
              <a:rPr lang="en-US" dirty="0" err="1"/>
              <a:t>adu</a:t>
            </a:r>
            <a:r>
              <a:rPr lang="en-US" dirty="0"/>
              <a:t>-mi </a:t>
            </a:r>
            <a:r>
              <a:rPr lang="en-US" dirty="0" err="1"/>
              <a:t>aminte-stelu</a:t>
            </a:r>
            <a:r>
              <a:rPr lang="ro-RO" dirty="0"/>
              <a:t>ță, uita-te- semnul exclamării</a:t>
            </a:r>
            <a:r>
              <a:rPr lang="en-US" dirty="0"/>
              <a:t>;</a:t>
            </a:r>
            <a:endParaRPr lang="ro-RO" dirty="0"/>
          </a:p>
          <a:p>
            <a:r>
              <a:rPr lang="ro-RO" dirty="0"/>
              <a:t>Asociză și fă legături cu ceea ce deja cunoști</a:t>
            </a:r>
            <a:r>
              <a:rPr lang="en-US" dirty="0"/>
              <a:t>;</a:t>
            </a:r>
            <a:endParaRPr lang="ro-RO" dirty="0"/>
          </a:p>
          <a:p>
            <a:pPr marL="0" indent="0">
              <a:buNone/>
            </a:pPr>
            <a:r>
              <a:rPr lang="ro-RO" dirty="0"/>
              <a:t>-Paradoxul Baker-baker</a:t>
            </a:r>
            <a:r>
              <a:rPr lang="en-US" dirty="0"/>
              <a:t>;</a:t>
            </a:r>
            <a:endParaRPr lang="ro-RO" dirty="0"/>
          </a:p>
          <a:p>
            <a:pPr marL="0" indent="0">
              <a:buNone/>
            </a:pPr>
            <a:r>
              <a:rPr lang="ro-RO" dirty="0"/>
              <a:t>-Memoria depinde de emoții</a:t>
            </a:r>
            <a:r>
              <a:rPr lang="en-US" dirty="0"/>
              <a:t>;</a:t>
            </a:r>
            <a:endParaRPr lang="ro-RO" dirty="0"/>
          </a:p>
          <a:p>
            <a:pPr marL="0" indent="0">
              <a:buNone/>
            </a:pPr>
            <a:r>
              <a:rPr lang="ro-RO" dirty="0"/>
              <a:t>-Memoria depinde de mediu. Pentru a ne aduce aminte ceva memorat trebuie să ne întoarcem în mediul în care am făcut-o. </a:t>
            </a:r>
          </a:p>
          <a:p>
            <a:r>
              <a:rPr lang="ro-RO" dirty="0"/>
              <a:t>Dificultatea dorită –folosește scris în font în care depui efort pentru a citi.</a:t>
            </a:r>
          </a:p>
          <a:p>
            <a:r>
              <a:rPr lang="ro-RO" dirty="0"/>
              <a:t>Memoria lucrează =Lucrează memoria – memorează litere, cuvinte, rezolvă rebus, integrame.</a:t>
            </a:r>
          </a:p>
          <a:p>
            <a:r>
              <a:rPr lang="ro-RO" dirty="0"/>
              <a:t>Memorează ceea ce are sens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/>
              <a:t>R, N, A, </a:t>
            </a:r>
            <a:r>
              <a:rPr lang="ro-RO" dirty="0"/>
              <a:t>Ă, D, Ț, I G, I =GRĂDINIȚA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323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5DF1E-445A-4536-A2B4-E9EE88EA9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o-R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LUCREAZĂ MEMORIA LA ORICE VÂRSTĂ!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DD294-FDC5-4F1F-A6F9-0B065F3C2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1920"/>
            <a:ext cx="10515600" cy="4785043"/>
          </a:xfrm>
        </p:spPr>
        <p:txBody>
          <a:bodyPr>
            <a:normAutofit lnSpcReduction="10000"/>
          </a:bodyPr>
          <a:lstStyle/>
          <a:p>
            <a:r>
              <a:rPr lang="ro-RO" dirty="0"/>
              <a:t>Elimină din minte orice altă preocupare când memorezi sau înveți.</a:t>
            </a:r>
          </a:p>
          <a:p>
            <a:r>
              <a:rPr lang="ro-RO" dirty="0"/>
              <a:t>Împarte materialul în părți.</a:t>
            </a:r>
          </a:p>
          <a:p>
            <a:r>
              <a:rPr lang="ro-RO" dirty="0"/>
              <a:t>Simplifică</a:t>
            </a:r>
            <a:r>
              <a:rPr lang="en-US" dirty="0"/>
              <a:t>: g</a:t>
            </a:r>
            <a:r>
              <a:rPr lang="ro-RO" dirty="0"/>
              <a:t>ăseș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sinonime</a:t>
            </a:r>
            <a:r>
              <a:rPr lang="en-US" dirty="0"/>
              <a:t>, </a:t>
            </a:r>
            <a:r>
              <a:rPr lang="en-US" dirty="0" err="1"/>
              <a:t>codific</a:t>
            </a:r>
            <a:r>
              <a:rPr lang="ro-RO" dirty="0"/>
              <a:t>ă, rezumă, găsește metafore.</a:t>
            </a:r>
          </a:p>
          <a:p>
            <a:r>
              <a:rPr lang="ro-RO" dirty="0"/>
              <a:t>Pune ceva gânduri pe hârtie, ia notițe, desenează o schemă, o hartă. </a:t>
            </a:r>
          </a:p>
          <a:p>
            <a:r>
              <a:rPr lang="ro-RO" dirty="0"/>
              <a:t>Evită procrastinarea. Procrastinarea este imitarea acțiunii altora și amânarea pentru mai târziu a lucrurilor necesare, potrivite și apărute acum. Dezvoltarea noastră este suspendată când amânarea este una din obișnuințele noastre. </a:t>
            </a:r>
          </a:p>
          <a:p>
            <a:pPr marL="0" indent="0">
              <a:buNone/>
            </a:pPr>
            <a:r>
              <a:rPr lang="ro-RO" dirty="0">
                <a:hlinkClick r:id="rId2"/>
              </a:rPr>
              <a:t>https://www.facebook.com/watch/?ref=saved&amp;v=899219450723793</a:t>
            </a:r>
            <a:r>
              <a:rPr lang="ro-RO" dirty="0"/>
              <a:t> 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https://www.youtube.com/watch?v=SP4LAWS4HJ4&amp;ab_channel=AlexandruPle%C8%99ea-psiholog</a:t>
            </a:r>
            <a:r>
              <a:rPr lang="ro-RO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721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97E3E-02CD-41C2-BBF5-B36CB565C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o-R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PROPRIA DISCIPLINĂ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3C0FCA3-86A2-49E6-9D36-A6D1ECD5E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o-RO" dirty="0"/>
              <a:t>Eu pot rezista la orice cu excepția.......</a:t>
            </a:r>
          </a:p>
          <a:p>
            <a:r>
              <a:rPr lang="ro-RO" dirty="0"/>
              <a:t>Schimă obiceiurile existente, schimbă-ți reacțiile. Exercițiu – schimă drumul spre serviciu – vei observa detalii pe care nu le-ai observat luni întregi de mers pe același drum.</a:t>
            </a:r>
          </a:p>
          <a:p>
            <a:r>
              <a:rPr lang="ro-RO" dirty="0"/>
              <a:t>Construiește propriul obicei de învățare, fă-ți un declanșator specific.</a:t>
            </a:r>
          </a:p>
          <a:p>
            <a:r>
              <a:rPr lang="ro-RO" dirty="0"/>
              <a:t>Include pe alții pentru a crea angajamente/ obiective de învățare sau de realizare a unor teme/sarcini.</a:t>
            </a:r>
          </a:p>
          <a:p>
            <a:r>
              <a:rPr lang="ro-RO" dirty="0"/>
              <a:t>Găsește o motivație în orice faci.</a:t>
            </a:r>
          </a:p>
          <a:p>
            <a:r>
              <a:rPr lang="ro-RO" dirty="0"/>
              <a:t>Amână tentația. </a:t>
            </a:r>
            <a:r>
              <a:rPr lang="en-US" sz="1800" u="sng">
                <a:solidFill>
                  <a:srgbClr val="0563C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https://www.ted.com/talks/joachim_de_posada_don_t_eat_the_marshmallow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209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7236A1-D84C-48C4-9409-0E1765B9E2C4}"/>
              </a:ext>
            </a:extLst>
          </p:cNvPr>
          <p:cNvSpPr txBox="1"/>
          <p:nvPr/>
        </p:nvSpPr>
        <p:spPr>
          <a:xfrm>
            <a:off x="1380565" y="645460"/>
            <a:ext cx="9323294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Vă invităm să ne descoperiți proiectul și pe pagina etwinning </a:t>
            </a:r>
            <a:r>
              <a:rPr lang="ro-RO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https://twinspace.etwinning.net/177546/home</a:t>
            </a:r>
            <a:r>
              <a:rPr lang="ro-RO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ro-RO" sz="32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Conţinutul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prezentului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material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reprezintă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responsabilitatea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exclusivă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autorilor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iar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Agenţia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Naţională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Comisia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Europeană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nu sunt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responsabile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modul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folosit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conţinutul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informaţiei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232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12C44-2939-4706-B72A-5952408159A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85924" y="1111623"/>
            <a:ext cx="8829675" cy="3424517"/>
          </a:xfrm>
        </p:spPr>
        <p:txBody>
          <a:bodyPr>
            <a:normAutofit fontScale="90000"/>
          </a:bodyPr>
          <a:lstStyle/>
          <a:p>
            <a:pPr algn="ctr"/>
            <a:br>
              <a:rPr lang="ro-RO" b="1" i="0" dirty="0">
                <a:solidFill>
                  <a:srgbClr val="1D22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o-RO" b="1" i="0" dirty="0">
                <a:solidFill>
                  <a:srgbClr val="1D22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i="0" dirty="0">
                <a:solidFill>
                  <a:srgbClr val="1D22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Brain-Based Learning: Understand How Students Really Learn </a:t>
            </a:r>
            <a:r>
              <a:rPr lang="ro-RO" b="1" i="0" dirty="0">
                <a:solidFill>
                  <a:srgbClr val="1D22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b="1" i="0" dirty="0">
                <a:solidFill>
                  <a:srgbClr val="1D22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 Budapest</a:t>
            </a:r>
            <a:r>
              <a:rPr lang="ro-RO" b="1" i="0" dirty="0">
                <a:solidFill>
                  <a:srgbClr val="1D22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br>
              <a:rPr lang="ro-RO" b="1" i="0" dirty="0">
                <a:solidFill>
                  <a:srgbClr val="1D22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b="1" i="0" dirty="0">
                <a:solidFill>
                  <a:srgbClr val="1D22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25.11.2021-30.11</a:t>
            </a:r>
            <a:r>
              <a:rPr lang="en-US" b="1" i="0" dirty="0">
                <a:solidFill>
                  <a:srgbClr val="1D22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o-RO" b="1" i="0" dirty="0">
                <a:solidFill>
                  <a:srgbClr val="1D22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br>
              <a:rPr lang="ro-RO" b="1" i="0" dirty="0">
                <a:solidFill>
                  <a:srgbClr val="1D22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o-RO" b="1" i="0" dirty="0">
                <a:solidFill>
                  <a:srgbClr val="1D22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o-RO" b="1" i="0" dirty="0">
                <a:solidFill>
                  <a:srgbClr val="1D22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b="1" i="0" dirty="0">
                <a:solidFill>
                  <a:srgbClr val="1D22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-curs oferit de partenerul Europass Teacher Academy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9BF40-7577-400C-8399-94C3CAA3717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362325" y="3173413"/>
            <a:ext cx="8829675" cy="3003550"/>
          </a:xfrm>
        </p:spPr>
        <p:txBody>
          <a:bodyPr/>
          <a:lstStyle/>
          <a:p>
            <a:pPr marL="0" indent="0">
              <a:buNone/>
            </a:pPr>
            <a:endParaRPr lang="ro-RO" dirty="0"/>
          </a:p>
          <a:p>
            <a:endParaRPr lang="ro-RO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76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1AFD2-5D0B-431E-BEE0-2E8CF633A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835"/>
          </a:xfrm>
        </p:spPr>
        <p:txBody>
          <a:bodyPr>
            <a:normAutofit fontScale="90000"/>
          </a:bodyPr>
          <a:lstStyle/>
          <a:p>
            <a:pPr algn="ctr"/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Starea Flow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393B91F-4096-44E0-BB0E-B311D3595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812" y="894080"/>
            <a:ext cx="11311068" cy="5963920"/>
          </a:xfrm>
        </p:spPr>
        <p:txBody>
          <a:bodyPr>
            <a:no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Concentrarea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 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sarcină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un aspect al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fluxului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fiind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zonă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starea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mentală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persoană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desfășoară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activitate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complet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cufundată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-un sentiment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concentrare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energizată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implicare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deplină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bucurie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procesul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activității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esență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fluxul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caracterizat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absorbția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completă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ceea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transformare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rezultată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sensul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timpului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Numit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psihologul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Mihály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Csíkszentmihályi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1975,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conceptul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referit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scară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largă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starea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flux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varietate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domenii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deosebit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bine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recunoscut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terapia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ocupațională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Starea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curgere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împărtășește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caracteristici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hiperfocusul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toate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acestea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hiperfocalizarea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întotdeauna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descrisă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lumină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pozitivă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exemple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includ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petrecerea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jocuri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concentrarea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aspect al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sarcini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sarcini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detrimentul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sarcinii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cazuri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hiperfocusul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captura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persoană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să-l facă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nefocalizat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înceapă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proiecte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finalizeze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câteva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https://www.ted.com/talks/mihaly_csikszentmihalyi_flow_the_secret_to_happiness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684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art I: What&amp;#39;s Missing From the Psychology of PSG? - PSG Talk">
            <a:extLst>
              <a:ext uri="{FF2B5EF4-FFF2-40B4-BE49-F238E27FC236}">
                <a16:creationId xmlns:a16="http://schemas.microsoft.com/office/drawing/2014/main" id="{ADBE0A41-667F-4948-A5B3-D40B535C3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013" y="193320"/>
            <a:ext cx="7721974" cy="683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905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74C24-A333-489E-BBDD-9F64D1523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4427"/>
          </a:xfrm>
        </p:spPr>
        <p:txBody>
          <a:bodyPr>
            <a:normAutofit/>
          </a:bodyPr>
          <a:lstStyle/>
          <a:p>
            <a:pPr algn="ctr"/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DIFFUSE MODE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71571-0FC1-4658-B0A2-A8A13C361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387" y="1129553"/>
            <a:ext cx="11241741" cy="5576046"/>
          </a:xfrm>
        </p:spPr>
        <p:txBody>
          <a:bodyPr>
            <a:noAutofit/>
          </a:bodyPr>
          <a:lstStyle/>
          <a:p>
            <a:pPr algn="just"/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Este o stare în care facem conexiuni între părți ale creierului care încă nu sunt conectate.</a:t>
            </a:r>
          </a:p>
          <a:p>
            <a:pPr algn="just"/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crează începuturile unei noi căi naturale de a obține abilități și a înțelege concepte noi.</a:t>
            </a:r>
          </a:p>
          <a:p>
            <a:pPr algn="just"/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Este acel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“aha”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moment.</a:t>
            </a:r>
          </a:p>
          <a:p>
            <a:pPr algn="just"/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Cum ne putem folosi de diffuse mode?</a:t>
            </a:r>
          </a:p>
          <a:p>
            <a:pPr algn="just">
              <a:buFontTx/>
              <a:buChar char="-"/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Începem studiul/testul cu se este mai greu, revenim și rezolvăm partea accesibilă și apoi ne întoarcem la problema dificilă.</a:t>
            </a:r>
          </a:p>
          <a:p>
            <a:pPr algn="just">
              <a:buFontTx/>
              <a:buChar char="-"/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Punem în test itemi mai dificili la început. </a:t>
            </a:r>
          </a:p>
          <a:p>
            <a:pPr algn="just"/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Cum obținem diffuse mode?</a:t>
            </a:r>
          </a:p>
          <a:p>
            <a:pPr marL="0" indent="0" algn="just">
              <a:buNone/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-făcând ceva relaxand- bem un ceai, facem duș, ascultăm muzică.</a:t>
            </a:r>
          </a:p>
          <a:p>
            <a:pPr marL="0" indent="0" algn="just">
              <a:buNone/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-făcând activități fizice- o plimbare, exerciții de mișcare.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22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ocused and Diffused Thinking”. Knowledge is like a garden If it is not… |  by Iffat Riaz | Medium">
            <a:extLst>
              <a:ext uri="{FF2B5EF4-FFF2-40B4-BE49-F238E27FC236}">
                <a16:creationId xmlns:a16="http://schemas.microsoft.com/office/drawing/2014/main" id="{D9C14964-3DBB-4F9E-88B0-5374C8D02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19" y="269223"/>
            <a:ext cx="5420597" cy="406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trategic breaks for long term productivity and breakthroughs - Focus Mind">
            <a:extLst>
              <a:ext uri="{FF2B5EF4-FFF2-40B4-BE49-F238E27FC236}">
                <a16:creationId xmlns:a16="http://schemas.microsoft.com/office/drawing/2014/main" id="{E05741EE-D27B-4EB4-B6C7-7AF350FB1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047" y="3352290"/>
            <a:ext cx="6427134" cy="350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565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EF6BB6-A5F9-4556-A338-32A9D0041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126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TEHNICI DE </a:t>
            </a:r>
            <a:r>
              <a:rPr lang="ro-RO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MEMORIZARE EFICIENTĂ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15B3B6-BE85-4004-AF34-E2BBED4C1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MEMORIZARE VIZUALĂ</a:t>
            </a:r>
          </a:p>
          <a:p>
            <a:pPr marL="0" indent="0" algn="just">
              <a:buNone/>
            </a:pPr>
            <a:r>
              <a:rPr lang="ro-R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Pentru a fi captivantă, ușor de memorat și de reamintit o imagine trebuie să fie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o-R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 algn="just">
              <a:buNone/>
            </a:pPr>
            <a:r>
              <a:rPr lang="ro-R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-Bizară</a:t>
            </a:r>
          </a:p>
          <a:p>
            <a:pPr marL="0" indent="0" algn="just">
              <a:buNone/>
            </a:pPr>
            <a:r>
              <a:rPr lang="ro-R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-Să transmit entuziasm         </a:t>
            </a:r>
          </a:p>
          <a:p>
            <a:pPr marL="0" indent="0" algn="just">
              <a:buNone/>
            </a:pPr>
            <a:r>
              <a:rPr lang="ro-R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-Neuzuală</a:t>
            </a:r>
          </a:p>
          <a:p>
            <a:pPr marL="0" indent="0" algn="just">
              <a:buNone/>
            </a:pPr>
            <a:r>
              <a:rPr lang="ro-R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-Distractivă</a:t>
            </a:r>
          </a:p>
          <a:p>
            <a:pPr marL="0" indent="0" algn="just">
              <a:buNone/>
            </a:pPr>
            <a:r>
              <a:rPr lang="ro-R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-Creativă   </a:t>
            </a:r>
          </a:p>
          <a:p>
            <a:pPr marL="0" indent="0" algn="just">
              <a:buNone/>
            </a:pPr>
            <a:r>
              <a:rPr lang="en-US" sz="1800" u="sng" dirty="0">
                <a:solidFill>
                  <a:srgbClr val="0563C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https://www.youtube.com/watch?v=v3iPrBrGSJM</a:t>
            </a:r>
            <a:endParaRPr lang="ro-RO" sz="1800" u="sng" dirty="0">
              <a:solidFill>
                <a:srgbClr val="0563C1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https://www.youtube.com/watch?v=vBPG_OBgTWg&amp;ab_channel=777Skeptic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9DE3FA-F550-420B-8B31-C254948734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992" y="2651760"/>
            <a:ext cx="4624367" cy="384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990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F27B88-72AA-4B0A-A426-2B165F00C1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78" y="264160"/>
            <a:ext cx="5418665" cy="43383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00AD57-9FC3-4291-8D48-796FC903D7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328" y="452120"/>
            <a:ext cx="3739061" cy="595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735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181A2-5539-4F63-89BF-55913B2D2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8395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HARTA MEMORIEI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0A6E6-B886-4870-860E-DE0ABEC983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dirty="0"/>
              <a:t> -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ro-R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tehnică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relativ</a:t>
            </a:r>
            <a:r>
              <a:rPr lang="ro-R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ro-R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șoară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memorare</a:t>
            </a:r>
            <a:r>
              <a:rPr lang="ro-R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pentru cei cu inteligență vizuală.</a:t>
            </a:r>
          </a:p>
          <a:p>
            <a:pPr algn="just">
              <a:buFontTx/>
              <a:buChar char="-"/>
            </a:pPr>
            <a:r>
              <a:rPr lang="ro-R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citește/audiază un text/ un material ale cărui puncte principale trebuie reținute.</a:t>
            </a:r>
          </a:p>
          <a:p>
            <a:pPr algn="just">
              <a:buFontTx/>
              <a:buChar char="-"/>
            </a:pPr>
            <a:r>
              <a:rPr lang="ro-R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desenează folosindu-se de simboluri/metafore proprii sau din cultura comunității din care facem parte.</a:t>
            </a:r>
          </a:p>
          <a:p>
            <a:pPr algn="just">
              <a:buFontTx/>
              <a:buChar char="-"/>
            </a:pPr>
            <a:r>
              <a:rPr lang="ro-R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exercițiu de interpretare și de imaginație creatoare poate fi și citirea unor astfel de hărți create de altcineva.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51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1222</Words>
  <Application>Microsoft Office PowerPoint</Application>
  <PresentationFormat>Widescreen</PresentationFormat>
  <Paragraphs>92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Helvetica</vt:lpstr>
      <vt:lpstr>Times New Roman</vt:lpstr>
      <vt:lpstr>Office Theme</vt:lpstr>
      <vt:lpstr>PowerPoint Presentation</vt:lpstr>
      <vt:lpstr>  Brain-Based Learning: Understand How Students Really Learn în Budapesta 25.11.2021-30.11.2021   -curs oferit de partenerul Europass Teacher Academy</vt:lpstr>
      <vt:lpstr>Starea Flow</vt:lpstr>
      <vt:lpstr>PowerPoint Presentation</vt:lpstr>
      <vt:lpstr>DIFFUSE MODE</vt:lpstr>
      <vt:lpstr>PowerPoint Presentation</vt:lpstr>
      <vt:lpstr>TEHNICI DE MEMORIZARE EFICIENTĂ</vt:lpstr>
      <vt:lpstr>PowerPoint Presentation</vt:lpstr>
      <vt:lpstr>HARTA MEMORIEI</vt:lpstr>
      <vt:lpstr>Descrierea hărții mentale </vt:lpstr>
      <vt:lpstr>PALATUL MEMORIEI</vt:lpstr>
      <vt:lpstr>TEHNICA POMODORO</vt:lpstr>
      <vt:lpstr>PRETESTARE ȘI TESTARE</vt:lpstr>
      <vt:lpstr>ALTE TEHNICI DE MEMORARE</vt:lpstr>
      <vt:lpstr>LUCREAZĂ MEMORIA LA ORICE VÂRSTĂ!</vt:lpstr>
      <vt:lpstr>PROPRIA DISCIPLINĂ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</cp:revision>
  <dcterms:created xsi:type="dcterms:W3CDTF">2021-11-03T02:32:24Z</dcterms:created>
  <dcterms:modified xsi:type="dcterms:W3CDTF">2021-11-10T09:11:09Z</dcterms:modified>
</cp:coreProperties>
</file>