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  <a:sym typeface="Wingdings" panose="05000000000000000000" pitchFamily="2" charset="2"/>
      </a:defRPr>
    </a:lvl1pPr>
    <a:lvl2pPr marL="4572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  <a:sym typeface="Wingdings" panose="05000000000000000000" pitchFamily="2" charset="2"/>
      </a:defRPr>
    </a:lvl2pPr>
    <a:lvl3pPr marL="9144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  <a:sym typeface="Wingdings" panose="05000000000000000000" pitchFamily="2" charset="2"/>
      </a:defRPr>
    </a:lvl3pPr>
    <a:lvl4pPr marL="13716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  <a:sym typeface="Wingdings" panose="05000000000000000000" pitchFamily="2" charset="2"/>
      </a:defRPr>
    </a:lvl4pPr>
    <a:lvl5pPr marL="18288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  <a:sym typeface="Wingdings" panose="05000000000000000000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  <a:sym typeface="Wingdings" panose="05000000000000000000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  <a:sym typeface="Wingdings" panose="05000000000000000000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  <a:sym typeface="Wingdings" panose="05000000000000000000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  <a:sym typeface="Wingdings" panose="05000000000000000000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slideViewPr>
    <p:cSldViewPr>
      <p:cViewPr varScale="1">
        <p:scale>
          <a:sx n="54" d="100"/>
          <a:sy n="54" d="100"/>
        </p:scale>
        <p:origin x="-79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66" d="100"/>
        <a:sy n="66" d="100"/>
      </p:scale>
      <p:origin x="0" y="40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theme" Target="theme/theme1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 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 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 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 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 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 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 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7C5B9-40FA-4249-AE33-F712D61EB5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8F77D0-F4E6-450E-A4E4-5F9E5E365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CB670-64B2-440B-B7D0-5A20496D5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4B6E3-104D-4261-8C5C-32CF7A890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833EB-BA27-435F-A35B-2A46C664B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E9304-A9F2-4A56-8F29-79490ADB4E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20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164AD-B48D-43E1-AD0C-6EADAED8E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68F24B-8BFC-4B62-8AE3-1B5F5D50C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50431-C57C-44DA-88F5-B95CB4624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3E02D-2A27-4D8A-B481-D614C8C45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43906-A734-4581-A5F0-F6E2A50F5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06E9F-AEFA-469D-A6B8-FA7FD386A8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34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80B0C5-DDC7-4839-8512-11BE653F4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A32472-D25E-410E-BE78-E4E1798C6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02DB8-21DC-4E64-B632-FD7EE14DB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FBA49-DFF0-48B2-BE37-784604111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6E17F-72F2-46A1-9AB3-B3C9B579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26117-D056-4D90-8E33-CAD7F3191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582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E176A-8617-49D3-8ADC-3B546BC8C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E3F62-1AF6-463E-8E3D-B1BB46D29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5FBC1-0162-4950-8583-1321520E6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55FB7-6E74-4C17-9B6E-E15AA31BB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EE7A1-AC61-465C-A8D7-B9F4DA993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30C22-8236-4E29-9D68-6ACD52F914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68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84041-71A5-4B8A-92BD-911240E0A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7DD08F-4F46-4128-B055-CA750A385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CB40B-B51F-4B9F-BFE3-E328C660E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79DD2-C98D-4941-9279-B7A786EAF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E1D5E-95FE-4264-BC6C-733AFD296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BEFD4-1D97-4E76-9217-2D25BF0093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20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8A336-AFBD-4466-B262-176806D03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1DC47-4613-4C5F-A443-2495F597F3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F2CDD5-3FE6-4513-B7A3-4767FE74B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EBDC3-0014-4386-88F8-3C82AE889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264BF-5321-499B-BCDA-1E411B1E5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2B4E58-1B4E-41FB-8761-306C95CB6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4265A-0794-4158-BC2A-533AE017CA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27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D4F5D-B3F1-45CC-BF91-733A90CF2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13DADB-56D4-4BDC-BCB4-538198C11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F2A884-1A03-46BC-B544-F6982CFB3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013244-0EB7-4006-8AF2-C576863AF7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65E712-BD95-4295-BB29-82541FCF74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C6DEF4-68AE-4EFD-B5D5-46C3A05F7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059780-6227-47A9-9273-DE293F332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C53FB1-0FBE-4813-BE63-9AA747BB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C9321-855E-4DA9-B761-704DF833C3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38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15D5D-435D-488F-AF85-2BC64A410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E0B7C2-449A-4130-AB04-CE68C520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43820-5578-4C83-9355-910D1089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51B04-0715-4DB0-B89E-416DC288D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3D55D-9CFA-4EC4-8AE9-5079C36993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00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EFD531-29B4-423D-A59C-941614F58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095A09-B632-40FF-86BA-80CF84327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C5E58C-CDD9-4A54-AC4A-2232D57DD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3E519-555A-4F64-A8B2-727ABD086D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03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8811B-31F8-404F-806F-C60260A83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7EAF8-4A31-41D7-915A-9F03E8B65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73880A-8165-4723-9620-B36BF4B02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9C426-9201-4682-9584-F86031428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C4B029-C667-4E92-84D6-2850F8D3D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B2E526-1E56-4AF6-8717-27E3F94D0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DB813-4F4E-4C69-91CA-596009B449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30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57C30-8EF0-4F6C-9E93-B214F1DF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A5E398-6ED7-4F41-920C-1E6336E5DC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E2F7A7-A4BE-4C0C-9656-63E6001F5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5C7EC-79B3-4E5E-A5A9-7DC519D33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95489-0446-4EFF-BBF0-C9B94EB4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78DBBD-181F-42DE-B3F1-5455FE54D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A1679-3FD0-4290-B199-B0A94EE1FF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22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1CECC2F-01AB-4C0D-A826-D95A496AFB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EF1DFB5-C714-4C4C-B23E-9AE67E486B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3680B3C-DBC8-4442-B0DC-CC352B0F8C8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C545375-41CB-4647-AA16-8C25909E210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6180303-0A1D-420F-9199-DC16913BC22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204055B2-0AF7-4538-8E9B-9A42B893CA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 /><Relationship Id="rId2" Type="http://schemas.openxmlformats.org/officeDocument/2006/relationships/slideLayout" Target="../slideLayouts/slideLayout7.xml" /><Relationship Id="rId1" Type="http://schemas.openxmlformats.org/officeDocument/2006/relationships/vmlDrawing" Target="../drawings/vmlDrawing2.vml" /><Relationship Id="rId5" Type="http://schemas.openxmlformats.org/officeDocument/2006/relationships/oleObject" Target="../embeddings/oleObject3.bin" /><Relationship Id="rId4" Type="http://schemas.openxmlformats.org/officeDocument/2006/relationships/image" Target="../media/image1.wmf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 /><Relationship Id="rId2" Type="http://schemas.openxmlformats.org/officeDocument/2006/relationships/slideLayout" Target="../slideLayouts/slideLayout7.xml" /><Relationship Id="rId1" Type="http://schemas.openxmlformats.org/officeDocument/2006/relationships/vmlDrawing" Target="../drawings/vmlDrawing3.vml" /><Relationship Id="rId4" Type="http://schemas.openxmlformats.org/officeDocument/2006/relationships/image" Target="../media/image1.wmf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 /><Relationship Id="rId2" Type="http://schemas.openxmlformats.org/officeDocument/2006/relationships/slideLayout" Target="../slideLayouts/slideLayout7.xml" /><Relationship Id="rId1" Type="http://schemas.openxmlformats.org/officeDocument/2006/relationships/vmlDrawing" Target="../drawings/vmlDrawing4.vml" /><Relationship Id="rId4" Type="http://schemas.openxmlformats.org/officeDocument/2006/relationships/image" Target="../media/image1.wmf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 /><Relationship Id="rId2" Type="http://schemas.openxmlformats.org/officeDocument/2006/relationships/slideLayout" Target="../slideLayouts/slideLayout7.xml" /><Relationship Id="rId1" Type="http://schemas.openxmlformats.org/officeDocument/2006/relationships/vmlDrawing" Target="../drawings/vmlDrawing5.vml" /><Relationship Id="rId5" Type="http://schemas.openxmlformats.org/officeDocument/2006/relationships/oleObject" Target="../embeddings/oleObject7.bin" /><Relationship Id="rId4" Type="http://schemas.openxmlformats.org/officeDocument/2006/relationships/image" Target="../media/image2.wmf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 /><Relationship Id="rId2" Type="http://schemas.openxmlformats.org/officeDocument/2006/relationships/slideLayout" Target="../slideLayouts/slideLayout7.xml" /><Relationship Id="rId1" Type="http://schemas.openxmlformats.org/officeDocument/2006/relationships/vmlDrawing" Target="../drawings/vmlDrawing6.vml" /><Relationship Id="rId4" Type="http://schemas.openxmlformats.org/officeDocument/2006/relationships/image" Target="../media/image2.wmf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 /><Relationship Id="rId2" Type="http://schemas.openxmlformats.org/officeDocument/2006/relationships/slideLayout" Target="../slideLayouts/slideLayout7.xml" /><Relationship Id="rId1" Type="http://schemas.openxmlformats.org/officeDocument/2006/relationships/vmlDrawing" Target="../drawings/vmlDrawing7.vml" /><Relationship Id="rId4" Type="http://schemas.openxmlformats.org/officeDocument/2006/relationships/image" Target="../media/image2.wmf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 /><Relationship Id="rId2" Type="http://schemas.openxmlformats.org/officeDocument/2006/relationships/slideLayout" Target="../slideLayouts/slideLayout7.xml" /><Relationship Id="rId1" Type="http://schemas.openxmlformats.org/officeDocument/2006/relationships/vmlDrawing" Target="../drawings/vmlDrawing8.vml" /><Relationship Id="rId4" Type="http://schemas.openxmlformats.org/officeDocument/2006/relationships/image" Target="../media/image1.wmf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 /><Relationship Id="rId2" Type="http://schemas.openxmlformats.org/officeDocument/2006/relationships/slideLayout" Target="../slideLayouts/slideLayout7.xml" /><Relationship Id="rId1" Type="http://schemas.openxmlformats.org/officeDocument/2006/relationships/vmlDrawing" Target="../drawings/vmlDrawing1.vml" /><Relationship Id="rId4" Type="http://schemas.openxmlformats.org/officeDocument/2006/relationships/image" Target="../media/image1.wmf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WordArt 10">
            <a:extLst>
              <a:ext uri="{FF2B5EF4-FFF2-40B4-BE49-F238E27FC236}">
                <a16:creationId xmlns:a16="http://schemas.microsoft.com/office/drawing/2014/main" id="{3DDE9B8B-7746-4A2E-AE4E-87520720C71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8214" y="394607"/>
            <a:ext cx="8014607" cy="2438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Comic Sans MS" panose="030F0702030302020204" pitchFamily="66" charset="0"/>
              </a:rPr>
              <a:t>İKİNCİ DERECEDEN </a:t>
            </a:r>
          </a:p>
          <a:p>
            <a:r>
              <a:rPr lang="en-US" sz="36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Comic Sans MS" panose="030F0702030302020204" pitchFamily="66" charset="0"/>
              </a:rPr>
              <a:t>FONKSİYONLAR</a:t>
            </a:r>
          </a:p>
          <a:p>
            <a:r>
              <a:rPr lang="en-US" sz="3600" b="1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Comic Sans MS" panose="030F0702030302020204" pitchFamily="66" charset="0"/>
              </a:rPr>
              <a:t>(PARABOL)</a:t>
            </a: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F19DEA8E-6123-9249-BBEC-46481D3A4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751" y="2993571"/>
            <a:ext cx="8708570" cy="3673929"/>
          </a:xfrm>
        </p:spPr>
        <p:txBody>
          <a:bodyPr anchor="ctr"/>
          <a:lstStyle/>
          <a:p>
            <a:r>
              <a:rPr lang="tr-TR" sz="3200" b="1"/>
              <a:t>ŞEHİT FATİH YENİAY ANADOLU LİSESİ</a:t>
            </a:r>
            <a:br>
              <a:rPr lang="tr-TR" sz="3200" b="1"/>
            </a:br>
            <a:br>
              <a:rPr lang="tr-TR" sz="1800"/>
            </a:br>
            <a:r>
              <a:rPr lang="tr-TR" sz="2800" b="1"/>
              <a:t>BERFİN ASLAN -- GAMZE GÜĞER</a:t>
            </a:r>
            <a:br>
              <a:rPr lang="tr-TR" sz="2800" b="1"/>
            </a:br>
            <a:r>
              <a:rPr lang="tr-TR" sz="2800" b="1"/>
              <a:t>ESRA GÜNDÜZ -- ÇAĞLA SUSUZ </a:t>
            </a:r>
            <a:br>
              <a:rPr lang="tr-TR" sz="2800" b="1"/>
            </a:br>
            <a:r>
              <a:rPr lang="tr-TR" sz="2800" b="1"/>
              <a:t>ZEHRA TURĞUT -- NECMİYE DOĞRUYOL </a:t>
            </a:r>
            <a:br>
              <a:rPr lang="tr-TR" sz="2800" b="1"/>
            </a:br>
            <a:r>
              <a:rPr lang="tr-TR" sz="2800" b="1"/>
              <a:t>GÖRKEM BURHAN ORÇUN -- HATİCE CEYLAN </a:t>
            </a:r>
            <a:br>
              <a:rPr lang="tr-TR" sz="2800" b="1"/>
            </a:br>
            <a:r>
              <a:rPr lang="tr-TR" sz="2800" b="1"/>
              <a:t>ZEKİYE TARHAN -- SILA ADANA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AF821F8D-BB7D-4AE8-A4E4-B436757E1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498475"/>
            <a:ext cx="6707188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tr-TR" altLang="en-US"/>
              <a:t>Acaba fonksiyonumuz ax</a:t>
            </a:r>
            <a:r>
              <a:rPr lang="tr-TR" altLang="en-US" baseline="30000"/>
              <a:t>2</a:t>
            </a:r>
            <a:r>
              <a:rPr lang="tr-TR" altLang="en-US"/>
              <a:t>+bx+c şeklinde </a:t>
            </a:r>
          </a:p>
          <a:p>
            <a:pPr algn="l">
              <a:spcBef>
                <a:spcPct val="0"/>
              </a:spcBef>
            </a:pPr>
            <a:r>
              <a:rPr lang="tr-TR" altLang="en-US"/>
              <a:t>olduğunda grafiğini nasıl çizebiliriz?</a:t>
            </a:r>
          </a:p>
          <a:p>
            <a:pPr algn="l">
              <a:spcBef>
                <a:spcPct val="0"/>
              </a:spcBef>
            </a:pPr>
            <a:r>
              <a:rPr lang="tr-TR" altLang="en-US"/>
              <a:t> Fonksiyonumuzu şöyle yazalım:</a:t>
            </a:r>
          </a:p>
          <a:p>
            <a:pPr algn="l">
              <a:spcBef>
                <a:spcPct val="0"/>
              </a:spcBef>
            </a:pPr>
            <a:r>
              <a:rPr lang="tr-TR" altLang="en-US"/>
              <a:t>y=a(x</a:t>
            </a:r>
            <a:r>
              <a:rPr lang="tr-TR" altLang="en-US" baseline="30000"/>
              <a:t>2</a:t>
            </a:r>
            <a:r>
              <a:rPr lang="tr-TR" altLang="en-US"/>
              <a:t>+b/ax+c/a)</a:t>
            </a:r>
          </a:p>
          <a:p>
            <a:pPr algn="l">
              <a:spcBef>
                <a:spcPct val="0"/>
              </a:spcBef>
            </a:pPr>
            <a:r>
              <a:rPr lang="tr-TR" altLang="en-US"/>
              <a:t>y=a[x</a:t>
            </a:r>
            <a:r>
              <a:rPr lang="tr-TR" altLang="en-US" baseline="30000"/>
              <a:t>2 </a:t>
            </a:r>
            <a:r>
              <a:rPr lang="tr-TR" altLang="en-US"/>
              <a:t>+b/ax +(b/2a) - (b/2a) +c/a]</a:t>
            </a:r>
          </a:p>
          <a:p>
            <a:pPr algn="l">
              <a:spcBef>
                <a:spcPct val="0"/>
              </a:spcBef>
            </a:pPr>
            <a:r>
              <a:rPr lang="tr-TR" altLang="en-US"/>
              <a:t>Y=a[(x+b/2a)</a:t>
            </a:r>
            <a:r>
              <a:rPr lang="tr-TR" altLang="en-US" baseline="30000"/>
              <a:t>2</a:t>
            </a:r>
            <a:r>
              <a:rPr lang="tr-TR" altLang="en-US"/>
              <a:t>+c/d-b</a:t>
            </a:r>
            <a:r>
              <a:rPr lang="tr-TR" altLang="en-US" baseline="30000"/>
              <a:t>2</a:t>
            </a:r>
            <a:r>
              <a:rPr lang="tr-TR" altLang="en-US"/>
              <a:t>/4a</a:t>
            </a:r>
            <a:r>
              <a:rPr lang="tr-TR" altLang="en-US" baseline="30000"/>
              <a:t>2</a:t>
            </a:r>
            <a:r>
              <a:rPr lang="tr-TR" altLang="en-US"/>
              <a:t>]</a:t>
            </a:r>
          </a:p>
          <a:p>
            <a:pPr algn="l">
              <a:spcBef>
                <a:spcPct val="0"/>
              </a:spcBef>
            </a:pPr>
            <a:r>
              <a:rPr lang="tr-TR" altLang="en-US"/>
              <a:t>Y=a[(x+b/2a)</a:t>
            </a:r>
            <a:r>
              <a:rPr lang="tr-TR" altLang="en-US" baseline="30000"/>
              <a:t>2</a:t>
            </a:r>
            <a:r>
              <a:rPr lang="tr-TR" altLang="en-US"/>
              <a:t>+4ac-b</a:t>
            </a:r>
            <a:r>
              <a:rPr lang="tr-TR" altLang="en-US" baseline="30000"/>
              <a:t>2</a:t>
            </a:r>
            <a:r>
              <a:rPr lang="tr-TR" altLang="en-US"/>
              <a:t>/4a</a:t>
            </a:r>
            <a:r>
              <a:rPr lang="tr-TR" altLang="en-US" baseline="30000"/>
              <a:t>2</a:t>
            </a:r>
            <a:r>
              <a:rPr lang="tr-TR" altLang="en-US"/>
              <a:t>]</a:t>
            </a:r>
          </a:p>
          <a:p>
            <a:pPr algn="l">
              <a:spcBef>
                <a:spcPct val="0"/>
              </a:spcBef>
            </a:pPr>
            <a:r>
              <a:rPr lang="tr-TR" altLang="en-US"/>
              <a:t>Y=a(x+b/2a)</a:t>
            </a:r>
            <a:r>
              <a:rPr lang="tr-TR" altLang="en-US" baseline="30000"/>
              <a:t>2</a:t>
            </a:r>
            <a:r>
              <a:rPr lang="tr-TR" altLang="en-US"/>
              <a:t>+4ac-b</a:t>
            </a:r>
            <a:r>
              <a:rPr lang="tr-TR" altLang="en-US" baseline="30000"/>
              <a:t>2</a:t>
            </a:r>
            <a:r>
              <a:rPr lang="tr-TR" altLang="en-US"/>
              <a:t>/4a şeklinde yazılabilir.</a:t>
            </a:r>
          </a:p>
          <a:p>
            <a:pPr algn="l">
              <a:spcBef>
                <a:spcPct val="0"/>
              </a:spcBef>
            </a:pPr>
            <a:r>
              <a:rPr lang="tr-TR" altLang="en-US"/>
              <a:t>Kolaylık açısından –b/2a=r</a:t>
            </a:r>
          </a:p>
          <a:p>
            <a:pPr algn="l">
              <a:spcBef>
                <a:spcPct val="0"/>
              </a:spcBef>
            </a:pPr>
            <a:r>
              <a:rPr lang="tr-TR" altLang="en-US"/>
              <a:t>                                4ac-b</a:t>
            </a:r>
            <a:r>
              <a:rPr lang="tr-TR" altLang="en-US" baseline="30000"/>
              <a:t>2</a:t>
            </a:r>
            <a:r>
              <a:rPr lang="tr-TR" altLang="en-US"/>
              <a:t>/4a =k olsun.</a:t>
            </a:r>
          </a:p>
          <a:p>
            <a:pPr algn="l">
              <a:spcBef>
                <a:spcPct val="0"/>
              </a:spcBef>
            </a:pPr>
            <a:r>
              <a:rPr lang="tr-TR" altLang="en-US"/>
              <a:t>Y=a(x-r)</a:t>
            </a:r>
            <a:r>
              <a:rPr lang="tr-TR" altLang="en-US" baseline="30000"/>
              <a:t>2</a:t>
            </a:r>
            <a:r>
              <a:rPr lang="tr-TR" altLang="en-US"/>
              <a:t>+k şeklini alan fonksiyonun grafiğini,y=ax</a:t>
            </a:r>
            <a:r>
              <a:rPr lang="tr-TR" altLang="en-US" baseline="30000"/>
              <a:t>2</a:t>
            </a:r>
          </a:p>
          <a:p>
            <a:pPr algn="l">
              <a:spcBef>
                <a:spcPct val="0"/>
              </a:spcBef>
            </a:pPr>
            <a:r>
              <a:rPr lang="tr-TR" altLang="en-US"/>
              <a:t> fonksiyonunu y ekseni yönünde ırı kadar daha sonra </a:t>
            </a:r>
          </a:p>
          <a:p>
            <a:pPr algn="l">
              <a:spcBef>
                <a:spcPct val="0"/>
              </a:spcBef>
            </a:pPr>
            <a:r>
              <a:rPr lang="tr-TR" altLang="en-US"/>
              <a:t>Da x ekseni yönünde k kadar kaydırarak çizebiliriz. </a:t>
            </a:r>
          </a:p>
          <a:p>
            <a:pPr algn="l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Freeform 4">
            <a:extLst>
              <a:ext uri="{FF2B5EF4-FFF2-40B4-BE49-F238E27FC236}">
                <a16:creationId xmlns:a16="http://schemas.microsoft.com/office/drawing/2014/main" id="{D262E751-E1D0-4E1C-9BD0-54F77CD10972}"/>
              </a:ext>
            </a:extLst>
          </p:cNvPr>
          <p:cNvSpPr>
            <a:spLocks/>
          </p:cNvSpPr>
          <p:nvPr/>
        </p:nvSpPr>
        <p:spPr bwMode="auto">
          <a:xfrm>
            <a:off x="1828800" y="2120900"/>
            <a:ext cx="3098800" cy="3009900"/>
          </a:xfrm>
          <a:custGeom>
            <a:avLst/>
            <a:gdLst>
              <a:gd name="T0" fmla="*/ 0 w 1952"/>
              <a:gd name="T1" fmla="*/ 1832 h 1896"/>
              <a:gd name="T2" fmla="*/ 912 w 1952"/>
              <a:gd name="T3" fmla="*/ 8 h 1896"/>
              <a:gd name="T4" fmla="*/ 1872 w 1952"/>
              <a:gd name="T5" fmla="*/ 1784 h 1896"/>
              <a:gd name="T6" fmla="*/ 1392 w 1952"/>
              <a:gd name="T7" fmla="*/ 68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52" h="1896">
                <a:moveTo>
                  <a:pt x="0" y="1832"/>
                </a:moveTo>
                <a:cubicBezTo>
                  <a:pt x="300" y="924"/>
                  <a:pt x="600" y="16"/>
                  <a:pt x="912" y="8"/>
                </a:cubicBezTo>
                <a:cubicBezTo>
                  <a:pt x="1224" y="0"/>
                  <a:pt x="1792" y="1672"/>
                  <a:pt x="1872" y="1784"/>
                </a:cubicBezTo>
                <a:cubicBezTo>
                  <a:pt x="1952" y="1896"/>
                  <a:pt x="1672" y="1288"/>
                  <a:pt x="1392" y="68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D5ACC80C-249B-4C43-AABD-B47092DBCF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13716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6FD8B448-7AE1-49C3-A5CC-DCCEDBA1FD3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191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>
            <a:extLst>
              <a:ext uri="{FF2B5EF4-FFF2-40B4-BE49-F238E27FC236}">
                <a16:creationId xmlns:a16="http://schemas.microsoft.com/office/drawing/2014/main" id="{F2AFD4F9-5C43-431E-B81C-C66764E35B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121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CF30563E-E691-4846-AB0D-F1D962E92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191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x</a:t>
            </a:r>
            <a:endParaRPr lang="en-US" altLang="en-US"/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8A3BAE8E-D96F-4485-8719-174ECEC43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838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y</a:t>
            </a:r>
            <a:endParaRPr lang="en-US" altLang="en-US"/>
          </a:p>
        </p:txBody>
      </p:sp>
      <p:sp>
        <p:nvSpPr>
          <p:cNvPr id="12303" name="Text Box 15">
            <a:extLst>
              <a:ext uri="{FF2B5EF4-FFF2-40B4-BE49-F238E27FC236}">
                <a16:creationId xmlns:a16="http://schemas.microsoft.com/office/drawing/2014/main" id="{1BA50329-8469-4D1C-8D16-713958141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1336675"/>
            <a:ext cx="903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tr-TR" altLang="en-US"/>
              <a:t>T(r,k)</a:t>
            </a:r>
            <a:endParaRPr lang="en-US" altLang="en-US"/>
          </a:p>
        </p:txBody>
      </p:sp>
      <p:sp>
        <p:nvSpPr>
          <p:cNvPr id="12306" name="Line 18">
            <a:extLst>
              <a:ext uri="{FF2B5EF4-FFF2-40B4-BE49-F238E27FC236}">
                <a16:creationId xmlns:a16="http://schemas.microsoft.com/office/drawing/2014/main" id="{4EE7D155-C6D6-415F-BA27-03CC57973E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1676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Text Box 20">
            <a:extLst>
              <a:ext uri="{FF2B5EF4-FFF2-40B4-BE49-F238E27FC236}">
                <a16:creationId xmlns:a16="http://schemas.microsoft.com/office/drawing/2014/main" id="{04EC108E-AF44-478B-BF2A-E46EC8D9B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371600"/>
            <a:ext cx="3048000" cy="429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F(x)=ax</a:t>
            </a:r>
            <a:r>
              <a:rPr lang="tr-TR" altLang="en-US" baseline="30000"/>
              <a:t>2</a:t>
            </a:r>
            <a:r>
              <a:rPr lang="tr-TR" altLang="en-US"/>
              <a:t>+bx+c </a:t>
            </a:r>
          </a:p>
          <a:p>
            <a:pPr algn="l"/>
            <a:r>
              <a:rPr lang="tr-TR" altLang="en-US"/>
              <a:t>fonksiyonunun </a:t>
            </a:r>
          </a:p>
          <a:p>
            <a:pPr algn="l"/>
            <a:r>
              <a:rPr lang="tr-TR" altLang="en-US"/>
              <a:t>tepe noktası </a:t>
            </a:r>
          </a:p>
          <a:p>
            <a:pPr algn="l"/>
            <a:r>
              <a:rPr lang="tr-TR" altLang="en-US"/>
              <a:t>T(r,k) olmak üzre :</a:t>
            </a:r>
          </a:p>
          <a:p>
            <a:pPr algn="l"/>
            <a:r>
              <a:rPr lang="tr-TR" altLang="en-US"/>
              <a:t>r=-b/2a  </a:t>
            </a:r>
          </a:p>
          <a:p>
            <a:pPr algn="l"/>
            <a:r>
              <a:rPr lang="tr-TR" altLang="en-US"/>
              <a:t> k = 4ac-b</a:t>
            </a:r>
            <a:r>
              <a:rPr lang="tr-TR" altLang="en-US" baseline="30000"/>
              <a:t>2</a:t>
            </a:r>
            <a:r>
              <a:rPr lang="tr-TR" altLang="en-US"/>
              <a:t>/4a</a:t>
            </a:r>
            <a:r>
              <a:rPr lang="tr-TR" altLang="en-US" baseline="30000"/>
              <a:t>2</a:t>
            </a:r>
          </a:p>
          <a:p>
            <a:pPr algn="l"/>
            <a:r>
              <a:rPr lang="tr-TR" altLang="en-US" baseline="30000"/>
              <a:t>      =</a:t>
            </a:r>
            <a:r>
              <a:rPr lang="tr-TR" altLang="en-US"/>
              <a:t> f(r) dir.</a:t>
            </a:r>
          </a:p>
          <a:p>
            <a:pPr algn="l"/>
            <a:r>
              <a:rPr lang="tr-TR" altLang="en-US"/>
              <a:t> </a:t>
            </a: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>
            <a:extLst>
              <a:ext uri="{FF2B5EF4-FFF2-40B4-BE49-F238E27FC236}">
                <a16:creationId xmlns:a16="http://schemas.microsoft.com/office/drawing/2014/main" id="{D42D1A5F-F5F1-4A66-9067-56D8477DC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762000"/>
            <a:ext cx="67056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Y=ax</a:t>
            </a:r>
            <a:r>
              <a:rPr lang="tr-TR" altLang="en-US" baseline="30000"/>
              <a:t>2</a:t>
            </a:r>
            <a:r>
              <a:rPr lang="tr-TR" altLang="en-US"/>
              <a:t>+bx+c gibi genel bir fonksiyonun grafiğini çizerken yapılacak işlemleri sıralayalım:</a:t>
            </a:r>
          </a:p>
          <a:p>
            <a:pPr algn="l"/>
            <a:r>
              <a:rPr lang="tr-TR" altLang="en-US"/>
              <a:t>1)İlk olarak parabolün tepe noktasının koordinatları yani T(r,k)  bulunur.</a:t>
            </a:r>
          </a:p>
          <a:p>
            <a:pPr algn="l"/>
            <a:r>
              <a:rPr lang="tr-TR" altLang="en-US"/>
              <a:t>2)Parabolün koordinat eksenlerini kestiği noktaların koordinatları bulunur.</a:t>
            </a:r>
          </a:p>
          <a:p>
            <a:pPr algn="l"/>
            <a:r>
              <a:rPr lang="tr-TR" altLang="en-US"/>
              <a:t>a)x=0 için parabolün varsa x eksenini kestiiğ nokta bulunur.</a:t>
            </a:r>
          </a:p>
          <a:p>
            <a:pPr algn="l"/>
            <a:r>
              <a:rPr lang="tr-TR" altLang="en-US"/>
              <a:t>b)y=0 için parabolün y eksenini kestiği nokta yada noktalar bulunur. Bu durum </a:t>
            </a:r>
            <a:r>
              <a:rPr lang="tr-TR" altLang="en-US">
                <a:sym typeface="Symbol" panose="05050102010706020507" pitchFamily="18" charset="2"/>
              </a:rPr>
              <a:t> ın durumuna bağlıdır:</a:t>
            </a:r>
          </a:p>
          <a:p>
            <a:pPr algn="l"/>
            <a:r>
              <a:rPr lang="tr-TR" altLang="en-US">
                <a:sym typeface="Symbol" panose="05050102010706020507" pitchFamily="18" charset="2"/>
              </a:rPr>
              <a:t>i) &gt;0 ise parabol ox eksenini farklı iki noktada keser.</a:t>
            </a:r>
          </a:p>
        </p:txBody>
      </p:sp>
      <p:graphicFrame>
        <p:nvGraphicFramePr>
          <p:cNvPr id="13316" name="Object 4">
            <a:extLst>
              <a:ext uri="{FF2B5EF4-FFF2-40B4-BE49-F238E27FC236}">
                <a16:creationId xmlns:a16="http://schemas.microsoft.com/office/drawing/2014/main" id="{43EF4C26-9925-4147-B79C-A96100CCE2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Denklem" r:id="rId3" imgW="114120" imgH="215640" progId="Equation.3">
                  <p:embed/>
                </p:oleObj>
              </mc:Choice>
              <mc:Fallback>
                <p:oleObj name="Denklem" r:id="rId3" imgW="114120" imgH="215640" progId="Equation.3">
                  <p:embed/>
                  <p:pic>
                    <p:nvPicPr>
                      <p:cNvPr id="13316" name="Object 4">
                        <a:extLst>
                          <a:ext uri="{FF2B5EF4-FFF2-40B4-BE49-F238E27FC236}">
                            <a16:creationId xmlns:a16="http://schemas.microsoft.com/office/drawing/2014/main" id="{43EF4C26-9925-4147-B79C-A96100CCE2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>
            <a:extLst>
              <a:ext uri="{FF2B5EF4-FFF2-40B4-BE49-F238E27FC236}">
                <a16:creationId xmlns:a16="http://schemas.microsoft.com/office/drawing/2014/main" id="{C85710D4-86D0-4EDF-88DC-9A97743C93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enklem" r:id="rId5" imgW="114120" imgH="215640" progId="Equation.3">
                  <p:embed/>
                </p:oleObj>
              </mc:Choice>
              <mc:Fallback>
                <p:oleObj name="Denklem" r:id="rId5" imgW="114120" imgH="215640" progId="Equation.3">
                  <p:embed/>
                  <p:pic>
                    <p:nvPicPr>
                      <p:cNvPr id="13317" name="Object 5">
                        <a:extLst>
                          <a:ext uri="{FF2B5EF4-FFF2-40B4-BE49-F238E27FC236}">
                            <a16:creationId xmlns:a16="http://schemas.microsoft.com/office/drawing/2014/main" id="{C85710D4-86D0-4EDF-88DC-9A97743C93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059D1C1-A2B7-41A7-A4DD-4C10AC1BA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066800"/>
            <a:ext cx="6858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ii)</a:t>
            </a:r>
            <a:r>
              <a:rPr lang="tr-TR" altLang="en-US">
                <a:sym typeface="Symbol" panose="05050102010706020507" pitchFamily="18" charset="2"/>
              </a:rPr>
              <a:t>&lt;0 ise parabol ox eksenini kesmez.</a:t>
            </a:r>
          </a:p>
          <a:p>
            <a:pPr algn="l"/>
            <a:r>
              <a:rPr lang="tr-TR" altLang="en-US">
                <a:sym typeface="Symbol" panose="05050102010706020507" pitchFamily="18" charset="2"/>
              </a:rPr>
              <a:t>iii)  =0 ise parabol ox eksenine teğettir.</a:t>
            </a:r>
          </a:p>
          <a:p>
            <a:pPr algn="l"/>
            <a:r>
              <a:rPr lang="tr-TR" altLang="en-US"/>
              <a:t>3)x</a:t>
            </a:r>
            <a:r>
              <a:rPr lang="tr-TR" altLang="en-US" baseline="30000"/>
              <a:t>2</a:t>
            </a:r>
            <a:r>
              <a:rPr lang="tr-TR" altLang="en-US"/>
              <a:t>nin katsayısı olan ‘a’ incelenir.</a:t>
            </a:r>
          </a:p>
          <a:p>
            <a:pPr algn="l"/>
            <a:r>
              <a:rPr lang="tr-TR" altLang="en-US"/>
              <a:t>a)a&gt;0 ise parabolün kolları yukarı doğrudur.Parabolün en küçük (minimum) elemanı vardır. Bu eleman parabolün   ordinatı olan k’dır.</a:t>
            </a:r>
          </a:p>
          <a:p>
            <a:pPr algn="l"/>
            <a:r>
              <a:rPr lang="tr-TR" altLang="en-US"/>
              <a:t>b)a&lt;0 ise parabolün kolları aşağı doğrudur.parabolün en büyük(maksimum)elemanı vardır.</a:t>
            </a: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>
            <a:extLst>
              <a:ext uri="{FF2B5EF4-FFF2-40B4-BE49-F238E27FC236}">
                <a16:creationId xmlns:a16="http://schemas.microsoft.com/office/drawing/2014/main" id="{7C4B9DE4-807F-493F-9392-63875E56B0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19850" y="577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Denklem" r:id="rId3" imgW="114120" imgH="215640" progId="Equation.3">
                  <p:embed/>
                </p:oleObj>
              </mc:Choice>
              <mc:Fallback>
                <p:oleObj name="Denklem" r:id="rId3" imgW="114120" imgH="215640" progId="Equation.3">
                  <p:embed/>
                  <p:pic>
                    <p:nvPicPr>
                      <p:cNvPr id="15362" name="Object 2">
                        <a:extLst>
                          <a:ext uri="{FF2B5EF4-FFF2-40B4-BE49-F238E27FC236}">
                            <a16:creationId xmlns:a16="http://schemas.microsoft.com/office/drawing/2014/main" id="{7C4B9DE4-807F-493F-9392-63875E56B0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9850" y="5778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Line 3">
            <a:extLst>
              <a:ext uri="{FF2B5EF4-FFF2-40B4-BE49-F238E27FC236}">
                <a16:creationId xmlns:a16="http://schemas.microsoft.com/office/drawing/2014/main" id="{7E02D941-4D39-457C-BBAE-79413861C0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9906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52BD3E7B-A1D2-40EA-A3B5-F4DDE6C122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2860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5">
            <a:extLst>
              <a:ext uri="{FF2B5EF4-FFF2-40B4-BE49-F238E27FC236}">
                <a16:creationId xmlns:a16="http://schemas.microsoft.com/office/drawing/2014/main" id="{D75326D7-EFC9-4D05-BF01-0C2C3DC611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76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6">
            <a:extLst>
              <a:ext uri="{FF2B5EF4-FFF2-40B4-BE49-F238E27FC236}">
                <a16:creationId xmlns:a16="http://schemas.microsoft.com/office/drawing/2014/main" id="{546B103B-E848-4986-B87F-43ED5E4C3D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2286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Freeform 7">
            <a:extLst>
              <a:ext uri="{FF2B5EF4-FFF2-40B4-BE49-F238E27FC236}">
                <a16:creationId xmlns:a16="http://schemas.microsoft.com/office/drawing/2014/main" id="{A8953AB7-C51C-4308-94FB-F64D36FC75F8}"/>
              </a:ext>
            </a:extLst>
          </p:cNvPr>
          <p:cNvSpPr>
            <a:spLocks/>
          </p:cNvSpPr>
          <p:nvPr/>
        </p:nvSpPr>
        <p:spPr bwMode="auto">
          <a:xfrm>
            <a:off x="4648200" y="914400"/>
            <a:ext cx="2286000" cy="1371600"/>
          </a:xfrm>
          <a:custGeom>
            <a:avLst/>
            <a:gdLst>
              <a:gd name="T0" fmla="*/ 0 w 1440"/>
              <a:gd name="T1" fmla="*/ 0 h 864"/>
              <a:gd name="T2" fmla="*/ 720 w 1440"/>
              <a:gd name="T3" fmla="*/ 864 h 864"/>
              <a:gd name="T4" fmla="*/ 1440 w 1440"/>
              <a:gd name="T5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0" h="864">
                <a:moveTo>
                  <a:pt x="0" y="0"/>
                </a:moveTo>
                <a:cubicBezTo>
                  <a:pt x="240" y="432"/>
                  <a:pt x="480" y="864"/>
                  <a:pt x="720" y="864"/>
                </a:cubicBezTo>
                <a:cubicBezTo>
                  <a:pt x="960" y="864"/>
                  <a:pt x="1320" y="144"/>
                  <a:pt x="1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Freeform 8">
            <a:extLst>
              <a:ext uri="{FF2B5EF4-FFF2-40B4-BE49-F238E27FC236}">
                <a16:creationId xmlns:a16="http://schemas.microsoft.com/office/drawing/2014/main" id="{B6925BED-D3BF-45B1-ADE6-7D195238923A}"/>
              </a:ext>
            </a:extLst>
          </p:cNvPr>
          <p:cNvSpPr>
            <a:spLocks/>
          </p:cNvSpPr>
          <p:nvPr/>
        </p:nvSpPr>
        <p:spPr bwMode="auto">
          <a:xfrm>
            <a:off x="4572000" y="2273300"/>
            <a:ext cx="2362200" cy="1384300"/>
          </a:xfrm>
          <a:custGeom>
            <a:avLst/>
            <a:gdLst>
              <a:gd name="T0" fmla="*/ 0 w 1488"/>
              <a:gd name="T1" fmla="*/ 872 h 872"/>
              <a:gd name="T2" fmla="*/ 768 w 1488"/>
              <a:gd name="T3" fmla="*/ 8 h 872"/>
              <a:gd name="T4" fmla="*/ 1488 w 1488"/>
              <a:gd name="T5" fmla="*/ 824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872">
                <a:moveTo>
                  <a:pt x="0" y="872"/>
                </a:moveTo>
                <a:cubicBezTo>
                  <a:pt x="260" y="444"/>
                  <a:pt x="520" y="16"/>
                  <a:pt x="768" y="8"/>
                </a:cubicBezTo>
                <a:cubicBezTo>
                  <a:pt x="1016" y="0"/>
                  <a:pt x="1252" y="412"/>
                  <a:pt x="1488" y="8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43323B29-F2B3-4AF3-A5B6-68B98051B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685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y=ax</a:t>
            </a:r>
            <a:r>
              <a:rPr lang="tr-TR" altLang="en-US" baseline="30000"/>
              <a:t>2</a:t>
            </a:r>
            <a:endParaRPr lang="en-US" altLang="en-US"/>
          </a:p>
        </p:txBody>
      </p:sp>
      <p:sp>
        <p:nvSpPr>
          <p:cNvPr id="15370" name="Text Box 10">
            <a:extLst>
              <a:ext uri="{FF2B5EF4-FFF2-40B4-BE49-F238E27FC236}">
                <a16:creationId xmlns:a16="http://schemas.microsoft.com/office/drawing/2014/main" id="{134C549F-D2EF-4EE1-B414-0D61A222C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6670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y=-ax</a:t>
            </a:r>
            <a:r>
              <a:rPr lang="tr-TR" altLang="en-US" baseline="30000"/>
              <a:t>2</a:t>
            </a:r>
            <a:endParaRPr lang="en-US" altLang="en-US"/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0FD525C1-DA2D-41A9-BEB3-34D40669C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1219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   a</a:t>
            </a:r>
            <a:r>
              <a:rPr lang="tr-TR" altLang="en-US">
                <a:sym typeface="Symbol" panose="05050102010706020507" pitchFamily="18" charset="2"/>
              </a:rPr>
              <a:t>0</a:t>
            </a:r>
            <a:endParaRPr lang="en-US" altLang="en-US"/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57D3AECB-156A-40BD-A2D9-56A39BCC9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124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  a</a:t>
            </a:r>
            <a:r>
              <a:rPr lang="tr-TR" altLang="en-US">
                <a:sym typeface="Symbol" panose="05050102010706020507" pitchFamily="18" charset="2"/>
              </a:rPr>
              <a:t>0</a:t>
            </a:r>
            <a:endParaRPr lang="en-US" altLang="en-US"/>
          </a:p>
        </p:txBody>
      </p:sp>
      <p:sp>
        <p:nvSpPr>
          <p:cNvPr id="15373" name="Text Box 13">
            <a:extLst>
              <a:ext uri="{FF2B5EF4-FFF2-40B4-BE49-F238E27FC236}">
                <a16:creationId xmlns:a16="http://schemas.microsoft.com/office/drawing/2014/main" id="{079B0803-03B8-470E-A84F-3611ECF97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762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Hatırlayalım:</a:t>
            </a:r>
            <a:endParaRPr lang="en-US" altLang="en-US"/>
          </a:p>
        </p:txBody>
      </p:sp>
      <p:sp>
        <p:nvSpPr>
          <p:cNvPr id="15374" name="Line 14">
            <a:extLst>
              <a:ext uri="{FF2B5EF4-FFF2-40B4-BE49-F238E27FC236}">
                <a16:creationId xmlns:a16="http://schemas.microsoft.com/office/drawing/2014/main" id="{498EF9DA-8CAC-4655-97B7-D85CFCF09B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286000"/>
            <a:ext cx="1371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Text Box 15">
            <a:extLst>
              <a:ext uri="{FF2B5EF4-FFF2-40B4-BE49-F238E27FC236}">
                <a16:creationId xmlns:a16="http://schemas.microsoft.com/office/drawing/2014/main" id="{BC57CE60-2016-4751-9CEC-614912EAF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495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T(r,k)</a:t>
            </a:r>
            <a:endParaRPr lang="en-US" altLang="en-US"/>
          </a:p>
        </p:txBody>
      </p:sp>
      <p:sp>
        <p:nvSpPr>
          <p:cNvPr id="15376" name="Text Box 16">
            <a:extLst>
              <a:ext uri="{FF2B5EF4-FFF2-40B4-BE49-F238E27FC236}">
                <a16:creationId xmlns:a16="http://schemas.microsoft.com/office/drawing/2014/main" id="{ECF6CA24-8FC1-4DB1-B3E9-153BB77D9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62400"/>
            <a:ext cx="39624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Uyarı!!</a:t>
            </a:r>
          </a:p>
          <a:p>
            <a:pPr algn="l"/>
            <a:r>
              <a:rPr lang="tr-TR" altLang="en-US"/>
              <a:t>Tepe noktası koordinatları T(r,k) iken denklemi x=r olan doğru parabolün simetri eksenidir.</a:t>
            </a: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F96AD883-C75E-42F3-9B86-7E063463A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650875"/>
            <a:ext cx="6340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endParaRPr lang="tr-TR" altLang="en-US"/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F2D66BB5-9BD2-4CCB-8C19-4E327D920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762000"/>
            <a:ext cx="68580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Örn:f:R</a:t>
            </a:r>
            <a:r>
              <a:rPr lang="tr-TR" altLang="en-US">
                <a:sym typeface="Symbol" panose="05050102010706020507" pitchFamily="18" charset="2"/>
              </a:rPr>
              <a:t>R </a:t>
            </a:r>
          </a:p>
          <a:p>
            <a:pPr algn="l"/>
            <a:r>
              <a:rPr lang="tr-TR" altLang="en-US">
                <a:sym typeface="Symbol" panose="05050102010706020507" pitchFamily="18" charset="2"/>
              </a:rPr>
              <a:t>f:-x</a:t>
            </a:r>
            <a:r>
              <a:rPr lang="tr-TR" altLang="en-US" baseline="30000">
                <a:sym typeface="Symbol" panose="05050102010706020507" pitchFamily="18" charset="2"/>
              </a:rPr>
              <a:t>2</a:t>
            </a:r>
            <a:r>
              <a:rPr lang="tr-TR" altLang="en-US">
                <a:sym typeface="Symbol" panose="05050102010706020507" pitchFamily="18" charset="2"/>
              </a:rPr>
              <a:t>+x-1/4 fonksiyonunun grafiğini çiziniz.</a:t>
            </a:r>
          </a:p>
          <a:p>
            <a:pPr algn="l"/>
            <a:r>
              <a:rPr lang="tr-TR" altLang="en-US">
                <a:sym typeface="Symbol" panose="05050102010706020507" pitchFamily="18" charset="2"/>
              </a:rPr>
              <a:t>Çözüm: Verilen fonksiyon,</a:t>
            </a:r>
          </a:p>
          <a:p>
            <a:pPr algn="l"/>
            <a:r>
              <a:rPr lang="tr-TR" altLang="en-US">
                <a:sym typeface="Symbol" panose="05050102010706020507" pitchFamily="18" charset="2"/>
              </a:rPr>
              <a:t>F(x)=-(x-1/2)</a:t>
            </a:r>
            <a:r>
              <a:rPr lang="tr-TR" altLang="en-US" baseline="30000">
                <a:sym typeface="Symbol" panose="05050102010706020507" pitchFamily="18" charset="2"/>
              </a:rPr>
              <a:t>2</a:t>
            </a:r>
            <a:r>
              <a:rPr lang="tr-TR" altLang="en-US">
                <a:sym typeface="Symbol" panose="05050102010706020507" pitchFamily="18" charset="2"/>
              </a:rPr>
              <a:t>+0 şeklinde olup tepe noktası </a:t>
            </a:r>
          </a:p>
          <a:p>
            <a:pPr algn="l"/>
            <a:r>
              <a:rPr lang="tr-TR" altLang="en-US">
                <a:sym typeface="Symbol" panose="05050102010706020507" pitchFamily="18" charset="2"/>
              </a:rPr>
              <a:t>(r,k)=(1/2,0)dır.</a:t>
            </a:r>
          </a:p>
          <a:p>
            <a:pPr algn="l"/>
            <a:r>
              <a:rPr lang="tr-TR" altLang="en-US">
                <a:sym typeface="Symbol" panose="05050102010706020507" pitchFamily="18" charset="2"/>
              </a:rPr>
              <a:t>X=0 için,y=-1/4 tür. Parabolün oy eksenini kestiği nokta (0,-1/4) olup ,a ın işareti negatif olduğundan grafiğin kolları aşağı doğrudur.</a:t>
            </a:r>
          </a:p>
          <a:p>
            <a:pPr algn="l"/>
            <a:r>
              <a:rPr lang="tr-TR" altLang="en-US">
                <a:sym typeface="Symbol" panose="05050102010706020507" pitchFamily="18" charset="2"/>
              </a:rPr>
              <a:t>Buna göre grafik:</a:t>
            </a:r>
          </a:p>
          <a:p>
            <a:pPr algn="l"/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Line 3">
            <a:extLst>
              <a:ext uri="{FF2B5EF4-FFF2-40B4-BE49-F238E27FC236}">
                <a16:creationId xmlns:a16="http://schemas.microsoft.com/office/drawing/2014/main" id="{46080203-B0FC-4D57-BB20-048EE77A80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57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F27DC289-65B6-4F08-8C46-50572D1F182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17526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Freeform 5">
            <a:extLst>
              <a:ext uri="{FF2B5EF4-FFF2-40B4-BE49-F238E27FC236}">
                <a16:creationId xmlns:a16="http://schemas.microsoft.com/office/drawing/2014/main" id="{ADBEFF82-115D-4AA7-9057-45C81C6337F3}"/>
              </a:ext>
            </a:extLst>
          </p:cNvPr>
          <p:cNvSpPr>
            <a:spLocks/>
          </p:cNvSpPr>
          <p:nvPr/>
        </p:nvSpPr>
        <p:spPr bwMode="auto">
          <a:xfrm>
            <a:off x="1981200" y="1752600"/>
            <a:ext cx="2362200" cy="1384300"/>
          </a:xfrm>
          <a:custGeom>
            <a:avLst/>
            <a:gdLst>
              <a:gd name="T0" fmla="*/ 0 w 1488"/>
              <a:gd name="T1" fmla="*/ 872 h 872"/>
              <a:gd name="T2" fmla="*/ 768 w 1488"/>
              <a:gd name="T3" fmla="*/ 8 h 872"/>
              <a:gd name="T4" fmla="*/ 1488 w 1488"/>
              <a:gd name="T5" fmla="*/ 824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872">
                <a:moveTo>
                  <a:pt x="0" y="872"/>
                </a:moveTo>
                <a:cubicBezTo>
                  <a:pt x="260" y="444"/>
                  <a:pt x="520" y="16"/>
                  <a:pt x="768" y="8"/>
                </a:cubicBezTo>
                <a:cubicBezTo>
                  <a:pt x="1016" y="0"/>
                  <a:pt x="1252" y="412"/>
                  <a:pt x="1488" y="8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E75A51F3-0B15-4ED4-AA04-4F78B632CB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1752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7">
            <a:extLst>
              <a:ext uri="{FF2B5EF4-FFF2-40B4-BE49-F238E27FC236}">
                <a16:creationId xmlns:a16="http://schemas.microsoft.com/office/drawing/2014/main" id="{ABA77865-176C-4E3C-B4F5-B93E51FC2A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0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Text Box 9">
            <a:extLst>
              <a:ext uri="{FF2B5EF4-FFF2-40B4-BE49-F238E27FC236}">
                <a16:creationId xmlns:a16="http://schemas.microsoft.com/office/drawing/2014/main" id="{AB6E1FCB-635C-440C-8FE2-C47C166D8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5146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y=-x</a:t>
            </a:r>
            <a:r>
              <a:rPr lang="tr-TR" altLang="en-US" baseline="30000"/>
              <a:t>2</a:t>
            </a:r>
            <a:r>
              <a:rPr lang="tr-TR" altLang="en-US"/>
              <a:t>+x-1/4</a:t>
            </a:r>
            <a:endParaRPr lang="en-US" altLang="en-US"/>
          </a:p>
        </p:txBody>
      </p:sp>
      <p:sp>
        <p:nvSpPr>
          <p:cNvPr id="17419" name="Text Box 11">
            <a:extLst>
              <a:ext uri="{FF2B5EF4-FFF2-40B4-BE49-F238E27FC236}">
                <a16:creationId xmlns:a16="http://schemas.microsoft.com/office/drawing/2014/main" id="{ABB36018-6466-426E-AA1C-2CCA9FD7C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143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1/2</a:t>
            </a:r>
            <a:endParaRPr lang="en-US" altLang="en-US"/>
          </a:p>
        </p:txBody>
      </p:sp>
      <p:sp>
        <p:nvSpPr>
          <p:cNvPr id="17420" name="Text Box 12">
            <a:extLst>
              <a:ext uri="{FF2B5EF4-FFF2-40B4-BE49-F238E27FC236}">
                <a16:creationId xmlns:a16="http://schemas.microsoft.com/office/drawing/2014/main" id="{ECD70ABE-E5C9-43E5-B5FF-51592D2DB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049463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-1/4</a:t>
            </a:r>
            <a:endParaRPr lang="en-US" altLang="en-US"/>
          </a:p>
        </p:txBody>
      </p:sp>
      <p:sp>
        <p:nvSpPr>
          <p:cNvPr id="17421" name="Text Box 13">
            <a:extLst>
              <a:ext uri="{FF2B5EF4-FFF2-40B4-BE49-F238E27FC236}">
                <a16:creationId xmlns:a16="http://schemas.microsoft.com/office/drawing/2014/main" id="{FA3A9291-8AFD-486B-A1FA-9550978D1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371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x</a:t>
            </a:r>
            <a:endParaRPr lang="en-US" altLang="en-US"/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id="{AD21B9BF-A56B-48C0-8121-FF40F063B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04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y</a:t>
            </a:r>
            <a:endParaRPr lang="en-US" altLang="en-US"/>
          </a:p>
        </p:txBody>
      </p:sp>
      <p:sp>
        <p:nvSpPr>
          <p:cNvPr id="17423" name="Text Box 15">
            <a:extLst>
              <a:ext uri="{FF2B5EF4-FFF2-40B4-BE49-F238E27FC236}">
                <a16:creationId xmlns:a16="http://schemas.microsoft.com/office/drawing/2014/main" id="{357F290B-DA6E-47E7-9491-AD5F15E77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733800"/>
            <a:ext cx="6553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tr-TR" altLang="en-US"/>
          </a:p>
          <a:p>
            <a:pPr algn="l"/>
            <a:r>
              <a:rPr lang="tr-TR" altLang="en-US"/>
              <a:t>Örn:A={x</a:t>
            </a:r>
            <a:r>
              <a:rPr lang="tr-TR" altLang="en-US">
                <a:sym typeface="Symbol" panose="05050102010706020507" pitchFamily="18" charset="2"/>
              </a:rPr>
              <a:t>r:-3x 2}</a:t>
            </a:r>
          </a:p>
          <a:p>
            <a:pPr algn="l"/>
            <a:r>
              <a:rPr lang="tr-TR" altLang="en-US">
                <a:sym typeface="Symbol" panose="05050102010706020507" pitchFamily="18" charset="2"/>
              </a:rPr>
              <a:t>Y=f(x)=x</a:t>
            </a:r>
            <a:r>
              <a:rPr lang="tr-TR" altLang="en-US" baseline="30000">
                <a:sym typeface="Symbol" panose="05050102010706020507" pitchFamily="18" charset="2"/>
              </a:rPr>
              <a:t>2</a:t>
            </a:r>
            <a:r>
              <a:rPr lang="tr-TR" altLang="en-US">
                <a:sym typeface="Symbol" panose="05050102010706020507" pitchFamily="18" charset="2"/>
              </a:rPr>
              <a:t>-x-2 ile tanımlı f:AR fonksiyonunun grafiğini çiz ve A ın görüntü kümesini yaz. </a:t>
            </a:r>
            <a:endParaRPr lang="en-US" altLang="en-US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9D46E1C0-81F4-45C7-AF1D-07A1347CB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"/>
            <a:ext cx="655320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ÇÖZÜM: </a:t>
            </a:r>
          </a:p>
          <a:p>
            <a:pPr algn="l"/>
            <a:r>
              <a:rPr lang="tr-TR" altLang="en-US"/>
              <a:t>i)önce tepe noktasının koordinatları bulunur</a:t>
            </a:r>
          </a:p>
          <a:p>
            <a:pPr algn="l"/>
            <a:r>
              <a:rPr lang="tr-TR" altLang="en-US"/>
              <a:t> r=-b/2a</a:t>
            </a:r>
          </a:p>
          <a:p>
            <a:pPr algn="l"/>
            <a:r>
              <a:rPr lang="tr-TR" altLang="en-US"/>
              <a:t>  =-(-1)/2.1=1/2</a:t>
            </a:r>
          </a:p>
          <a:p>
            <a:pPr algn="l"/>
            <a:r>
              <a:rPr lang="tr-TR" altLang="en-US"/>
              <a:t>k=f( r )=(1/2)</a:t>
            </a:r>
            <a:r>
              <a:rPr lang="tr-TR" altLang="en-US" baseline="30000"/>
              <a:t>2</a:t>
            </a:r>
            <a:r>
              <a:rPr lang="tr-TR" altLang="en-US"/>
              <a:t>-1/2-2=-9/4</a:t>
            </a:r>
          </a:p>
          <a:p>
            <a:pPr algn="l"/>
            <a:r>
              <a:rPr lang="tr-TR" altLang="en-US"/>
              <a:t>T(r,k)=(1/2,-9/4)</a:t>
            </a:r>
          </a:p>
          <a:p>
            <a:pPr algn="l"/>
            <a:r>
              <a:rPr lang="tr-TR" altLang="en-US"/>
              <a:t>ii)eksenleri kestiği noktaları bulalım;</a:t>
            </a:r>
          </a:p>
          <a:p>
            <a:pPr algn="l"/>
            <a:r>
              <a:rPr lang="tr-TR" altLang="en-US"/>
              <a:t>x=0 için y=-2</a:t>
            </a:r>
          </a:p>
          <a:p>
            <a:pPr algn="l"/>
            <a:r>
              <a:rPr lang="tr-TR" altLang="en-US"/>
              <a:t>y=0 için  x</a:t>
            </a:r>
            <a:r>
              <a:rPr lang="tr-TR" altLang="en-US" baseline="30000"/>
              <a:t>2</a:t>
            </a:r>
            <a:r>
              <a:rPr lang="tr-TR" altLang="en-US"/>
              <a:t>-x-2=0</a:t>
            </a:r>
          </a:p>
          <a:p>
            <a:pPr algn="l"/>
            <a:r>
              <a:rPr lang="tr-TR" altLang="en-US"/>
              <a:t>               (x-2)(x+1)=0 </a:t>
            </a:r>
          </a:p>
          <a:p>
            <a:pPr algn="l"/>
            <a:r>
              <a:rPr lang="tr-TR" altLang="en-US"/>
              <a:t>               x</a:t>
            </a:r>
            <a:r>
              <a:rPr lang="tr-TR" altLang="en-US" baseline="-25000"/>
              <a:t>1</a:t>
            </a:r>
            <a:r>
              <a:rPr lang="tr-TR" altLang="en-US"/>
              <a:t>=2,x</a:t>
            </a:r>
            <a:r>
              <a:rPr lang="tr-TR" altLang="en-US" baseline="-25000"/>
              <a:t>2</a:t>
            </a:r>
            <a:r>
              <a:rPr lang="tr-TR" altLang="en-US"/>
              <a:t>=-1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EE3E9BC7-8E58-4B37-9CB1-5227927E6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762000"/>
            <a:ext cx="7086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iii)a=1 </a:t>
            </a:r>
            <a:r>
              <a:rPr lang="tr-TR" altLang="en-US">
                <a:sym typeface="Symbol" panose="05050102010706020507" pitchFamily="18" charset="2"/>
              </a:rPr>
              <a:t>0 olduğundan parabolün kolları yukarıya doğrudur.</a:t>
            </a:r>
            <a:endParaRPr lang="tr-TR" altLang="en-US"/>
          </a:p>
        </p:txBody>
      </p:sp>
      <p:sp>
        <p:nvSpPr>
          <p:cNvPr id="19459" name="Line 3">
            <a:extLst>
              <a:ext uri="{FF2B5EF4-FFF2-40B4-BE49-F238E27FC236}">
                <a16:creationId xmlns:a16="http://schemas.microsoft.com/office/drawing/2014/main" id="{9EFA2CB3-10F7-4101-BFC0-E49B8EFAA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098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Line 4">
            <a:extLst>
              <a:ext uri="{FF2B5EF4-FFF2-40B4-BE49-F238E27FC236}">
                <a16:creationId xmlns:a16="http://schemas.microsoft.com/office/drawing/2014/main" id="{A857E924-F048-4D73-8994-C97D5DA798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5814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5">
            <a:extLst>
              <a:ext uri="{FF2B5EF4-FFF2-40B4-BE49-F238E27FC236}">
                <a16:creationId xmlns:a16="http://schemas.microsoft.com/office/drawing/2014/main" id="{2CA74E1A-DFC6-43CD-A639-854D14C492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Freeform 7">
            <a:extLst>
              <a:ext uri="{FF2B5EF4-FFF2-40B4-BE49-F238E27FC236}">
                <a16:creationId xmlns:a16="http://schemas.microsoft.com/office/drawing/2014/main" id="{53B3EBF5-7178-43A8-8E65-DDA802472471}"/>
              </a:ext>
            </a:extLst>
          </p:cNvPr>
          <p:cNvSpPr>
            <a:spLocks/>
          </p:cNvSpPr>
          <p:nvPr/>
        </p:nvSpPr>
        <p:spPr bwMode="auto">
          <a:xfrm>
            <a:off x="3124200" y="3048000"/>
            <a:ext cx="2286000" cy="1371600"/>
          </a:xfrm>
          <a:custGeom>
            <a:avLst/>
            <a:gdLst>
              <a:gd name="T0" fmla="*/ 0 w 1440"/>
              <a:gd name="T1" fmla="*/ 0 h 864"/>
              <a:gd name="T2" fmla="*/ 720 w 1440"/>
              <a:gd name="T3" fmla="*/ 864 h 864"/>
              <a:gd name="T4" fmla="*/ 1440 w 1440"/>
              <a:gd name="T5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0" h="864">
                <a:moveTo>
                  <a:pt x="0" y="0"/>
                </a:moveTo>
                <a:cubicBezTo>
                  <a:pt x="240" y="432"/>
                  <a:pt x="480" y="864"/>
                  <a:pt x="720" y="864"/>
                </a:cubicBezTo>
                <a:cubicBezTo>
                  <a:pt x="960" y="864"/>
                  <a:pt x="1320" y="144"/>
                  <a:pt x="1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>
            <a:extLst>
              <a:ext uri="{FF2B5EF4-FFF2-40B4-BE49-F238E27FC236}">
                <a16:creationId xmlns:a16="http://schemas.microsoft.com/office/drawing/2014/main" id="{F56FDD65-43B6-433B-B369-71EE68B86B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Text Box 13">
            <a:extLst>
              <a:ext uri="{FF2B5EF4-FFF2-40B4-BE49-F238E27FC236}">
                <a16:creationId xmlns:a16="http://schemas.microsoft.com/office/drawing/2014/main" id="{C73F41B8-1586-4789-9EFF-E9E5CBBF0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2</a:t>
            </a:r>
          </a:p>
        </p:txBody>
      </p:sp>
      <p:sp>
        <p:nvSpPr>
          <p:cNvPr id="19470" name="Text Box 14">
            <a:extLst>
              <a:ext uri="{FF2B5EF4-FFF2-40B4-BE49-F238E27FC236}">
                <a16:creationId xmlns:a16="http://schemas.microsoft.com/office/drawing/2014/main" id="{FF1BF420-6ADE-416D-B632-842FB6C68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581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-1</a:t>
            </a:r>
          </a:p>
        </p:txBody>
      </p:sp>
      <p:sp>
        <p:nvSpPr>
          <p:cNvPr id="19471" name="Text Box 15">
            <a:extLst>
              <a:ext uri="{FF2B5EF4-FFF2-40B4-BE49-F238E27FC236}">
                <a16:creationId xmlns:a16="http://schemas.microsoft.com/office/drawing/2014/main" id="{8D78FBC6-DFED-45BC-BC9C-33F49CD47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038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-9/4</a:t>
            </a:r>
          </a:p>
        </p:txBody>
      </p:sp>
      <p:sp>
        <p:nvSpPr>
          <p:cNvPr id="19472" name="Text Box 16">
            <a:extLst>
              <a:ext uri="{FF2B5EF4-FFF2-40B4-BE49-F238E27FC236}">
                <a16:creationId xmlns:a16="http://schemas.microsoft.com/office/drawing/2014/main" id="{CA257E5B-BBED-4A43-B9EB-F7CB3A514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124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1/2</a:t>
            </a:r>
          </a:p>
        </p:txBody>
      </p:sp>
      <p:sp>
        <p:nvSpPr>
          <p:cNvPr id="19473" name="Line 17">
            <a:extLst>
              <a:ext uri="{FF2B5EF4-FFF2-40B4-BE49-F238E27FC236}">
                <a16:creationId xmlns:a16="http://schemas.microsoft.com/office/drawing/2014/main" id="{D4E92C55-5991-4FDB-9045-F875763B33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581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Line 18">
            <a:extLst>
              <a:ext uri="{FF2B5EF4-FFF2-40B4-BE49-F238E27FC236}">
                <a16:creationId xmlns:a16="http://schemas.microsoft.com/office/drawing/2014/main" id="{48F35B1C-53F8-4D6B-A79E-622E9F893B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419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Text Box 19">
            <a:extLst>
              <a:ext uri="{FF2B5EF4-FFF2-40B4-BE49-F238E27FC236}">
                <a16:creationId xmlns:a16="http://schemas.microsoft.com/office/drawing/2014/main" id="{9AD921D3-FC45-40AA-A9C6-4885DD085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276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x</a:t>
            </a:r>
          </a:p>
        </p:txBody>
      </p:sp>
      <p:sp>
        <p:nvSpPr>
          <p:cNvPr id="19476" name="Text Box 20">
            <a:extLst>
              <a:ext uri="{FF2B5EF4-FFF2-40B4-BE49-F238E27FC236}">
                <a16:creationId xmlns:a16="http://schemas.microsoft.com/office/drawing/2014/main" id="{1A5A689A-6E2F-494D-8D3A-7E0BE69D9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7526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y</a:t>
            </a:r>
          </a:p>
        </p:txBody>
      </p:sp>
      <p:sp>
        <p:nvSpPr>
          <p:cNvPr id="19477" name="Text Box 21">
            <a:extLst>
              <a:ext uri="{FF2B5EF4-FFF2-40B4-BE49-F238E27FC236}">
                <a16:creationId xmlns:a16="http://schemas.microsoft.com/office/drawing/2014/main" id="{8E177490-EF63-4ACD-8EC2-4E37BC52A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495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T(r,k)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8B2249FE-BD8E-4B8C-9AE5-55F0E7552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838200"/>
            <a:ext cx="6324600" cy="502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ÖRNEK:f:R</a:t>
            </a:r>
            <a:r>
              <a:rPr lang="tr-TR" altLang="en-US">
                <a:sym typeface="Symbol" panose="05050102010706020507" pitchFamily="18" charset="2"/>
              </a:rPr>
              <a:t>R</a:t>
            </a:r>
          </a:p>
          <a:p>
            <a:pPr algn="l"/>
            <a:r>
              <a:rPr lang="tr-TR" altLang="en-US">
                <a:sym typeface="Symbol" panose="05050102010706020507" pitchFamily="18" charset="2"/>
              </a:rPr>
              <a:t>f(x)=2(x+3)</a:t>
            </a:r>
            <a:r>
              <a:rPr lang="tr-TR" altLang="en-US" baseline="30000">
                <a:sym typeface="Symbol" panose="05050102010706020507" pitchFamily="18" charset="2"/>
              </a:rPr>
              <a:t>2</a:t>
            </a:r>
            <a:r>
              <a:rPr lang="tr-TR" altLang="en-US">
                <a:sym typeface="Symbol" panose="05050102010706020507" pitchFamily="18" charset="2"/>
              </a:rPr>
              <a:t>+1 fonksiyonun grafiğini bulalım.</a:t>
            </a:r>
          </a:p>
          <a:p>
            <a:pPr algn="l"/>
            <a:r>
              <a:rPr lang="tr-TR" altLang="en-US">
                <a:sym typeface="Symbol" panose="05050102010706020507" pitchFamily="18" charset="2"/>
              </a:rPr>
              <a:t>ÇÖZÜM 1:</a:t>
            </a:r>
          </a:p>
          <a:p>
            <a:pPr algn="l"/>
            <a:r>
              <a:rPr lang="tr-TR" altLang="en-US">
                <a:sym typeface="Symbol" panose="05050102010706020507" pitchFamily="18" charset="2"/>
              </a:rPr>
              <a:t>i)T(r,k)=(-3,1)</a:t>
            </a:r>
          </a:p>
          <a:p>
            <a:pPr algn="l"/>
            <a:r>
              <a:rPr lang="tr-TR" altLang="en-US">
                <a:sym typeface="Symbol" panose="05050102010706020507" pitchFamily="18" charset="2"/>
              </a:rPr>
              <a:t>ii)x=0 için f(0)=19</a:t>
            </a:r>
          </a:p>
          <a:p>
            <a:pPr algn="l"/>
            <a:r>
              <a:rPr lang="tr-TR" altLang="en-US">
                <a:sym typeface="Symbol" panose="05050102010706020507" pitchFamily="18" charset="2"/>
              </a:rPr>
              <a:t>y=0 için 2(x+3)</a:t>
            </a:r>
            <a:r>
              <a:rPr lang="tr-TR" altLang="en-US" baseline="30000">
                <a:sym typeface="Symbol" panose="05050102010706020507" pitchFamily="18" charset="2"/>
              </a:rPr>
              <a:t>2</a:t>
            </a:r>
            <a:r>
              <a:rPr lang="tr-TR" altLang="en-US">
                <a:sym typeface="Symbol" panose="05050102010706020507" pitchFamily="18" charset="2"/>
              </a:rPr>
              <a:t>+1 =0</a:t>
            </a:r>
          </a:p>
          <a:p>
            <a:pPr algn="l"/>
            <a:r>
              <a:rPr lang="tr-TR" altLang="en-US">
                <a:sym typeface="Symbol" panose="05050102010706020507" pitchFamily="18" charset="2"/>
              </a:rPr>
              <a:t>               2(x+3)</a:t>
            </a:r>
            <a:r>
              <a:rPr lang="tr-TR" altLang="en-US" baseline="30000">
                <a:sym typeface="Symbol" panose="05050102010706020507" pitchFamily="18" charset="2"/>
              </a:rPr>
              <a:t>2</a:t>
            </a:r>
            <a:r>
              <a:rPr lang="tr-TR" altLang="en-US">
                <a:sym typeface="Symbol" panose="05050102010706020507" pitchFamily="18" charset="2"/>
              </a:rPr>
              <a:t>=-1 olacak şekilde bir x değeri bulanamaz.</a:t>
            </a:r>
          </a:p>
          <a:p>
            <a:pPr algn="l"/>
            <a:r>
              <a:rPr lang="tr-TR" altLang="en-US">
                <a:sym typeface="Symbol" panose="05050102010706020507" pitchFamily="18" charset="2"/>
              </a:rPr>
              <a:t>iii)a=2&gt;0 olduğundan kolları yukarı doğrudur.</a:t>
            </a:r>
          </a:p>
          <a:p>
            <a:pPr algn="l"/>
            <a:endParaRPr lang="tr-TR" altLang="en-US" baseline="3000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F89610F6-F491-4A56-8FD1-4D0CB1980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600200"/>
            <a:ext cx="64008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tr-TR" altLang="en-US"/>
              <a:t>İKİNCİ DERECEDEN FONKSİYONLAR</a:t>
            </a:r>
          </a:p>
          <a:p>
            <a:pPr algn="l">
              <a:spcBef>
                <a:spcPct val="0"/>
              </a:spcBef>
            </a:pPr>
            <a:r>
              <a:rPr lang="tr-TR" altLang="en-US"/>
              <a:t>TANIM:</a:t>
            </a:r>
          </a:p>
          <a:p>
            <a:pPr algn="l">
              <a:spcBef>
                <a:spcPct val="0"/>
              </a:spcBef>
            </a:pPr>
            <a:r>
              <a:rPr lang="tr-TR" altLang="en-US"/>
              <a:t>a,b,c</a:t>
            </a:r>
            <a:r>
              <a:rPr lang="tr-TR" altLang="en-US">
                <a:sym typeface="Symbol" panose="05050102010706020507" pitchFamily="18" charset="2"/>
              </a:rPr>
              <a:t></a:t>
            </a:r>
            <a:r>
              <a:rPr lang="tr-TR" altLang="en-US"/>
              <a:t> R ve a</a:t>
            </a:r>
            <a:r>
              <a:rPr lang="tr-TR" altLang="en-US">
                <a:sym typeface="Symbol" panose="05050102010706020507" pitchFamily="18" charset="2"/>
              </a:rPr>
              <a:t>0 olmak üzre, </a:t>
            </a:r>
          </a:p>
          <a:p>
            <a:pPr algn="l">
              <a:spcBef>
                <a:spcPct val="0"/>
              </a:spcBef>
            </a:pPr>
            <a:r>
              <a:rPr lang="tr-TR" altLang="en-US">
                <a:sym typeface="Symbol" panose="05050102010706020507" pitchFamily="18" charset="2"/>
              </a:rPr>
              <a:t>f: RR tanımlanan f(x)=ax</a:t>
            </a:r>
            <a:r>
              <a:rPr lang="tr-TR" altLang="en-US" baseline="30000">
                <a:sym typeface="Symbol" panose="05050102010706020507" pitchFamily="18" charset="2"/>
              </a:rPr>
              <a:t>2</a:t>
            </a:r>
            <a:r>
              <a:rPr lang="tr-TR" altLang="en-US">
                <a:sym typeface="Symbol" panose="05050102010706020507" pitchFamily="18" charset="2"/>
              </a:rPr>
              <a:t>+bx+c biçimindeki </a:t>
            </a:r>
          </a:p>
          <a:p>
            <a:pPr algn="l">
              <a:spcBef>
                <a:spcPct val="0"/>
              </a:spcBef>
            </a:pPr>
            <a:r>
              <a:rPr lang="tr-TR" altLang="en-US">
                <a:sym typeface="Symbol" panose="05050102010706020507" pitchFamily="18" charset="2"/>
              </a:rPr>
              <a:t>fonksiyonlara ikinci dereceden bir değişkenli fonksiyonlar denir.</a:t>
            </a:r>
          </a:p>
          <a:p>
            <a:pPr algn="l">
              <a:spcBef>
                <a:spcPct val="0"/>
              </a:spcBef>
            </a:pPr>
            <a:r>
              <a:rPr lang="tr-TR" altLang="en-US"/>
              <a:t>  ikinci dereceden fonksiyonun analitik düzlemdeki görüntüsü</a:t>
            </a:r>
          </a:p>
          <a:p>
            <a:pPr algn="l">
              <a:spcBef>
                <a:spcPct val="0"/>
              </a:spcBef>
            </a:pPr>
            <a:r>
              <a:rPr lang="tr-TR" altLang="en-US"/>
              <a:t> olan eğriye parabol denir.</a:t>
            </a:r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>
            <a:extLst>
              <a:ext uri="{FF2B5EF4-FFF2-40B4-BE49-F238E27FC236}">
                <a16:creationId xmlns:a16="http://schemas.microsoft.com/office/drawing/2014/main" id="{09865FD3-66C6-46E6-862D-3CD60D9971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0701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4B2D5D7C-0934-4659-AA25-E7AC7FD381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3528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5">
            <a:extLst>
              <a:ext uri="{FF2B5EF4-FFF2-40B4-BE49-F238E27FC236}">
                <a16:creationId xmlns:a16="http://schemas.microsoft.com/office/drawing/2014/main" id="{5D45B7E3-463B-4C28-9584-3AF92857C2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3352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6">
            <a:extLst>
              <a:ext uri="{FF2B5EF4-FFF2-40B4-BE49-F238E27FC236}">
                <a16:creationId xmlns:a16="http://schemas.microsoft.com/office/drawing/2014/main" id="{7BF2597D-0054-40F9-95B1-1D8101E696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1219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Freeform 7">
            <a:extLst>
              <a:ext uri="{FF2B5EF4-FFF2-40B4-BE49-F238E27FC236}">
                <a16:creationId xmlns:a16="http://schemas.microsoft.com/office/drawing/2014/main" id="{EC1A92DA-E759-4549-90F7-9425BDB88BA3}"/>
              </a:ext>
            </a:extLst>
          </p:cNvPr>
          <p:cNvSpPr>
            <a:spLocks/>
          </p:cNvSpPr>
          <p:nvPr/>
        </p:nvSpPr>
        <p:spPr bwMode="auto">
          <a:xfrm>
            <a:off x="1752600" y="1447800"/>
            <a:ext cx="2286000" cy="1371600"/>
          </a:xfrm>
          <a:custGeom>
            <a:avLst/>
            <a:gdLst>
              <a:gd name="T0" fmla="*/ 0 w 1440"/>
              <a:gd name="T1" fmla="*/ 0 h 864"/>
              <a:gd name="T2" fmla="*/ 720 w 1440"/>
              <a:gd name="T3" fmla="*/ 864 h 864"/>
              <a:gd name="T4" fmla="*/ 1440 w 1440"/>
              <a:gd name="T5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0" h="864">
                <a:moveTo>
                  <a:pt x="0" y="0"/>
                </a:moveTo>
                <a:cubicBezTo>
                  <a:pt x="240" y="432"/>
                  <a:pt x="480" y="864"/>
                  <a:pt x="720" y="864"/>
                </a:cubicBezTo>
                <a:cubicBezTo>
                  <a:pt x="960" y="864"/>
                  <a:pt x="1320" y="144"/>
                  <a:pt x="1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Text Box 15">
            <a:extLst>
              <a:ext uri="{FF2B5EF4-FFF2-40B4-BE49-F238E27FC236}">
                <a16:creationId xmlns:a16="http://schemas.microsoft.com/office/drawing/2014/main" id="{DB56326D-D2C3-41BF-B264-6CACFF15A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447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19</a:t>
            </a:r>
          </a:p>
        </p:txBody>
      </p:sp>
      <p:sp>
        <p:nvSpPr>
          <p:cNvPr id="21520" name="Text Box 16">
            <a:extLst>
              <a:ext uri="{FF2B5EF4-FFF2-40B4-BE49-F238E27FC236}">
                <a16:creationId xmlns:a16="http://schemas.microsoft.com/office/drawing/2014/main" id="{2B075E7D-91C3-4EDF-8564-A27072317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438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1</a:t>
            </a:r>
          </a:p>
        </p:txBody>
      </p:sp>
      <p:sp>
        <p:nvSpPr>
          <p:cNvPr id="21521" name="Text Box 17">
            <a:extLst>
              <a:ext uri="{FF2B5EF4-FFF2-40B4-BE49-F238E27FC236}">
                <a16:creationId xmlns:a16="http://schemas.microsoft.com/office/drawing/2014/main" id="{D2C03B51-4F66-4886-A092-1215C6347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429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     -3</a:t>
            </a:r>
          </a:p>
        </p:txBody>
      </p:sp>
      <p:sp>
        <p:nvSpPr>
          <p:cNvPr id="21522" name="Line 18">
            <a:extLst>
              <a:ext uri="{FF2B5EF4-FFF2-40B4-BE49-F238E27FC236}">
                <a16:creationId xmlns:a16="http://schemas.microsoft.com/office/drawing/2014/main" id="{0023B73C-F8EF-4751-82B0-29DD908210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Line 19">
            <a:extLst>
              <a:ext uri="{FF2B5EF4-FFF2-40B4-BE49-F238E27FC236}">
                <a16:creationId xmlns:a16="http://schemas.microsoft.com/office/drawing/2014/main" id="{9B3178BA-20F7-47E3-BCB0-87D7F20977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819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Text Box 20">
            <a:extLst>
              <a:ext uri="{FF2B5EF4-FFF2-40B4-BE49-F238E27FC236}">
                <a16:creationId xmlns:a16="http://schemas.microsoft.com/office/drawing/2014/main" id="{7D3E5D0F-7F0B-4A3B-AF08-6DD2C7E4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200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x</a:t>
            </a:r>
          </a:p>
        </p:txBody>
      </p:sp>
      <p:sp>
        <p:nvSpPr>
          <p:cNvPr id="21525" name="Text Box 21">
            <a:extLst>
              <a:ext uri="{FF2B5EF4-FFF2-40B4-BE49-F238E27FC236}">
                <a16:creationId xmlns:a16="http://schemas.microsoft.com/office/drawing/2014/main" id="{0704FA8E-2F7B-4555-93DA-F93F1B4F8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925" y="228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y</a:t>
            </a:r>
          </a:p>
        </p:txBody>
      </p:sp>
      <p:sp>
        <p:nvSpPr>
          <p:cNvPr id="21526" name="Text Box 22">
            <a:extLst>
              <a:ext uri="{FF2B5EF4-FFF2-40B4-BE49-F238E27FC236}">
                <a16:creationId xmlns:a16="http://schemas.microsoft.com/office/drawing/2014/main" id="{C81B479E-35F8-444F-B033-2DC27EF56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5240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y=2(x+3)</a:t>
            </a:r>
            <a:r>
              <a:rPr lang="tr-TR" altLang="en-US" baseline="30000"/>
              <a:t>2</a:t>
            </a:r>
            <a:r>
              <a:rPr lang="tr-TR" altLang="en-US"/>
              <a:t>+1</a:t>
            </a:r>
          </a:p>
        </p:txBody>
      </p:sp>
      <p:graphicFrame>
        <p:nvGraphicFramePr>
          <p:cNvPr id="21529" name="Object 25">
            <a:extLst>
              <a:ext uri="{FF2B5EF4-FFF2-40B4-BE49-F238E27FC236}">
                <a16:creationId xmlns:a16="http://schemas.microsoft.com/office/drawing/2014/main" id="{AFF0702D-9118-4660-8FFD-43EBC9E84F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67250" y="33972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Denklem" r:id="rId3" imgW="114120" imgH="215640" progId="Equation.3">
                  <p:embed/>
                </p:oleObj>
              </mc:Choice>
              <mc:Fallback>
                <p:oleObj name="Denklem" r:id="rId3" imgW="114120" imgH="215640" progId="Equation.3">
                  <p:embed/>
                  <p:pic>
                    <p:nvPicPr>
                      <p:cNvPr id="21529" name="Object 25">
                        <a:extLst>
                          <a:ext uri="{FF2B5EF4-FFF2-40B4-BE49-F238E27FC236}">
                            <a16:creationId xmlns:a16="http://schemas.microsoft.com/office/drawing/2014/main" id="{AFF0702D-9118-4660-8FFD-43EBC9E84F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0" y="33972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F161299D-229A-4662-B446-8C762600F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8580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ÇÖZÜM2.</a:t>
            </a:r>
          </a:p>
        </p:txBody>
      </p:sp>
      <p:sp>
        <p:nvSpPr>
          <p:cNvPr id="22531" name="Line 3">
            <a:extLst>
              <a:ext uri="{FF2B5EF4-FFF2-40B4-BE49-F238E27FC236}">
                <a16:creationId xmlns:a16="http://schemas.microsoft.com/office/drawing/2014/main" id="{D54AC204-C9AC-400F-BA53-17DCAC99D0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33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4">
            <a:extLst>
              <a:ext uri="{FF2B5EF4-FFF2-40B4-BE49-F238E27FC236}">
                <a16:creationId xmlns:a16="http://schemas.microsoft.com/office/drawing/2014/main" id="{B19A361A-FF80-43D4-A953-48EE485D62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8288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5">
            <a:extLst>
              <a:ext uri="{FF2B5EF4-FFF2-40B4-BE49-F238E27FC236}">
                <a16:creationId xmlns:a16="http://schemas.microsoft.com/office/drawing/2014/main" id="{830EDF71-886B-467A-9168-E1C1D8D2C3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381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6">
            <a:extLst>
              <a:ext uri="{FF2B5EF4-FFF2-40B4-BE49-F238E27FC236}">
                <a16:creationId xmlns:a16="http://schemas.microsoft.com/office/drawing/2014/main" id="{EE5D8942-D45E-4627-8AFE-CD1E9BE064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1828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Freeform 7">
            <a:extLst>
              <a:ext uri="{FF2B5EF4-FFF2-40B4-BE49-F238E27FC236}">
                <a16:creationId xmlns:a16="http://schemas.microsoft.com/office/drawing/2014/main" id="{932452D0-74EF-46F7-B13B-64F89CAC4F60}"/>
              </a:ext>
            </a:extLst>
          </p:cNvPr>
          <p:cNvSpPr>
            <a:spLocks/>
          </p:cNvSpPr>
          <p:nvPr/>
        </p:nvSpPr>
        <p:spPr bwMode="auto">
          <a:xfrm>
            <a:off x="3276600" y="457200"/>
            <a:ext cx="2286000" cy="1371600"/>
          </a:xfrm>
          <a:custGeom>
            <a:avLst/>
            <a:gdLst>
              <a:gd name="T0" fmla="*/ 0 w 1440"/>
              <a:gd name="T1" fmla="*/ 0 h 864"/>
              <a:gd name="T2" fmla="*/ 720 w 1440"/>
              <a:gd name="T3" fmla="*/ 864 h 864"/>
              <a:gd name="T4" fmla="*/ 1440 w 1440"/>
              <a:gd name="T5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0" h="864">
                <a:moveTo>
                  <a:pt x="0" y="0"/>
                </a:moveTo>
                <a:cubicBezTo>
                  <a:pt x="240" y="432"/>
                  <a:pt x="480" y="864"/>
                  <a:pt x="720" y="864"/>
                </a:cubicBezTo>
                <a:cubicBezTo>
                  <a:pt x="960" y="864"/>
                  <a:pt x="1320" y="144"/>
                  <a:pt x="1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3B709D9F-C192-4CFC-8C6D-7F84ABCF5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85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y=2x</a:t>
            </a:r>
            <a:r>
              <a:rPr lang="tr-TR" altLang="en-US" baseline="30000"/>
              <a:t>2</a:t>
            </a:r>
            <a:endParaRPr lang="tr-TR" altLang="en-US"/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4CE408C2-F3D3-4B80-A3E3-0F95D2F3B4E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962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id="{09C19A41-F38F-4B32-B38C-C9DAB519F04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2578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2">
            <a:extLst>
              <a:ext uri="{FF2B5EF4-FFF2-40B4-BE49-F238E27FC236}">
                <a16:creationId xmlns:a16="http://schemas.microsoft.com/office/drawing/2014/main" id="{E487C5B7-6355-408F-838A-414E06E698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3">
            <a:extLst>
              <a:ext uri="{FF2B5EF4-FFF2-40B4-BE49-F238E27FC236}">
                <a16:creationId xmlns:a16="http://schemas.microsoft.com/office/drawing/2014/main" id="{3F5413F6-F187-4203-9120-C8D0054E0A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525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Freeform 14">
            <a:extLst>
              <a:ext uri="{FF2B5EF4-FFF2-40B4-BE49-F238E27FC236}">
                <a16:creationId xmlns:a16="http://schemas.microsoft.com/office/drawing/2014/main" id="{62961B0B-3A81-48A4-B42E-C0E50D5A6148}"/>
              </a:ext>
            </a:extLst>
          </p:cNvPr>
          <p:cNvSpPr>
            <a:spLocks/>
          </p:cNvSpPr>
          <p:nvPr/>
        </p:nvSpPr>
        <p:spPr bwMode="auto">
          <a:xfrm>
            <a:off x="304800" y="3886200"/>
            <a:ext cx="2286000" cy="1371600"/>
          </a:xfrm>
          <a:custGeom>
            <a:avLst/>
            <a:gdLst>
              <a:gd name="T0" fmla="*/ 0 w 1440"/>
              <a:gd name="T1" fmla="*/ 0 h 864"/>
              <a:gd name="T2" fmla="*/ 720 w 1440"/>
              <a:gd name="T3" fmla="*/ 864 h 864"/>
              <a:gd name="T4" fmla="*/ 1440 w 1440"/>
              <a:gd name="T5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0" h="864">
                <a:moveTo>
                  <a:pt x="0" y="0"/>
                </a:moveTo>
                <a:cubicBezTo>
                  <a:pt x="240" y="432"/>
                  <a:pt x="480" y="864"/>
                  <a:pt x="720" y="864"/>
                </a:cubicBezTo>
                <a:cubicBezTo>
                  <a:pt x="960" y="864"/>
                  <a:pt x="1320" y="144"/>
                  <a:pt x="1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6">
            <a:extLst>
              <a:ext uri="{FF2B5EF4-FFF2-40B4-BE49-F238E27FC236}">
                <a16:creationId xmlns:a16="http://schemas.microsoft.com/office/drawing/2014/main" id="{6D61C0F9-DDDA-42C4-A599-7E8FA2AE4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35814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>
            <a:extLst>
              <a:ext uri="{FF2B5EF4-FFF2-40B4-BE49-F238E27FC236}">
                <a16:creationId xmlns:a16="http://schemas.microsoft.com/office/drawing/2014/main" id="{36AC8554-AEDF-4991-93D6-35D24AC8C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52578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8">
            <a:extLst>
              <a:ext uri="{FF2B5EF4-FFF2-40B4-BE49-F238E27FC236}">
                <a16:creationId xmlns:a16="http://schemas.microsoft.com/office/drawing/2014/main" id="{843AC82B-0061-466B-B531-509647F13F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9">
            <a:extLst>
              <a:ext uri="{FF2B5EF4-FFF2-40B4-BE49-F238E27FC236}">
                <a16:creationId xmlns:a16="http://schemas.microsoft.com/office/drawing/2014/main" id="{0B73DBD2-5CB1-4925-AEEC-9514024AE9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525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Freeform 20">
            <a:extLst>
              <a:ext uri="{FF2B5EF4-FFF2-40B4-BE49-F238E27FC236}">
                <a16:creationId xmlns:a16="http://schemas.microsoft.com/office/drawing/2014/main" id="{8C5BD2EE-89B2-4B8D-B226-235116A94C7E}"/>
              </a:ext>
            </a:extLst>
          </p:cNvPr>
          <p:cNvSpPr>
            <a:spLocks/>
          </p:cNvSpPr>
          <p:nvPr/>
        </p:nvSpPr>
        <p:spPr bwMode="auto">
          <a:xfrm>
            <a:off x="4419600" y="3581400"/>
            <a:ext cx="2286000" cy="1371600"/>
          </a:xfrm>
          <a:custGeom>
            <a:avLst/>
            <a:gdLst>
              <a:gd name="T0" fmla="*/ 0 w 1440"/>
              <a:gd name="T1" fmla="*/ 0 h 864"/>
              <a:gd name="T2" fmla="*/ 720 w 1440"/>
              <a:gd name="T3" fmla="*/ 864 h 864"/>
              <a:gd name="T4" fmla="*/ 1440 w 1440"/>
              <a:gd name="T5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0" h="864">
                <a:moveTo>
                  <a:pt x="0" y="0"/>
                </a:moveTo>
                <a:cubicBezTo>
                  <a:pt x="240" y="432"/>
                  <a:pt x="480" y="864"/>
                  <a:pt x="720" y="864"/>
                </a:cubicBezTo>
                <a:cubicBezTo>
                  <a:pt x="960" y="864"/>
                  <a:pt x="1320" y="144"/>
                  <a:pt x="1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Text Box 21">
            <a:extLst>
              <a:ext uri="{FF2B5EF4-FFF2-40B4-BE49-F238E27FC236}">
                <a16:creationId xmlns:a16="http://schemas.microsoft.com/office/drawing/2014/main" id="{BB8D45DB-C0A3-4B17-BF7E-A1B78027F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76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y=2(x+3)</a:t>
            </a:r>
            <a:r>
              <a:rPr lang="tr-TR" altLang="en-US" baseline="30000"/>
              <a:t>2</a:t>
            </a:r>
            <a:endParaRPr lang="tr-TR" altLang="en-US"/>
          </a:p>
        </p:txBody>
      </p:sp>
      <p:sp>
        <p:nvSpPr>
          <p:cNvPr id="22551" name="Text Box 23">
            <a:extLst>
              <a:ext uri="{FF2B5EF4-FFF2-40B4-BE49-F238E27FC236}">
                <a16:creationId xmlns:a16="http://schemas.microsoft.com/office/drawing/2014/main" id="{573EBE65-6A6A-4104-AFC9-2DA93FAD5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352800"/>
            <a:ext cx="2438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y=2(x+3)</a:t>
            </a:r>
            <a:r>
              <a:rPr lang="tr-TR" altLang="en-US" baseline="30000"/>
              <a:t>2</a:t>
            </a:r>
            <a:r>
              <a:rPr lang="tr-TR" altLang="en-US"/>
              <a:t>+1</a:t>
            </a:r>
          </a:p>
          <a:p>
            <a:pPr algn="l"/>
            <a:endParaRPr lang="tr-TR" altLang="en-US"/>
          </a:p>
        </p:txBody>
      </p:sp>
      <p:sp>
        <p:nvSpPr>
          <p:cNvPr id="22552" name="Text Box 24">
            <a:extLst>
              <a:ext uri="{FF2B5EF4-FFF2-40B4-BE49-F238E27FC236}">
                <a16:creationId xmlns:a16="http://schemas.microsoft.com/office/drawing/2014/main" id="{4653D2C0-D3B6-4075-B208-E6F5E92DA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752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0</a:t>
            </a:r>
          </a:p>
        </p:txBody>
      </p:sp>
      <p:sp>
        <p:nvSpPr>
          <p:cNvPr id="22553" name="Text Box 25">
            <a:extLst>
              <a:ext uri="{FF2B5EF4-FFF2-40B4-BE49-F238E27FC236}">
                <a16:creationId xmlns:a16="http://schemas.microsoft.com/office/drawing/2014/main" id="{33244E08-AFA9-4C19-8FB6-1DF676DBE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600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x</a:t>
            </a:r>
          </a:p>
        </p:txBody>
      </p:sp>
      <p:sp>
        <p:nvSpPr>
          <p:cNvPr id="22554" name="Text Box 26">
            <a:extLst>
              <a:ext uri="{FF2B5EF4-FFF2-40B4-BE49-F238E27FC236}">
                <a16:creationId xmlns:a16="http://schemas.microsoft.com/office/drawing/2014/main" id="{453024B5-03FA-465F-9FF7-98EE23D6F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y</a:t>
            </a:r>
          </a:p>
        </p:txBody>
      </p:sp>
      <p:sp>
        <p:nvSpPr>
          <p:cNvPr id="22555" name="Text Box 27">
            <a:extLst>
              <a:ext uri="{FF2B5EF4-FFF2-40B4-BE49-F238E27FC236}">
                <a16:creationId xmlns:a16="http://schemas.microsoft.com/office/drawing/2014/main" id="{92AF4ED2-DAC0-485E-A2EE-0D97C2E9D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876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x</a:t>
            </a:r>
          </a:p>
        </p:txBody>
      </p:sp>
      <p:sp>
        <p:nvSpPr>
          <p:cNvPr id="22557" name="Rectangle 29">
            <a:extLst>
              <a:ext uri="{FF2B5EF4-FFF2-40B4-BE49-F238E27FC236}">
                <a16:creationId xmlns:a16="http://schemas.microsoft.com/office/drawing/2014/main" id="{DD7CF40F-8F86-4E14-8696-448337B7F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5105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tr-TR" altLang="en-US"/>
              <a:t>x</a:t>
            </a:r>
          </a:p>
        </p:txBody>
      </p:sp>
      <p:sp>
        <p:nvSpPr>
          <p:cNvPr id="22558" name="Text Box 30">
            <a:extLst>
              <a:ext uri="{FF2B5EF4-FFF2-40B4-BE49-F238E27FC236}">
                <a16:creationId xmlns:a16="http://schemas.microsoft.com/office/drawing/2014/main" id="{B4EDCFAA-DD5B-4D91-8959-537ECB4FB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200400"/>
            <a:ext cx="45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y</a:t>
            </a:r>
          </a:p>
          <a:p>
            <a:pPr algn="l"/>
            <a:endParaRPr lang="tr-TR" altLang="en-US"/>
          </a:p>
        </p:txBody>
      </p:sp>
      <p:sp>
        <p:nvSpPr>
          <p:cNvPr id="22559" name="Text Box 31">
            <a:extLst>
              <a:ext uri="{FF2B5EF4-FFF2-40B4-BE49-F238E27FC236}">
                <a16:creationId xmlns:a16="http://schemas.microsoft.com/office/drawing/2014/main" id="{3450DCBF-5211-48BD-90C3-9FE181BCF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819400"/>
            <a:ext cx="609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y</a:t>
            </a:r>
          </a:p>
          <a:p>
            <a:pPr algn="l"/>
            <a:endParaRPr lang="tr-TR" altLang="en-US"/>
          </a:p>
        </p:txBody>
      </p:sp>
      <p:sp>
        <p:nvSpPr>
          <p:cNvPr id="22560" name="Text Box 32">
            <a:extLst>
              <a:ext uri="{FF2B5EF4-FFF2-40B4-BE49-F238E27FC236}">
                <a16:creationId xmlns:a16="http://schemas.microsoft.com/office/drawing/2014/main" id="{94F6C0F1-02EE-456B-8E93-A373203D6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410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-3</a:t>
            </a:r>
          </a:p>
        </p:txBody>
      </p:sp>
      <p:sp>
        <p:nvSpPr>
          <p:cNvPr id="22561" name="Text Box 33">
            <a:extLst>
              <a:ext uri="{FF2B5EF4-FFF2-40B4-BE49-F238E27FC236}">
                <a16:creationId xmlns:a16="http://schemas.microsoft.com/office/drawing/2014/main" id="{C3107313-6AF6-44CF-95FA-6DC30FCCA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724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1</a:t>
            </a:r>
          </a:p>
        </p:txBody>
      </p:sp>
      <p:sp>
        <p:nvSpPr>
          <p:cNvPr id="22562" name="Line 34">
            <a:extLst>
              <a:ext uri="{FF2B5EF4-FFF2-40B4-BE49-F238E27FC236}">
                <a16:creationId xmlns:a16="http://schemas.microsoft.com/office/drawing/2014/main" id="{FB04CAA1-3584-4ECD-A6DC-A3DAF104D5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495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Line 35">
            <a:extLst>
              <a:ext uri="{FF2B5EF4-FFF2-40B4-BE49-F238E27FC236}">
                <a16:creationId xmlns:a16="http://schemas.microsoft.com/office/drawing/2014/main" id="{D43FED4D-A09C-487D-ADB5-9594CB80F1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4953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Text Box 36">
            <a:extLst>
              <a:ext uri="{FF2B5EF4-FFF2-40B4-BE49-F238E27FC236}">
                <a16:creationId xmlns:a16="http://schemas.microsoft.com/office/drawing/2014/main" id="{FA32D96A-931F-4EBB-8596-8E5C2DF7A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181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-3</a:t>
            </a:r>
          </a:p>
        </p:txBody>
      </p:sp>
      <p:sp>
        <p:nvSpPr>
          <p:cNvPr id="22565" name="Text Box 37">
            <a:extLst>
              <a:ext uri="{FF2B5EF4-FFF2-40B4-BE49-F238E27FC236}">
                <a16:creationId xmlns:a16="http://schemas.microsoft.com/office/drawing/2014/main" id="{B50B9828-A628-4B2F-891B-40D3AC2DF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14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18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3128869B-765B-49ED-8786-6E1EDAA9B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62000"/>
            <a:ext cx="7924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 ÖRNEK:</a:t>
            </a:r>
          </a:p>
          <a:p>
            <a:pPr algn="l"/>
            <a:r>
              <a:rPr lang="tr-TR" altLang="en-US"/>
              <a:t> f:R</a:t>
            </a:r>
            <a:r>
              <a:rPr lang="tr-TR" altLang="en-US">
                <a:sym typeface="Symbol" panose="05050102010706020507" pitchFamily="18" charset="2"/>
              </a:rPr>
              <a:t>R</a:t>
            </a:r>
          </a:p>
          <a:p>
            <a:pPr algn="l"/>
            <a:r>
              <a:rPr lang="tr-TR" altLang="en-US">
                <a:sym typeface="Symbol" panose="05050102010706020507" pitchFamily="18" charset="2"/>
              </a:rPr>
              <a:t> f(x)=-2x</a:t>
            </a:r>
            <a:r>
              <a:rPr lang="tr-TR" altLang="en-US" baseline="30000">
                <a:sym typeface="Symbol" panose="05050102010706020507" pitchFamily="18" charset="2"/>
              </a:rPr>
              <a:t>2</a:t>
            </a:r>
            <a:r>
              <a:rPr lang="tr-TR" altLang="en-US">
                <a:sym typeface="Symbol" panose="05050102010706020507" pitchFamily="18" charset="2"/>
              </a:rPr>
              <a:t>+4</a:t>
            </a:r>
            <a:endParaRPr lang="tr-TR" altLang="en-US"/>
          </a:p>
        </p:txBody>
      </p:sp>
      <p:graphicFrame>
        <p:nvGraphicFramePr>
          <p:cNvPr id="23555" name="Object 3">
            <a:extLst>
              <a:ext uri="{FF2B5EF4-FFF2-40B4-BE49-F238E27FC236}">
                <a16:creationId xmlns:a16="http://schemas.microsoft.com/office/drawing/2014/main" id="{33465B46-DBF5-44C0-9C03-88DC9C1DCC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1752600"/>
          <a:ext cx="533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Denklem" r:id="rId3" imgW="164880" imgH="253800" progId="Equation.3">
                  <p:embed/>
                </p:oleObj>
              </mc:Choice>
              <mc:Fallback>
                <p:oleObj name="Denklem" r:id="rId3" imgW="164880" imgH="253800" progId="Equation.3">
                  <p:embed/>
                  <p:pic>
                    <p:nvPicPr>
                      <p:cNvPr id="23555" name="Object 3">
                        <a:extLst>
                          <a:ext uri="{FF2B5EF4-FFF2-40B4-BE49-F238E27FC236}">
                            <a16:creationId xmlns:a16="http://schemas.microsoft.com/office/drawing/2014/main" id="{33465B46-DBF5-44C0-9C03-88DC9C1DCC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752600"/>
                        <a:ext cx="533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6">
            <a:extLst>
              <a:ext uri="{FF2B5EF4-FFF2-40B4-BE49-F238E27FC236}">
                <a16:creationId xmlns:a16="http://schemas.microsoft.com/office/drawing/2014/main" id="{6E666864-E41F-4E99-9B60-49AB8A8A0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8288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+1    fonksiyonunun grafiğini çizelim.</a:t>
            </a:r>
          </a:p>
        </p:txBody>
      </p:sp>
      <p:sp>
        <p:nvSpPr>
          <p:cNvPr id="23559" name="Text Box 7">
            <a:extLst>
              <a:ext uri="{FF2B5EF4-FFF2-40B4-BE49-F238E27FC236}">
                <a16:creationId xmlns:a16="http://schemas.microsoft.com/office/drawing/2014/main" id="{4D301769-4915-4187-B3A8-BBB6690AB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743200"/>
            <a:ext cx="7315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ÇÖZÜM:</a:t>
            </a:r>
          </a:p>
          <a:p>
            <a:pPr algn="l"/>
            <a:r>
              <a:rPr lang="tr-TR" altLang="en-US"/>
              <a:t>1)x</a:t>
            </a:r>
            <a:r>
              <a:rPr lang="tr-TR" altLang="en-US">
                <a:sym typeface="Symbol" panose="05050102010706020507" pitchFamily="18" charset="2"/>
              </a:rPr>
              <a:t>0 için,</a:t>
            </a:r>
            <a:endParaRPr lang="tr-TR" altLang="en-US"/>
          </a:p>
        </p:txBody>
      </p:sp>
      <p:graphicFrame>
        <p:nvGraphicFramePr>
          <p:cNvPr id="23560" name="Object 8">
            <a:extLst>
              <a:ext uri="{FF2B5EF4-FFF2-40B4-BE49-F238E27FC236}">
                <a16:creationId xmlns:a16="http://schemas.microsoft.com/office/drawing/2014/main" id="{BA2FF8BD-2639-43F5-A2FD-E4B388DA02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200400"/>
          <a:ext cx="533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enklem" r:id="rId5" imgW="164880" imgH="253800" progId="Equation.3">
                  <p:embed/>
                </p:oleObj>
              </mc:Choice>
              <mc:Fallback>
                <p:oleObj name="Denklem" r:id="rId5" imgW="164880" imgH="253800" progId="Equation.3">
                  <p:embed/>
                  <p:pic>
                    <p:nvPicPr>
                      <p:cNvPr id="23560" name="Object 8">
                        <a:extLst>
                          <a:ext uri="{FF2B5EF4-FFF2-40B4-BE49-F238E27FC236}">
                            <a16:creationId xmlns:a16="http://schemas.microsoft.com/office/drawing/2014/main" id="{BA2FF8BD-2639-43F5-A2FD-E4B388DA02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00400"/>
                        <a:ext cx="533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Text Box 9">
            <a:extLst>
              <a:ext uri="{FF2B5EF4-FFF2-40B4-BE49-F238E27FC236}">
                <a16:creationId xmlns:a16="http://schemas.microsoft.com/office/drawing/2014/main" id="{FE27ED7B-1124-4488-A837-69B2CD9A9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276600"/>
            <a:ext cx="6096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=x ve y=-</a:t>
            </a:r>
            <a:r>
              <a:rPr lang="tr-TR" altLang="en-US">
                <a:sym typeface="Symbol" panose="05050102010706020507" pitchFamily="18" charset="2"/>
              </a:rPr>
              <a:t>2x</a:t>
            </a:r>
            <a:r>
              <a:rPr lang="tr-TR" altLang="en-US" baseline="30000">
                <a:sym typeface="Symbol" panose="05050102010706020507" pitchFamily="18" charset="2"/>
              </a:rPr>
              <a:t>2</a:t>
            </a:r>
            <a:r>
              <a:rPr lang="tr-TR" altLang="en-US">
                <a:sym typeface="Symbol" panose="05050102010706020507" pitchFamily="18" charset="2"/>
              </a:rPr>
              <a:t>+4x+1</a:t>
            </a:r>
          </a:p>
          <a:p>
            <a:pPr algn="l"/>
            <a:endParaRPr lang="tr-TR" altLang="en-US">
              <a:sym typeface="Symbol" panose="05050102010706020507" pitchFamily="18" charset="2"/>
            </a:endParaRPr>
          </a:p>
        </p:txBody>
      </p:sp>
      <p:sp>
        <p:nvSpPr>
          <p:cNvPr id="23562" name="Text Box 10">
            <a:extLst>
              <a:ext uri="{FF2B5EF4-FFF2-40B4-BE49-F238E27FC236}">
                <a16:creationId xmlns:a16="http://schemas.microsoft.com/office/drawing/2014/main" id="{C2C728A0-3D21-49D3-A6D9-52B9B3D5B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962400"/>
            <a:ext cx="77724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i)r=-b/2a=-4/2.(-2)=-4/-4=1</a:t>
            </a:r>
          </a:p>
          <a:p>
            <a:pPr algn="l"/>
            <a:r>
              <a:rPr lang="tr-TR" altLang="en-US"/>
              <a:t>k=f( r )=f(1)=-2.1</a:t>
            </a:r>
            <a:r>
              <a:rPr lang="tr-TR" altLang="en-US" baseline="30000"/>
              <a:t>2</a:t>
            </a:r>
            <a:r>
              <a:rPr lang="tr-TR" altLang="en-US"/>
              <a:t>+4,1+1=3</a:t>
            </a:r>
          </a:p>
          <a:p>
            <a:pPr algn="l"/>
            <a:r>
              <a:rPr lang="tr-TR" altLang="en-US"/>
              <a:t>T(r,k)=(1,3) olur.</a:t>
            </a:r>
          </a:p>
          <a:p>
            <a:pPr algn="l"/>
            <a:r>
              <a:rPr lang="tr-TR" altLang="en-US"/>
              <a:t>ii)x=0 için y=1olur.parabol oy eksenini (0,1)noktasında keser.</a:t>
            </a:r>
          </a:p>
          <a:p>
            <a:pPr algn="l"/>
            <a:r>
              <a:rPr lang="tr-TR" altLang="en-US"/>
              <a:t>iii)a&lt;0 olduğundan parabolün kolu aşağı doğrudur.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5811DA07-8927-4428-B2FA-21583F776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8382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2)x &lt;0 ise </a:t>
            </a:r>
          </a:p>
        </p:txBody>
      </p:sp>
      <p:graphicFrame>
        <p:nvGraphicFramePr>
          <p:cNvPr id="25603" name="Object 3">
            <a:extLst>
              <a:ext uri="{FF2B5EF4-FFF2-40B4-BE49-F238E27FC236}">
                <a16:creationId xmlns:a16="http://schemas.microsoft.com/office/drawing/2014/main" id="{A822AEFC-6B0D-47F7-B3F1-94E4DB59DE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762000"/>
          <a:ext cx="533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Denklem" r:id="rId3" imgW="164880" imgH="253800" progId="Equation.3">
                  <p:embed/>
                </p:oleObj>
              </mc:Choice>
              <mc:Fallback>
                <p:oleObj name="Denklem" r:id="rId3" imgW="164880" imgH="253800" progId="Equation.3">
                  <p:embed/>
                  <p:pic>
                    <p:nvPicPr>
                      <p:cNvPr id="25603" name="Object 3">
                        <a:extLst>
                          <a:ext uri="{FF2B5EF4-FFF2-40B4-BE49-F238E27FC236}">
                            <a16:creationId xmlns:a16="http://schemas.microsoft.com/office/drawing/2014/main" id="{A822AEFC-6B0D-47F7-B3F1-94E4DB59DE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762000"/>
                        <a:ext cx="533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Text Box 4">
            <a:extLst>
              <a:ext uri="{FF2B5EF4-FFF2-40B4-BE49-F238E27FC236}">
                <a16:creationId xmlns:a16="http://schemas.microsoft.com/office/drawing/2014/main" id="{EC1A20C0-5345-446C-99E3-565E54A1E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8382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=-x ve y=-2x</a:t>
            </a:r>
            <a:r>
              <a:rPr lang="tr-TR" altLang="en-US" baseline="30000"/>
              <a:t>2</a:t>
            </a:r>
            <a:r>
              <a:rPr lang="tr-TR" altLang="en-US"/>
              <a:t>-4x+1’dir.</a:t>
            </a:r>
          </a:p>
        </p:txBody>
      </p:sp>
      <p:sp>
        <p:nvSpPr>
          <p:cNvPr id="25606" name="Text Box 6">
            <a:extLst>
              <a:ext uri="{FF2B5EF4-FFF2-40B4-BE49-F238E27FC236}">
                <a16:creationId xmlns:a16="http://schemas.microsoft.com/office/drawing/2014/main" id="{28B9B5AA-AD3E-4100-87FA-436DF34B6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752600"/>
            <a:ext cx="64008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i)r=-b/2a=--4/2.(-2)=-4/4=1</a:t>
            </a:r>
          </a:p>
          <a:p>
            <a:pPr algn="l"/>
            <a:r>
              <a:rPr lang="tr-TR" altLang="en-US"/>
              <a:t>k=f(r )=f(-1)=-2(-1)</a:t>
            </a:r>
            <a:r>
              <a:rPr lang="tr-TR" altLang="en-US" baseline="30000"/>
              <a:t>2</a:t>
            </a:r>
            <a:r>
              <a:rPr lang="tr-TR" altLang="en-US"/>
              <a:t>-4(-1)+1=3</a:t>
            </a:r>
          </a:p>
          <a:p>
            <a:pPr algn="l"/>
            <a:r>
              <a:rPr lang="tr-TR" altLang="en-US"/>
              <a:t>T(r,k)=(1,3) olur.</a:t>
            </a:r>
          </a:p>
          <a:p>
            <a:pPr algn="l"/>
            <a:r>
              <a:rPr lang="tr-TR" altLang="en-US"/>
              <a:t>ii)x=0 için y=1 olur.parabol oy eksenini (0,1) noktasında keser.</a:t>
            </a:r>
          </a:p>
          <a:p>
            <a:pPr algn="l"/>
            <a:r>
              <a:rPr lang="tr-TR" altLang="en-US"/>
              <a:t>iii)a&lt;0 olduğundan parabolün kolları aşağı doğrudur.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80168EDE-4AE3-44EC-AEF3-D718C7367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Buna göre f(x)in grafiği;</a:t>
            </a:r>
          </a:p>
        </p:txBody>
      </p:sp>
      <p:sp>
        <p:nvSpPr>
          <p:cNvPr id="24579" name="Line 3">
            <a:extLst>
              <a:ext uri="{FF2B5EF4-FFF2-40B4-BE49-F238E27FC236}">
                <a16:creationId xmlns:a16="http://schemas.microsoft.com/office/drawing/2014/main" id="{EDF71241-3FBB-4382-9DC3-689E2AB891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5240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Line 4">
            <a:extLst>
              <a:ext uri="{FF2B5EF4-FFF2-40B4-BE49-F238E27FC236}">
                <a16:creationId xmlns:a16="http://schemas.microsoft.com/office/drawing/2014/main" id="{A0441B37-C41C-4721-B702-E1472F722B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8862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6">
            <a:extLst>
              <a:ext uri="{FF2B5EF4-FFF2-40B4-BE49-F238E27FC236}">
                <a16:creationId xmlns:a16="http://schemas.microsoft.com/office/drawing/2014/main" id="{3FDCF4B4-955C-418A-98A9-7575979775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" y="3886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>
            <a:extLst>
              <a:ext uri="{FF2B5EF4-FFF2-40B4-BE49-F238E27FC236}">
                <a16:creationId xmlns:a16="http://schemas.microsoft.com/office/drawing/2014/main" id="{468AE065-BC42-4EFD-A0FC-F734AB3EAE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762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Text Box 21">
            <a:extLst>
              <a:ext uri="{FF2B5EF4-FFF2-40B4-BE49-F238E27FC236}">
                <a16:creationId xmlns:a16="http://schemas.microsoft.com/office/drawing/2014/main" id="{46FB5F04-96D7-446F-926F-D1DBF9936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810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x</a:t>
            </a:r>
          </a:p>
        </p:txBody>
      </p:sp>
      <p:sp>
        <p:nvSpPr>
          <p:cNvPr id="24598" name="Text Box 22">
            <a:extLst>
              <a:ext uri="{FF2B5EF4-FFF2-40B4-BE49-F238E27FC236}">
                <a16:creationId xmlns:a16="http://schemas.microsoft.com/office/drawing/2014/main" id="{14D63969-81BF-4D02-8B4B-5F42B96C3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581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y</a:t>
            </a:r>
          </a:p>
        </p:txBody>
      </p:sp>
      <p:sp>
        <p:nvSpPr>
          <p:cNvPr id="24601" name="Freeform 25">
            <a:extLst>
              <a:ext uri="{FF2B5EF4-FFF2-40B4-BE49-F238E27FC236}">
                <a16:creationId xmlns:a16="http://schemas.microsoft.com/office/drawing/2014/main" id="{6944779D-AD49-4078-9367-CEDE10A7D47A}"/>
              </a:ext>
            </a:extLst>
          </p:cNvPr>
          <p:cNvSpPr>
            <a:spLocks/>
          </p:cNvSpPr>
          <p:nvPr/>
        </p:nvSpPr>
        <p:spPr bwMode="auto">
          <a:xfrm>
            <a:off x="3810000" y="1295400"/>
            <a:ext cx="3022600" cy="3924300"/>
          </a:xfrm>
          <a:custGeom>
            <a:avLst/>
            <a:gdLst>
              <a:gd name="T0" fmla="*/ 0 w 1904"/>
              <a:gd name="T1" fmla="*/ 880 h 2472"/>
              <a:gd name="T2" fmla="*/ 720 w 1904"/>
              <a:gd name="T3" fmla="*/ 208 h 2472"/>
              <a:gd name="T4" fmla="*/ 1728 w 1904"/>
              <a:gd name="T5" fmla="*/ 2128 h 2472"/>
              <a:gd name="T6" fmla="*/ 1776 w 1904"/>
              <a:gd name="T7" fmla="*/ 2272 h 2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4" h="2472">
                <a:moveTo>
                  <a:pt x="0" y="880"/>
                </a:moveTo>
                <a:cubicBezTo>
                  <a:pt x="216" y="440"/>
                  <a:pt x="432" y="0"/>
                  <a:pt x="720" y="208"/>
                </a:cubicBezTo>
                <a:cubicBezTo>
                  <a:pt x="1008" y="416"/>
                  <a:pt x="1552" y="1784"/>
                  <a:pt x="1728" y="2128"/>
                </a:cubicBezTo>
                <a:cubicBezTo>
                  <a:pt x="1904" y="2472"/>
                  <a:pt x="1840" y="2372"/>
                  <a:pt x="1776" y="22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Freeform 27">
            <a:extLst>
              <a:ext uri="{FF2B5EF4-FFF2-40B4-BE49-F238E27FC236}">
                <a16:creationId xmlns:a16="http://schemas.microsoft.com/office/drawing/2014/main" id="{1CDFC00A-AEF2-4F38-8C68-3CB0A2FDE3F7}"/>
              </a:ext>
            </a:extLst>
          </p:cNvPr>
          <p:cNvSpPr>
            <a:spLocks/>
          </p:cNvSpPr>
          <p:nvPr/>
        </p:nvSpPr>
        <p:spPr bwMode="auto">
          <a:xfrm>
            <a:off x="838200" y="1219200"/>
            <a:ext cx="2984500" cy="4533900"/>
          </a:xfrm>
          <a:custGeom>
            <a:avLst/>
            <a:gdLst>
              <a:gd name="T0" fmla="*/ 1880 w 1880"/>
              <a:gd name="T1" fmla="*/ 968 h 2856"/>
              <a:gd name="T2" fmla="*/ 1064 w 1880"/>
              <a:gd name="T3" fmla="*/ 248 h 2856"/>
              <a:gd name="T4" fmla="*/ 152 w 1880"/>
              <a:gd name="T5" fmla="*/ 2456 h 2856"/>
              <a:gd name="T6" fmla="*/ 152 w 1880"/>
              <a:gd name="T7" fmla="*/ 2648 h 2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80" h="2856">
                <a:moveTo>
                  <a:pt x="1880" y="968"/>
                </a:moveTo>
                <a:cubicBezTo>
                  <a:pt x="1616" y="484"/>
                  <a:pt x="1352" y="0"/>
                  <a:pt x="1064" y="248"/>
                </a:cubicBezTo>
                <a:cubicBezTo>
                  <a:pt x="776" y="496"/>
                  <a:pt x="304" y="2056"/>
                  <a:pt x="152" y="2456"/>
                </a:cubicBezTo>
                <a:cubicBezTo>
                  <a:pt x="0" y="2856"/>
                  <a:pt x="152" y="2624"/>
                  <a:pt x="152" y="26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Text Box 28">
            <a:extLst>
              <a:ext uri="{FF2B5EF4-FFF2-40B4-BE49-F238E27FC236}">
                <a16:creationId xmlns:a16="http://schemas.microsoft.com/office/drawing/2014/main" id="{12CD7630-9BEA-44DB-A13B-42029830C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886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1</a:t>
            </a:r>
          </a:p>
        </p:txBody>
      </p:sp>
      <p:sp>
        <p:nvSpPr>
          <p:cNvPr id="24605" name="Text Box 29">
            <a:extLst>
              <a:ext uri="{FF2B5EF4-FFF2-40B4-BE49-F238E27FC236}">
                <a16:creationId xmlns:a16="http://schemas.microsoft.com/office/drawing/2014/main" id="{164EB5E5-9991-4038-A952-E313F612E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886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-1</a:t>
            </a:r>
          </a:p>
        </p:txBody>
      </p:sp>
      <p:sp>
        <p:nvSpPr>
          <p:cNvPr id="24606" name="Text Box 30">
            <a:extLst>
              <a:ext uri="{FF2B5EF4-FFF2-40B4-BE49-F238E27FC236}">
                <a16:creationId xmlns:a16="http://schemas.microsoft.com/office/drawing/2014/main" id="{4B409052-90F0-46DD-98BA-1DC664F22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590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1</a:t>
            </a:r>
          </a:p>
        </p:txBody>
      </p:sp>
      <p:sp>
        <p:nvSpPr>
          <p:cNvPr id="24607" name="Line 31">
            <a:extLst>
              <a:ext uri="{FF2B5EF4-FFF2-40B4-BE49-F238E27FC236}">
                <a16:creationId xmlns:a16="http://schemas.microsoft.com/office/drawing/2014/main" id="{3E94690E-20D6-4AB7-ADB9-18D5C4F861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524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Line 32">
            <a:extLst>
              <a:ext uri="{FF2B5EF4-FFF2-40B4-BE49-F238E27FC236}">
                <a16:creationId xmlns:a16="http://schemas.microsoft.com/office/drawing/2014/main" id="{F35C2461-66BE-486B-BCB7-82C32C83D5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1524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Line 33">
            <a:extLst>
              <a:ext uri="{FF2B5EF4-FFF2-40B4-BE49-F238E27FC236}">
                <a16:creationId xmlns:a16="http://schemas.microsoft.com/office/drawing/2014/main" id="{6C39B3E9-092F-48C5-B835-FD77995E5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524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Text Box 34">
            <a:extLst>
              <a:ext uri="{FF2B5EF4-FFF2-40B4-BE49-F238E27FC236}">
                <a16:creationId xmlns:a16="http://schemas.microsoft.com/office/drawing/2014/main" id="{2D0F4F62-66E0-4C78-8C4D-17C831E04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066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3</a:t>
            </a:r>
          </a:p>
        </p:txBody>
      </p:sp>
      <p:sp>
        <p:nvSpPr>
          <p:cNvPr id="24611" name="Text Box 35">
            <a:extLst>
              <a:ext uri="{FF2B5EF4-FFF2-40B4-BE49-F238E27FC236}">
                <a16:creationId xmlns:a16="http://schemas.microsoft.com/office/drawing/2014/main" id="{28C6A803-CA56-4430-8F24-14D247E43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7150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X&lt;0 için </a:t>
            </a:r>
          </a:p>
        </p:txBody>
      </p:sp>
      <p:sp>
        <p:nvSpPr>
          <p:cNvPr id="24612" name="Rectangle 36">
            <a:extLst>
              <a:ext uri="{FF2B5EF4-FFF2-40B4-BE49-F238E27FC236}">
                <a16:creationId xmlns:a16="http://schemas.microsoft.com/office/drawing/2014/main" id="{D8DF6555-3B6B-4574-9BE2-C8DF588BB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715000"/>
            <a:ext cx="142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tr-TR" altLang="en-US"/>
              <a:t>-2x</a:t>
            </a:r>
            <a:r>
              <a:rPr lang="tr-TR" altLang="en-US" baseline="30000"/>
              <a:t>2</a:t>
            </a:r>
            <a:r>
              <a:rPr lang="tr-TR" altLang="en-US"/>
              <a:t>-4x+1</a:t>
            </a:r>
          </a:p>
        </p:txBody>
      </p:sp>
      <p:sp>
        <p:nvSpPr>
          <p:cNvPr id="24613" name="Text Box 37">
            <a:extLst>
              <a:ext uri="{FF2B5EF4-FFF2-40B4-BE49-F238E27FC236}">
                <a16:creationId xmlns:a16="http://schemas.microsoft.com/office/drawing/2014/main" id="{14C3E2E4-8AEC-4D75-8A3C-9B164F51E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6388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x</a:t>
            </a:r>
            <a:r>
              <a:rPr lang="tr-TR" altLang="en-US">
                <a:sym typeface="Symbol" panose="05050102010706020507" pitchFamily="18" charset="2"/>
              </a:rPr>
              <a:t>0 için  y</a:t>
            </a:r>
            <a:r>
              <a:rPr lang="tr-TR" altLang="en-US"/>
              <a:t>=-</a:t>
            </a:r>
            <a:r>
              <a:rPr lang="tr-TR" altLang="en-US">
                <a:sym typeface="Symbol" panose="05050102010706020507" pitchFamily="18" charset="2"/>
              </a:rPr>
              <a:t>2x</a:t>
            </a:r>
            <a:r>
              <a:rPr lang="tr-TR" altLang="en-US" baseline="30000">
                <a:sym typeface="Symbol" panose="05050102010706020507" pitchFamily="18" charset="2"/>
              </a:rPr>
              <a:t>2</a:t>
            </a:r>
            <a:r>
              <a:rPr lang="tr-TR" altLang="en-US">
                <a:sym typeface="Symbol" panose="05050102010706020507" pitchFamily="18" charset="2"/>
              </a:rPr>
              <a:t>+4x+1</a:t>
            </a:r>
          </a:p>
        </p:txBody>
      </p:sp>
      <p:sp>
        <p:nvSpPr>
          <p:cNvPr id="24614" name="Text Box 38">
            <a:extLst>
              <a:ext uri="{FF2B5EF4-FFF2-40B4-BE49-F238E27FC236}">
                <a16:creationId xmlns:a16="http://schemas.microsoft.com/office/drawing/2014/main" id="{A1DD49A5-9599-4EA7-948C-BED26BBE6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61722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y=</a:t>
            </a:r>
            <a:r>
              <a:rPr lang="tr-TR" altLang="en-US">
                <a:sym typeface="Symbol" panose="05050102010706020507" pitchFamily="18" charset="2"/>
              </a:rPr>
              <a:t>-2x</a:t>
            </a:r>
            <a:r>
              <a:rPr lang="tr-TR" altLang="en-US" baseline="30000">
                <a:sym typeface="Symbol" panose="05050102010706020507" pitchFamily="18" charset="2"/>
              </a:rPr>
              <a:t>2</a:t>
            </a:r>
            <a:r>
              <a:rPr lang="tr-TR" altLang="en-US">
                <a:sym typeface="Symbol" panose="05050102010706020507" pitchFamily="18" charset="2"/>
              </a:rPr>
              <a:t>+4</a:t>
            </a:r>
          </a:p>
        </p:txBody>
      </p:sp>
      <p:graphicFrame>
        <p:nvGraphicFramePr>
          <p:cNvPr id="24615" name="Object 39">
            <a:extLst>
              <a:ext uri="{FF2B5EF4-FFF2-40B4-BE49-F238E27FC236}">
                <a16:creationId xmlns:a16="http://schemas.microsoft.com/office/drawing/2014/main" id="{9A92858F-DEFF-4641-87E7-09CBC1DE0F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6096000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Denklem" r:id="rId3" imgW="164880" imgH="253800" progId="Equation.3">
                  <p:embed/>
                </p:oleObj>
              </mc:Choice>
              <mc:Fallback>
                <p:oleObj name="Denklem" r:id="rId3" imgW="164880" imgH="253800" progId="Equation.3">
                  <p:embed/>
                  <p:pic>
                    <p:nvPicPr>
                      <p:cNvPr id="24615" name="Object 39">
                        <a:extLst>
                          <a:ext uri="{FF2B5EF4-FFF2-40B4-BE49-F238E27FC236}">
                            <a16:creationId xmlns:a16="http://schemas.microsoft.com/office/drawing/2014/main" id="{9A92858F-DEFF-4641-87E7-09CBC1DE0F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6096000"/>
                        <a:ext cx="457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16" name="Text Box 40">
            <a:extLst>
              <a:ext uri="{FF2B5EF4-FFF2-40B4-BE49-F238E27FC236}">
                <a16:creationId xmlns:a16="http://schemas.microsoft.com/office/drawing/2014/main" id="{D825A60E-0A16-4EBD-A51E-9423B7CB4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6172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+1 in grafiği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514B012B-05F3-4006-A2CC-B74022B37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7543800" cy="57610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</a:t>
            </a:r>
            <a:r>
              <a:rPr lang="tr-TR" altLang="en-US">
                <a:solidFill>
                  <a:schemeClr val="accent2"/>
                </a:solidFill>
              </a:rPr>
              <a:t>UYARI:</a:t>
            </a:r>
          </a:p>
          <a:p>
            <a:pPr algn="l"/>
            <a:r>
              <a:rPr lang="tr-TR" altLang="en-US">
                <a:solidFill>
                  <a:schemeClr val="accent2"/>
                </a:solidFill>
              </a:rPr>
              <a:t>x=Ay</a:t>
            </a:r>
            <a:r>
              <a:rPr lang="tr-TR" altLang="en-US" baseline="30000">
                <a:solidFill>
                  <a:schemeClr val="accent2"/>
                </a:solidFill>
              </a:rPr>
              <a:t>2</a:t>
            </a:r>
            <a:r>
              <a:rPr lang="tr-TR" altLang="en-US">
                <a:solidFill>
                  <a:schemeClr val="accent2"/>
                </a:solidFill>
              </a:rPr>
              <a:t>+BX+C denkleminin belirttiği eğri de bir paraboldür.</a:t>
            </a:r>
          </a:p>
          <a:p>
            <a:pPr algn="l"/>
            <a:r>
              <a:rPr lang="tr-TR" altLang="en-US">
                <a:solidFill>
                  <a:schemeClr val="accent2"/>
                </a:solidFill>
              </a:rPr>
              <a:t>Bu parabol daha önce anlattığımız;</a:t>
            </a:r>
          </a:p>
          <a:p>
            <a:pPr algn="l"/>
            <a:r>
              <a:rPr lang="tr-TR" altLang="en-US">
                <a:solidFill>
                  <a:schemeClr val="accent2"/>
                </a:solidFill>
              </a:rPr>
              <a:t>y=ax</a:t>
            </a:r>
            <a:r>
              <a:rPr lang="tr-TR" altLang="en-US" baseline="30000">
                <a:solidFill>
                  <a:schemeClr val="accent2"/>
                </a:solidFill>
              </a:rPr>
              <a:t>2</a:t>
            </a:r>
            <a:r>
              <a:rPr lang="tr-TR" altLang="en-US">
                <a:solidFill>
                  <a:schemeClr val="accent2"/>
                </a:solidFill>
              </a:rPr>
              <a:t>+bx+c parabolünde (x,y) noktalarının (y,x) gibi düşünülmesidir.</a:t>
            </a:r>
          </a:p>
          <a:p>
            <a:pPr algn="l"/>
            <a:r>
              <a:rPr lang="tr-TR" altLang="en-US">
                <a:solidFill>
                  <a:schemeClr val="accent2"/>
                </a:solidFill>
              </a:rPr>
              <a:t>ÖRNEK: x=y</a:t>
            </a:r>
            <a:r>
              <a:rPr lang="tr-TR" altLang="en-US" baseline="30000">
                <a:solidFill>
                  <a:schemeClr val="accent2"/>
                </a:solidFill>
              </a:rPr>
              <a:t>2</a:t>
            </a:r>
            <a:r>
              <a:rPr lang="tr-TR" altLang="en-US">
                <a:solidFill>
                  <a:schemeClr val="accent2"/>
                </a:solidFill>
              </a:rPr>
              <a:t>-2y-3 parabolünün grafiğini çizelim.</a:t>
            </a:r>
          </a:p>
          <a:p>
            <a:pPr algn="l"/>
            <a:r>
              <a:rPr lang="tr-TR" altLang="en-US">
                <a:solidFill>
                  <a:schemeClr val="accent2"/>
                </a:solidFill>
              </a:rPr>
              <a:t>ÇÖZÜM:</a:t>
            </a:r>
          </a:p>
          <a:p>
            <a:pPr algn="l"/>
            <a:r>
              <a:rPr lang="tr-TR" altLang="en-US">
                <a:solidFill>
                  <a:schemeClr val="accent2"/>
                </a:solidFill>
              </a:rPr>
              <a:t>1)r=-b/2a=-(-2)/2.1=1</a:t>
            </a:r>
          </a:p>
          <a:p>
            <a:pPr algn="l"/>
            <a:r>
              <a:rPr lang="tr-TR" altLang="en-US">
                <a:solidFill>
                  <a:schemeClr val="accent2"/>
                </a:solidFill>
              </a:rPr>
              <a:t>   k=f( r )=f(1)=1</a:t>
            </a:r>
            <a:r>
              <a:rPr lang="tr-TR" altLang="en-US" baseline="30000">
                <a:solidFill>
                  <a:schemeClr val="accent2"/>
                </a:solidFill>
              </a:rPr>
              <a:t>2</a:t>
            </a:r>
            <a:r>
              <a:rPr lang="tr-TR" altLang="en-US">
                <a:solidFill>
                  <a:schemeClr val="accent2"/>
                </a:solidFill>
              </a:rPr>
              <a:t>-2.1-3= -4</a:t>
            </a:r>
          </a:p>
          <a:p>
            <a:pPr algn="l"/>
            <a:r>
              <a:rPr lang="tr-TR" altLang="en-US">
                <a:solidFill>
                  <a:schemeClr val="accent2"/>
                </a:solidFill>
              </a:rPr>
              <a:t>T(k,r)=(-4,1) olur.</a:t>
            </a:r>
          </a:p>
          <a:p>
            <a:pPr algn="l"/>
            <a:endParaRPr lang="tr-TR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18CE389E-973A-4089-80EB-E82F4B5CD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57200"/>
            <a:ext cx="7162800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2)x=f(y) in eksenleri kestiği noktalar:</a:t>
            </a:r>
          </a:p>
          <a:p>
            <a:pPr algn="l"/>
            <a:r>
              <a:rPr lang="tr-TR" altLang="en-US"/>
              <a:t>y=0 için x=-3</a:t>
            </a:r>
          </a:p>
          <a:p>
            <a:pPr algn="l"/>
            <a:r>
              <a:rPr lang="tr-TR" altLang="en-US"/>
              <a:t>x=0 için y</a:t>
            </a:r>
            <a:r>
              <a:rPr lang="tr-TR" altLang="en-US" baseline="30000"/>
              <a:t>2</a:t>
            </a:r>
            <a:r>
              <a:rPr lang="tr-TR" altLang="en-US"/>
              <a:t>-2y-3=0</a:t>
            </a:r>
          </a:p>
          <a:p>
            <a:pPr algn="l"/>
            <a:r>
              <a:rPr lang="tr-TR" altLang="en-US"/>
              <a:t>              y</a:t>
            </a:r>
            <a:r>
              <a:rPr lang="tr-TR" altLang="en-US" baseline="-25000"/>
              <a:t>1</a:t>
            </a:r>
            <a:r>
              <a:rPr lang="tr-TR" altLang="en-US"/>
              <a:t>=3,   y</a:t>
            </a:r>
            <a:r>
              <a:rPr lang="tr-TR" altLang="en-US" baseline="-25000"/>
              <a:t>2</a:t>
            </a:r>
            <a:r>
              <a:rPr lang="tr-TR" altLang="en-US"/>
              <a:t>=-1 bulunur.</a:t>
            </a:r>
          </a:p>
          <a:p>
            <a:pPr algn="l"/>
            <a:r>
              <a:rPr lang="tr-TR" altLang="en-US"/>
              <a:t> Parabol x eksenini (-3,0) da ; y eksenini (0,-1) ve (0,3) noktasında keser.</a:t>
            </a:r>
          </a:p>
          <a:p>
            <a:pPr algn="l"/>
            <a:r>
              <a:rPr lang="tr-TR" altLang="en-US"/>
              <a:t> </a:t>
            </a:r>
          </a:p>
          <a:p>
            <a:pPr algn="l"/>
            <a:endParaRPr lang="tr-TR" altLang="en-US"/>
          </a:p>
          <a:p>
            <a:pPr algn="l"/>
            <a:endParaRPr lang="tr-TR" altLang="en-US"/>
          </a:p>
        </p:txBody>
      </p:sp>
      <p:sp>
        <p:nvSpPr>
          <p:cNvPr id="27656" name="Line 8">
            <a:extLst>
              <a:ext uri="{FF2B5EF4-FFF2-40B4-BE49-F238E27FC236}">
                <a16:creationId xmlns:a16="http://schemas.microsoft.com/office/drawing/2014/main" id="{17E688F6-1040-4CCB-8EF1-07CA12446C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1275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>
            <a:extLst>
              <a:ext uri="{FF2B5EF4-FFF2-40B4-BE49-F238E27FC236}">
                <a16:creationId xmlns:a16="http://schemas.microsoft.com/office/drawing/2014/main" id="{FCF25B8A-E811-4F15-BFBF-9E84CC510A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4102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>
            <a:extLst>
              <a:ext uri="{FF2B5EF4-FFF2-40B4-BE49-F238E27FC236}">
                <a16:creationId xmlns:a16="http://schemas.microsoft.com/office/drawing/2014/main" id="{9DAFFDCF-5EFB-41C0-961D-6807B15BBA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5410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1">
            <a:extLst>
              <a:ext uri="{FF2B5EF4-FFF2-40B4-BE49-F238E27FC236}">
                <a16:creationId xmlns:a16="http://schemas.microsoft.com/office/drawing/2014/main" id="{B2BA256B-2F33-462C-BA65-57AA47EC66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3276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Text Box 13">
            <a:extLst>
              <a:ext uri="{FF2B5EF4-FFF2-40B4-BE49-F238E27FC236}">
                <a16:creationId xmlns:a16="http://schemas.microsoft.com/office/drawing/2014/main" id="{72501AA1-FC9C-4B76-BF24-37212846B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505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3</a:t>
            </a:r>
          </a:p>
        </p:txBody>
      </p:sp>
      <p:sp>
        <p:nvSpPr>
          <p:cNvPr id="27662" name="Text Box 14">
            <a:extLst>
              <a:ext uri="{FF2B5EF4-FFF2-40B4-BE49-F238E27FC236}">
                <a16:creationId xmlns:a16="http://schemas.microsoft.com/office/drawing/2014/main" id="{1D9FE519-9AC4-4112-8900-7D8517D8E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572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1</a:t>
            </a:r>
          </a:p>
        </p:txBody>
      </p:sp>
      <p:sp>
        <p:nvSpPr>
          <p:cNvPr id="27663" name="Text Box 15">
            <a:extLst>
              <a:ext uri="{FF2B5EF4-FFF2-40B4-BE49-F238E27FC236}">
                <a16:creationId xmlns:a16="http://schemas.microsoft.com/office/drawing/2014/main" id="{5E9E74FD-32D0-464D-9489-B516DCE9B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486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-4</a:t>
            </a:r>
          </a:p>
        </p:txBody>
      </p:sp>
      <p:sp>
        <p:nvSpPr>
          <p:cNvPr id="27664" name="Line 16">
            <a:extLst>
              <a:ext uri="{FF2B5EF4-FFF2-40B4-BE49-F238E27FC236}">
                <a16:creationId xmlns:a16="http://schemas.microsoft.com/office/drawing/2014/main" id="{76C4C6D8-8997-47FE-A43A-F22FB28F1E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487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17">
            <a:extLst>
              <a:ext uri="{FF2B5EF4-FFF2-40B4-BE49-F238E27FC236}">
                <a16:creationId xmlns:a16="http://schemas.microsoft.com/office/drawing/2014/main" id="{182F5071-5760-4A4E-9948-52911A879C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76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Text Box 18">
            <a:extLst>
              <a:ext uri="{FF2B5EF4-FFF2-40B4-BE49-F238E27FC236}">
                <a16:creationId xmlns:a16="http://schemas.microsoft.com/office/drawing/2014/main" id="{D9FB77C6-62C9-4348-B9BC-D7BC9A608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257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x</a:t>
            </a:r>
          </a:p>
        </p:txBody>
      </p:sp>
      <p:graphicFrame>
        <p:nvGraphicFramePr>
          <p:cNvPr id="27668" name="Object 20">
            <a:extLst>
              <a:ext uri="{FF2B5EF4-FFF2-40B4-BE49-F238E27FC236}">
                <a16:creationId xmlns:a16="http://schemas.microsoft.com/office/drawing/2014/main" id="{C26A0F00-AB82-4687-A675-253BFBD4F1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43450" y="5454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" name="Denklem" r:id="rId3" imgW="114120" imgH="215640" progId="Equation.3">
                  <p:embed/>
                </p:oleObj>
              </mc:Choice>
              <mc:Fallback>
                <p:oleObj name="Denklem" r:id="rId3" imgW="114120" imgH="215640" progId="Equation.3">
                  <p:embed/>
                  <p:pic>
                    <p:nvPicPr>
                      <p:cNvPr id="27668" name="Object 20">
                        <a:extLst>
                          <a:ext uri="{FF2B5EF4-FFF2-40B4-BE49-F238E27FC236}">
                            <a16:creationId xmlns:a16="http://schemas.microsoft.com/office/drawing/2014/main" id="{C26A0F00-AB82-4687-A675-253BFBD4F1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450" y="54546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9" name="Line 21">
            <a:extLst>
              <a:ext uri="{FF2B5EF4-FFF2-40B4-BE49-F238E27FC236}">
                <a16:creationId xmlns:a16="http://schemas.microsoft.com/office/drawing/2014/main" id="{027982AE-E8EE-4AF3-8745-1C2C688264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76800"/>
            <a:ext cx="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72" name="Line 24">
            <a:extLst>
              <a:ext uri="{FF2B5EF4-FFF2-40B4-BE49-F238E27FC236}">
                <a16:creationId xmlns:a16="http://schemas.microsoft.com/office/drawing/2014/main" id="{64EF9AFA-FACD-477E-BFF2-776FA4C6CA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4876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73" name="Freeform 25">
            <a:extLst>
              <a:ext uri="{FF2B5EF4-FFF2-40B4-BE49-F238E27FC236}">
                <a16:creationId xmlns:a16="http://schemas.microsoft.com/office/drawing/2014/main" id="{998A3CD3-6B27-4462-AD7C-ACDC025BDAFB}"/>
              </a:ext>
            </a:extLst>
          </p:cNvPr>
          <p:cNvSpPr>
            <a:spLocks/>
          </p:cNvSpPr>
          <p:nvPr/>
        </p:nvSpPr>
        <p:spPr bwMode="auto">
          <a:xfrm>
            <a:off x="2667000" y="3962400"/>
            <a:ext cx="1600200" cy="2057400"/>
          </a:xfrm>
          <a:custGeom>
            <a:avLst/>
            <a:gdLst>
              <a:gd name="T0" fmla="*/ 1008 w 1008"/>
              <a:gd name="T1" fmla="*/ 0 h 1296"/>
              <a:gd name="T2" fmla="*/ 0 w 1008"/>
              <a:gd name="T3" fmla="*/ 624 h 1296"/>
              <a:gd name="T4" fmla="*/ 1008 w 1008"/>
              <a:gd name="T5" fmla="*/ 1296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1296">
                <a:moveTo>
                  <a:pt x="1008" y="0"/>
                </a:moveTo>
                <a:cubicBezTo>
                  <a:pt x="504" y="204"/>
                  <a:pt x="0" y="408"/>
                  <a:pt x="0" y="624"/>
                </a:cubicBezTo>
                <a:cubicBezTo>
                  <a:pt x="0" y="840"/>
                  <a:pt x="504" y="1068"/>
                  <a:pt x="1008" y="129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74" name="Text Box 26">
            <a:extLst>
              <a:ext uri="{FF2B5EF4-FFF2-40B4-BE49-F238E27FC236}">
                <a16:creationId xmlns:a16="http://schemas.microsoft.com/office/drawing/2014/main" id="{79C06753-5AFE-420F-BCC9-E5BF7DCC8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25" y="5486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tr-TR" altLang="en-US"/>
              <a:t>-3</a:t>
            </a:r>
          </a:p>
        </p:txBody>
      </p:sp>
      <p:sp>
        <p:nvSpPr>
          <p:cNvPr id="27675" name="Text Box 27">
            <a:extLst>
              <a:ext uri="{FF2B5EF4-FFF2-40B4-BE49-F238E27FC236}">
                <a16:creationId xmlns:a16="http://schemas.microsoft.com/office/drawing/2014/main" id="{6457131A-8167-4C39-90D2-D51CBE8FD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8325" y="3570288"/>
            <a:ext cx="3203575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tr-TR" altLang="en-US"/>
              <a:t>Parabolün simetri ekseni</a:t>
            </a:r>
          </a:p>
          <a:p>
            <a:r>
              <a:rPr lang="tr-TR" altLang="en-US"/>
              <a:t> y=1 doğrusudur.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7" name="Object 5">
            <a:extLst>
              <a:ext uri="{FF2B5EF4-FFF2-40B4-BE49-F238E27FC236}">
                <a16:creationId xmlns:a16="http://schemas.microsoft.com/office/drawing/2014/main" id="{5E1D0AFB-532B-4BA2-A06E-3652698BDA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91050" y="26352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Denklem" r:id="rId3" imgW="114120" imgH="215640" progId="Equation.3">
                  <p:embed/>
                </p:oleObj>
              </mc:Choice>
              <mc:Fallback>
                <p:oleObj name="Denklem" r:id="rId3" imgW="114120" imgH="215640" progId="Equation.3">
                  <p:embed/>
                  <p:pic>
                    <p:nvPicPr>
                      <p:cNvPr id="3077" name="Object 5">
                        <a:extLst>
                          <a:ext uri="{FF2B5EF4-FFF2-40B4-BE49-F238E27FC236}">
                            <a16:creationId xmlns:a16="http://schemas.microsoft.com/office/drawing/2014/main" id="{5E1D0AFB-532B-4BA2-A06E-3652698BDA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1050" y="26352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Line 8">
            <a:extLst>
              <a:ext uri="{FF2B5EF4-FFF2-40B4-BE49-F238E27FC236}">
                <a16:creationId xmlns:a16="http://schemas.microsoft.com/office/drawing/2014/main" id="{909DCE9D-72E6-44C3-B8A1-FE808DD081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3048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9">
            <a:extLst>
              <a:ext uri="{FF2B5EF4-FFF2-40B4-BE49-F238E27FC236}">
                <a16:creationId xmlns:a16="http://schemas.microsoft.com/office/drawing/2014/main" id="{E9DA7A1A-7B73-4C50-9969-F0496C1FC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3434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Line 10">
            <a:extLst>
              <a:ext uri="{FF2B5EF4-FFF2-40B4-BE49-F238E27FC236}">
                <a16:creationId xmlns:a16="http://schemas.microsoft.com/office/drawing/2014/main" id="{DDD6EF1F-708F-41DE-B71E-9F445DD458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12">
            <a:extLst>
              <a:ext uri="{FF2B5EF4-FFF2-40B4-BE49-F238E27FC236}">
                <a16:creationId xmlns:a16="http://schemas.microsoft.com/office/drawing/2014/main" id="{2A77D3BE-853F-49AE-B6CA-BEFB99DAA4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343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Freeform 16">
            <a:extLst>
              <a:ext uri="{FF2B5EF4-FFF2-40B4-BE49-F238E27FC236}">
                <a16:creationId xmlns:a16="http://schemas.microsoft.com/office/drawing/2014/main" id="{1F586305-9439-40CF-B5F5-1DE993A858A5}"/>
              </a:ext>
            </a:extLst>
          </p:cNvPr>
          <p:cNvSpPr>
            <a:spLocks/>
          </p:cNvSpPr>
          <p:nvPr/>
        </p:nvSpPr>
        <p:spPr bwMode="auto">
          <a:xfrm>
            <a:off x="2819400" y="2971800"/>
            <a:ext cx="2286000" cy="1371600"/>
          </a:xfrm>
          <a:custGeom>
            <a:avLst/>
            <a:gdLst>
              <a:gd name="T0" fmla="*/ 0 w 1440"/>
              <a:gd name="T1" fmla="*/ 0 h 864"/>
              <a:gd name="T2" fmla="*/ 720 w 1440"/>
              <a:gd name="T3" fmla="*/ 864 h 864"/>
              <a:gd name="T4" fmla="*/ 1440 w 1440"/>
              <a:gd name="T5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0" h="864">
                <a:moveTo>
                  <a:pt x="0" y="0"/>
                </a:moveTo>
                <a:cubicBezTo>
                  <a:pt x="240" y="432"/>
                  <a:pt x="480" y="864"/>
                  <a:pt x="720" y="864"/>
                </a:cubicBezTo>
                <a:cubicBezTo>
                  <a:pt x="960" y="864"/>
                  <a:pt x="1320" y="144"/>
                  <a:pt x="1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Freeform 19">
            <a:extLst>
              <a:ext uri="{FF2B5EF4-FFF2-40B4-BE49-F238E27FC236}">
                <a16:creationId xmlns:a16="http://schemas.microsoft.com/office/drawing/2014/main" id="{164D32C0-174A-4DBF-9920-2CE6C91E8AD8}"/>
              </a:ext>
            </a:extLst>
          </p:cNvPr>
          <p:cNvSpPr>
            <a:spLocks/>
          </p:cNvSpPr>
          <p:nvPr/>
        </p:nvSpPr>
        <p:spPr bwMode="auto">
          <a:xfrm>
            <a:off x="2743200" y="4330700"/>
            <a:ext cx="2362200" cy="1384300"/>
          </a:xfrm>
          <a:custGeom>
            <a:avLst/>
            <a:gdLst>
              <a:gd name="T0" fmla="*/ 0 w 1488"/>
              <a:gd name="T1" fmla="*/ 872 h 872"/>
              <a:gd name="T2" fmla="*/ 768 w 1488"/>
              <a:gd name="T3" fmla="*/ 8 h 872"/>
              <a:gd name="T4" fmla="*/ 1488 w 1488"/>
              <a:gd name="T5" fmla="*/ 824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872">
                <a:moveTo>
                  <a:pt x="0" y="872"/>
                </a:moveTo>
                <a:cubicBezTo>
                  <a:pt x="260" y="444"/>
                  <a:pt x="520" y="16"/>
                  <a:pt x="768" y="8"/>
                </a:cubicBezTo>
                <a:cubicBezTo>
                  <a:pt x="1016" y="0"/>
                  <a:pt x="1252" y="412"/>
                  <a:pt x="1488" y="8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Text Box 20">
            <a:extLst>
              <a:ext uri="{FF2B5EF4-FFF2-40B4-BE49-F238E27FC236}">
                <a16:creationId xmlns:a16="http://schemas.microsoft.com/office/drawing/2014/main" id="{9285C31B-3223-41DC-BF53-3E8AF7A75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819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y=ax</a:t>
            </a:r>
            <a:r>
              <a:rPr lang="tr-TR" altLang="en-US" baseline="30000"/>
              <a:t>2</a:t>
            </a:r>
            <a:endParaRPr lang="en-US" altLang="en-US"/>
          </a:p>
        </p:txBody>
      </p:sp>
      <p:sp>
        <p:nvSpPr>
          <p:cNvPr id="3093" name="Text Box 21">
            <a:extLst>
              <a:ext uri="{FF2B5EF4-FFF2-40B4-BE49-F238E27FC236}">
                <a16:creationId xmlns:a16="http://schemas.microsoft.com/office/drawing/2014/main" id="{6A42C907-81D4-4F99-BB12-E31EB1DAF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7244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y=-ax</a:t>
            </a:r>
            <a:r>
              <a:rPr lang="tr-TR" altLang="en-US" baseline="30000"/>
              <a:t>2</a:t>
            </a:r>
            <a:endParaRPr lang="en-US" altLang="en-US"/>
          </a:p>
        </p:txBody>
      </p:sp>
      <p:sp>
        <p:nvSpPr>
          <p:cNvPr id="3094" name="Text Box 22">
            <a:extLst>
              <a:ext uri="{FF2B5EF4-FFF2-40B4-BE49-F238E27FC236}">
                <a16:creationId xmlns:a16="http://schemas.microsoft.com/office/drawing/2014/main" id="{4A4E33B2-8C18-4AE5-91BE-1EC6978CC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276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   a</a:t>
            </a:r>
            <a:r>
              <a:rPr lang="tr-TR" altLang="en-US">
                <a:sym typeface="Symbol" panose="05050102010706020507" pitchFamily="18" charset="2"/>
              </a:rPr>
              <a:t>0</a:t>
            </a:r>
            <a:endParaRPr lang="en-US" altLang="en-US"/>
          </a:p>
        </p:txBody>
      </p:sp>
      <p:sp>
        <p:nvSpPr>
          <p:cNvPr id="3095" name="Text Box 23">
            <a:extLst>
              <a:ext uri="{FF2B5EF4-FFF2-40B4-BE49-F238E27FC236}">
                <a16:creationId xmlns:a16="http://schemas.microsoft.com/office/drawing/2014/main" id="{3B45B692-441B-4DEB-B566-B796B80E3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1816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  a</a:t>
            </a:r>
            <a:r>
              <a:rPr lang="tr-TR" altLang="en-US">
                <a:sym typeface="Symbol" panose="05050102010706020507" pitchFamily="18" charset="2"/>
              </a:rPr>
              <a:t>0</a:t>
            </a:r>
            <a:endParaRPr lang="en-US" altLang="en-US"/>
          </a:p>
        </p:txBody>
      </p:sp>
      <p:sp>
        <p:nvSpPr>
          <p:cNvPr id="3096" name="Text Box 24">
            <a:extLst>
              <a:ext uri="{FF2B5EF4-FFF2-40B4-BE49-F238E27FC236}">
                <a16:creationId xmlns:a16="http://schemas.microsoft.com/office/drawing/2014/main" id="{061A6CC8-4762-4ECC-9286-4D643B8B5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879475"/>
            <a:ext cx="402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tr-TR" altLang="en-US"/>
              <a:t>1)y=ax</a:t>
            </a:r>
            <a:r>
              <a:rPr lang="tr-TR" altLang="en-US" baseline="30000"/>
              <a:t>2</a:t>
            </a:r>
            <a:r>
              <a:rPr lang="tr-TR" altLang="en-US"/>
              <a:t> fonksiyonunun grafiği:</a:t>
            </a: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3F30426D-B55D-4809-BD92-41B3F4D72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096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2)   y=ax</a:t>
            </a:r>
            <a:r>
              <a:rPr lang="tr-TR" altLang="en-US" baseline="30000"/>
              <a:t>2</a:t>
            </a:r>
            <a:r>
              <a:rPr lang="tr-TR" altLang="en-US"/>
              <a:t>+c fonksiyonunun grafiği:</a:t>
            </a:r>
            <a:endParaRPr lang="en-US" altLang="en-US"/>
          </a:p>
        </p:txBody>
      </p:sp>
      <p:sp>
        <p:nvSpPr>
          <p:cNvPr id="4099" name="Line 3">
            <a:extLst>
              <a:ext uri="{FF2B5EF4-FFF2-40B4-BE49-F238E27FC236}">
                <a16:creationId xmlns:a16="http://schemas.microsoft.com/office/drawing/2014/main" id="{B51033B0-2819-4B05-8EBD-68BB44808B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048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Line 4">
            <a:extLst>
              <a:ext uri="{FF2B5EF4-FFF2-40B4-BE49-F238E27FC236}">
                <a16:creationId xmlns:a16="http://schemas.microsoft.com/office/drawing/2014/main" id="{FCA0F778-00BA-408E-9FEF-FA6047B2FC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43434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5">
            <a:extLst>
              <a:ext uri="{FF2B5EF4-FFF2-40B4-BE49-F238E27FC236}">
                <a16:creationId xmlns:a16="http://schemas.microsoft.com/office/drawing/2014/main" id="{6F3C285F-FAA8-4FC7-B27B-0798E7F1FC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343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>
            <a:extLst>
              <a:ext uri="{FF2B5EF4-FFF2-40B4-BE49-F238E27FC236}">
                <a16:creationId xmlns:a16="http://schemas.microsoft.com/office/drawing/2014/main" id="{A560A095-A3D5-4ADC-8092-696EE658BE38}"/>
              </a:ext>
            </a:extLst>
          </p:cNvPr>
          <p:cNvSpPr>
            <a:spLocks/>
          </p:cNvSpPr>
          <p:nvPr/>
        </p:nvSpPr>
        <p:spPr bwMode="auto">
          <a:xfrm>
            <a:off x="990600" y="2362200"/>
            <a:ext cx="2286000" cy="1371600"/>
          </a:xfrm>
          <a:custGeom>
            <a:avLst/>
            <a:gdLst>
              <a:gd name="T0" fmla="*/ 0 w 1440"/>
              <a:gd name="T1" fmla="*/ 0 h 864"/>
              <a:gd name="T2" fmla="*/ 720 w 1440"/>
              <a:gd name="T3" fmla="*/ 864 h 864"/>
              <a:gd name="T4" fmla="*/ 1440 w 1440"/>
              <a:gd name="T5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0" h="864">
                <a:moveTo>
                  <a:pt x="0" y="0"/>
                </a:moveTo>
                <a:cubicBezTo>
                  <a:pt x="240" y="432"/>
                  <a:pt x="480" y="864"/>
                  <a:pt x="720" y="864"/>
                </a:cubicBezTo>
                <a:cubicBezTo>
                  <a:pt x="960" y="864"/>
                  <a:pt x="1320" y="144"/>
                  <a:pt x="1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195DFE28-3EC2-49C3-A281-B9D8215E6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600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 1)a</a:t>
            </a:r>
            <a:r>
              <a:rPr lang="tr-TR" altLang="en-US">
                <a:sym typeface="Symbol" panose="05050102010706020507" pitchFamily="18" charset="2"/>
              </a:rPr>
              <a:t>0</a:t>
            </a:r>
            <a:endParaRPr lang="en-US" altLang="en-US"/>
          </a:p>
        </p:txBody>
      </p:sp>
      <p:sp>
        <p:nvSpPr>
          <p:cNvPr id="4107" name="Freeform 11">
            <a:extLst>
              <a:ext uri="{FF2B5EF4-FFF2-40B4-BE49-F238E27FC236}">
                <a16:creationId xmlns:a16="http://schemas.microsoft.com/office/drawing/2014/main" id="{82734C9E-BE06-4C2B-BCB4-7B34F52FB099}"/>
              </a:ext>
            </a:extLst>
          </p:cNvPr>
          <p:cNvSpPr>
            <a:spLocks/>
          </p:cNvSpPr>
          <p:nvPr/>
        </p:nvSpPr>
        <p:spPr bwMode="auto">
          <a:xfrm>
            <a:off x="1143000" y="3962400"/>
            <a:ext cx="2286000" cy="1371600"/>
          </a:xfrm>
          <a:custGeom>
            <a:avLst/>
            <a:gdLst>
              <a:gd name="T0" fmla="*/ 0 w 1440"/>
              <a:gd name="T1" fmla="*/ 0 h 864"/>
              <a:gd name="T2" fmla="*/ 720 w 1440"/>
              <a:gd name="T3" fmla="*/ 864 h 864"/>
              <a:gd name="T4" fmla="*/ 1440 w 1440"/>
              <a:gd name="T5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0" h="864">
                <a:moveTo>
                  <a:pt x="0" y="0"/>
                </a:moveTo>
                <a:cubicBezTo>
                  <a:pt x="240" y="432"/>
                  <a:pt x="480" y="864"/>
                  <a:pt x="720" y="864"/>
                </a:cubicBezTo>
                <a:cubicBezTo>
                  <a:pt x="960" y="864"/>
                  <a:pt x="1320" y="144"/>
                  <a:pt x="1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12">
            <a:extLst>
              <a:ext uri="{FF2B5EF4-FFF2-40B4-BE49-F238E27FC236}">
                <a16:creationId xmlns:a16="http://schemas.microsoft.com/office/drawing/2014/main" id="{2F735B4E-83A2-48A3-9949-C607E981B2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Text Box 13">
            <a:extLst>
              <a:ext uri="{FF2B5EF4-FFF2-40B4-BE49-F238E27FC236}">
                <a16:creationId xmlns:a16="http://schemas.microsoft.com/office/drawing/2014/main" id="{BFB41F9F-D26B-49E5-B0FB-F19AD4547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362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c</a:t>
            </a:r>
            <a:r>
              <a:rPr lang="tr-TR" altLang="en-US">
                <a:cs typeface="Times New Roman" panose="02020603050405020304" pitchFamily="18" charset="0"/>
              </a:rPr>
              <a:t>&gt;</a:t>
            </a:r>
            <a:r>
              <a:rPr lang="tr-TR" altLang="en-US"/>
              <a:t>0</a:t>
            </a:r>
            <a:endParaRPr lang="en-US" altLang="en-US"/>
          </a:p>
        </p:txBody>
      </p:sp>
      <p:sp>
        <p:nvSpPr>
          <p:cNvPr id="4110" name="Text Box 14">
            <a:extLst>
              <a:ext uri="{FF2B5EF4-FFF2-40B4-BE49-F238E27FC236}">
                <a16:creationId xmlns:a16="http://schemas.microsoft.com/office/drawing/2014/main" id="{91240F69-15B0-48B9-83A7-69F98FD73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181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c</a:t>
            </a:r>
            <a:r>
              <a:rPr lang="tr-TR" altLang="en-US">
                <a:cs typeface="Times New Roman" panose="02020603050405020304" pitchFamily="18" charset="0"/>
              </a:rPr>
              <a:t>&lt;</a:t>
            </a:r>
            <a:r>
              <a:rPr lang="tr-TR" altLang="en-US"/>
              <a:t>0</a:t>
            </a:r>
            <a:endParaRPr lang="en-US" altLang="en-US"/>
          </a:p>
        </p:txBody>
      </p:sp>
      <p:sp>
        <p:nvSpPr>
          <p:cNvPr id="4111" name="Line 15">
            <a:extLst>
              <a:ext uri="{FF2B5EF4-FFF2-40B4-BE49-F238E27FC236}">
                <a16:creationId xmlns:a16="http://schemas.microsoft.com/office/drawing/2014/main" id="{54B02BA2-E016-4D10-B664-7CE32891EB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371600"/>
            <a:ext cx="0" cy="548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Line 16">
            <a:extLst>
              <a:ext uri="{FF2B5EF4-FFF2-40B4-BE49-F238E27FC236}">
                <a16:creationId xmlns:a16="http://schemas.microsoft.com/office/drawing/2014/main" id="{C1823658-3576-4ECB-97B4-99826E9BC4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590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Line 17">
            <a:extLst>
              <a:ext uri="{FF2B5EF4-FFF2-40B4-BE49-F238E27FC236}">
                <a16:creationId xmlns:a16="http://schemas.microsoft.com/office/drawing/2014/main" id="{94DB5D20-5BE0-4581-A148-478D80CCA2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47244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Text Box 18">
            <a:extLst>
              <a:ext uri="{FF2B5EF4-FFF2-40B4-BE49-F238E27FC236}">
                <a16:creationId xmlns:a16="http://schemas.microsoft.com/office/drawing/2014/main" id="{1B48FCF0-F7D1-40BB-8EBB-007FBCF18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002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2)a</a:t>
            </a:r>
            <a:r>
              <a:rPr lang="tr-TR" altLang="en-US">
                <a:cs typeface="Times New Roman" panose="02020603050405020304" pitchFamily="18" charset="0"/>
              </a:rPr>
              <a:t>&lt;</a:t>
            </a:r>
            <a:r>
              <a:rPr lang="tr-TR" altLang="en-US"/>
              <a:t>0</a:t>
            </a:r>
            <a:endParaRPr lang="en-US" altLang="en-US"/>
          </a:p>
        </p:txBody>
      </p:sp>
      <p:sp>
        <p:nvSpPr>
          <p:cNvPr id="4115" name="Line 19">
            <a:extLst>
              <a:ext uri="{FF2B5EF4-FFF2-40B4-BE49-F238E27FC236}">
                <a16:creationId xmlns:a16="http://schemas.microsoft.com/office/drawing/2014/main" id="{5BDA4E7E-E3D8-49EC-AE02-30ACF11FC9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048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Line 20">
            <a:extLst>
              <a:ext uri="{FF2B5EF4-FFF2-40B4-BE49-F238E27FC236}">
                <a16:creationId xmlns:a16="http://schemas.microsoft.com/office/drawing/2014/main" id="{763A3A70-D497-4387-8400-ECB7367F4B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3434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7" name="Freeform 21">
            <a:extLst>
              <a:ext uri="{FF2B5EF4-FFF2-40B4-BE49-F238E27FC236}">
                <a16:creationId xmlns:a16="http://schemas.microsoft.com/office/drawing/2014/main" id="{920687A8-B481-41F7-A70F-D98C269A254D}"/>
              </a:ext>
            </a:extLst>
          </p:cNvPr>
          <p:cNvSpPr>
            <a:spLocks/>
          </p:cNvSpPr>
          <p:nvPr/>
        </p:nvSpPr>
        <p:spPr bwMode="auto">
          <a:xfrm>
            <a:off x="5410200" y="4330700"/>
            <a:ext cx="2362200" cy="1384300"/>
          </a:xfrm>
          <a:custGeom>
            <a:avLst/>
            <a:gdLst>
              <a:gd name="T0" fmla="*/ 0 w 1488"/>
              <a:gd name="T1" fmla="*/ 872 h 872"/>
              <a:gd name="T2" fmla="*/ 768 w 1488"/>
              <a:gd name="T3" fmla="*/ 8 h 872"/>
              <a:gd name="T4" fmla="*/ 1488 w 1488"/>
              <a:gd name="T5" fmla="*/ 824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872">
                <a:moveTo>
                  <a:pt x="0" y="872"/>
                </a:moveTo>
                <a:cubicBezTo>
                  <a:pt x="260" y="444"/>
                  <a:pt x="520" y="16"/>
                  <a:pt x="768" y="8"/>
                </a:cubicBezTo>
                <a:cubicBezTo>
                  <a:pt x="1016" y="0"/>
                  <a:pt x="1252" y="412"/>
                  <a:pt x="1488" y="8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9" name="Line 23">
            <a:extLst>
              <a:ext uri="{FF2B5EF4-FFF2-40B4-BE49-F238E27FC236}">
                <a16:creationId xmlns:a16="http://schemas.microsoft.com/office/drawing/2014/main" id="{9DAF58A3-E731-4A4C-B0CF-D99A96AB74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0" name="Freeform 24">
            <a:extLst>
              <a:ext uri="{FF2B5EF4-FFF2-40B4-BE49-F238E27FC236}">
                <a16:creationId xmlns:a16="http://schemas.microsoft.com/office/drawing/2014/main" id="{342C0213-4165-4541-8631-6C29EE4B1556}"/>
              </a:ext>
            </a:extLst>
          </p:cNvPr>
          <p:cNvSpPr>
            <a:spLocks/>
          </p:cNvSpPr>
          <p:nvPr/>
        </p:nvSpPr>
        <p:spPr bwMode="auto">
          <a:xfrm>
            <a:off x="5410200" y="3276600"/>
            <a:ext cx="2362200" cy="1384300"/>
          </a:xfrm>
          <a:custGeom>
            <a:avLst/>
            <a:gdLst>
              <a:gd name="T0" fmla="*/ 0 w 1488"/>
              <a:gd name="T1" fmla="*/ 872 h 872"/>
              <a:gd name="T2" fmla="*/ 768 w 1488"/>
              <a:gd name="T3" fmla="*/ 8 h 872"/>
              <a:gd name="T4" fmla="*/ 1488 w 1488"/>
              <a:gd name="T5" fmla="*/ 824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872">
                <a:moveTo>
                  <a:pt x="0" y="872"/>
                </a:moveTo>
                <a:cubicBezTo>
                  <a:pt x="260" y="444"/>
                  <a:pt x="520" y="16"/>
                  <a:pt x="768" y="8"/>
                </a:cubicBezTo>
                <a:cubicBezTo>
                  <a:pt x="1016" y="0"/>
                  <a:pt x="1252" y="412"/>
                  <a:pt x="1488" y="8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2" name="Line 26">
            <a:extLst>
              <a:ext uri="{FF2B5EF4-FFF2-40B4-BE49-F238E27FC236}">
                <a16:creationId xmlns:a16="http://schemas.microsoft.com/office/drawing/2014/main" id="{487D1CA4-6B4C-43CF-9FED-0C9BC2E844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Text Box 28">
            <a:extLst>
              <a:ext uri="{FF2B5EF4-FFF2-40B4-BE49-F238E27FC236}">
                <a16:creationId xmlns:a16="http://schemas.microsoft.com/office/drawing/2014/main" id="{E386EC2C-AF92-45E4-9C3B-D2AC37DBC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4384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c</a:t>
            </a:r>
            <a:r>
              <a:rPr lang="tr-TR" altLang="en-US">
                <a:cs typeface="Times New Roman" panose="02020603050405020304" pitchFamily="18" charset="0"/>
              </a:rPr>
              <a:t>&gt;</a:t>
            </a:r>
            <a:r>
              <a:rPr lang="tr-TR" altLang="en-US"/>
              <a:t>0</a:t>
            </a:r>
            <a:endParaRPr lang="en-US" altLang="en-US"/>
          </a:p>
        </p:txBody>
      </p:sp>
      <p:sp>
        <p:nvSpPr>
          <p:cNvPr id="4125" name="Text Box 29">
            <a:extLst>
              <a:ext uri="{FF2B5EF4-FFF2-40B4-BE49-F238E27FC236}">
                <a16:creationId xmlns:a16="http://schemas.microsoft.com/office/drawing/2014/main" id="{035ECF81-599D-429F-B6B5-2C8C18ADB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51816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  c</a:t>
            </a:r>
            <a:r>
              <a:rPr lang="tr-TR" altLang="en-US">
                <a:cs typeface="Times New Roman" panose="02020603050405020304" pitchFamily="18" charset="0"/>
              </a:rPr>
              <a:t>&lt;</a:t>
            </a:r>
            <a:r>
              <a:rPr lang="tr-TR" altLang="en-US"/>
              <a:t>0</a:t>
            </a: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DC4217D3-5B33-462E-A7A2-3C7A2AFDB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838200"/>
            <a:ext cx="6172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tr-TR" altLang="en-US"/>
              <a:t>Örn: f:R</a:t>
            </a:r>
            <a:r>
              <a:rPr lang="tr-TR" altLang="en-US">
                <a:sym typeface="Symbol" panose="05050102010706020507" pitchFamily="18" charset="2"/>
              </a:rPr>
              <a:t>R  y=4x</a:t>
            </a:r>
            <a:r>
              <a:rPr lang="tr-TR" altLang="en-US" baseline="30000">
                <a:sym typeface="Symbol" panose="05050102010706020507" pitchFamily="18" charset="2"/>
              </a:rPr>
              <a:t>2</a:t>
            </a:r>
            <a:r>
              <a:rPr lang="tr-TR" altLang="en-US">
                <a:sym typeface="Symbol" panose="05050102010706020507" pitchFamily="18" charset="2"/>
              </a:rPr>
              <a:t>+2 fonksiyonunun grafiğini çizelim.</a:t>
            </a:r>
            <a:r>
              <a:rPr lang="tr-TR" altLang="en-US"/>
              <a:t>   </a:t>
            </a:r>
            <a:endParaRPr lang="en-US" altLang="en-US"/>
          </a:p>
        </p:txBody>
      </p:sp>
      <p:sp>
        <p:nvSpPr>
          <p:cNvPr id="5123" name="Line 3">
            <a:extLst>
              <a:ext uri="{FF2B5EF4-FFF2-40B4-BE49-F238E27FC236}">
                <a16:creationId xmlns:a16="http://schemas.microsoft.com/office/drawing/2014/main" id="{F718365C-73DE-44F6-B27C-9BDDD042DC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3749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4">
            <a:extLst>
              <a:ext uri="{FF2B5EF4-FFF2-40B4-BE49-F238E27FC236}">
                <a16:creationId xmlns:a16="http://schemas.microsoft.com/office/drawing/2014/main" id="{1A22AE76-E29C-4893-9B64-303FA2A89E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6703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5">
            <a:extLst>
              <a:ext uri="{FF2B5EF4-FFF2-40B4-BE49-F238E27FC236}">
                <a16:creationId xmlns:a16="http://schemas.microsoft.com/office/drawing/2014/main" id="{768DF465-D7E0-416B-9AF5-52C39D4CC1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21463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C6A906F9-9BB4-48B7-8E04-6ACE5427FE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36703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Freeform 7">
            <a:extLst>
              <a:ext uri="{FF2B5EF4-FFF2-40B4-BE49-F238E27FC236}">
                <a16:creationId xmlns:a16="http://schemas.microsoft.com/office/drawing/2014/main" id="{12186AF5-6725-49BD-BBF0-A9E85B355A15}"/>
              </a:ext>
            </a:extLst>
          </p:cNvPr>
          <p:cNvSpPr>
            <a:spLocks/>
          </p:cNvSpPr>
          <p:nvPr/>
        </p:nvSpPr>
        <p:spPr bwMode="auto">
          <a:xfrm>
            <a:off x="2362200" y="2286000"/>
            <a:ext cx="2286000" cy="1371600"/>
          </a:xfrm>
          <a:custGeom>
            <a:avLst/>
            <a:gdLst>
              <a:gd name="T0" fmla="*/ 0 w 1440"/>
              <a:gd name="T1" fmla="*/ 0 h 864"/>
              <a:gd name="T2" fmla="*/ 720 w 1440"/>
              <a:gd name="T3" fmla="*/ 864 h 864"/>
              <a:gd name="T4" fmla="*/ 1440 w 1440"/>
              <a:gd name="T5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0" h="864">
                <a:moveTo>
                  <a:pt x="0" y="0"/>
                </a:moveTo>
                <a:cubicBezTo>
                  <a:pt x="240" y="432"/>
                  <a:pt x="480" y="864"/>
                  <a:pt x="720" y="864"/>
                </a:cubicBezTo>
                <a:cubicBezTo>
                  <a:pt x="960" y="864"/>
                  <a:pt x="1320" y="144"/>
                  <a:pt x="1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D5D5BB09-ACC4-4B1F-AB68-21755578B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1463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y=4x</a:t>
            </a:r>
            <a:r>
              <a:rPr lang="tr-TR" altLang="en-US" baseline="30000"/>
              <a:t>2</a:t>
            </a:r>
            <a:endParaRPr lang="en-US" altLang="en-US"/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200150A1-8B12-4558-976E-E305FFF31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6035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   a</a:t>
            </a:r>
            <a:r>
              <a:rPr lang="tr-TR" altLang="en-US">
                <a:sym typeface="Symbol" panose="05050102010706020507" pitchFamily="18" charset="2"/>
              </a:rPr>
              <a:t>0</a:t>
            </a:r>
            <a:endParaRPr lang="en-US" altLang="en-US"/>
          </a:p>
        </p:txBody>
      </p:sp>
      <p:sp>
        <p:nvSpPr>
          <p:cNvPr id="5133" name="Freeform 13">
            <a:extLst>
              <a:ext uri="{FF2B5EF4-FFF2-40B4-BE49-F238E27FC236}">
                <a16:creationId xmlns:a16="http://schemas.microsoft.com/office/drawing/2014/main" id="{8219C620-DAAC-432F-B514-CBE27590E294}"/>
              </a:ext>
            </a:extLst>
          </p:cNvPr>
          <p:cNvSpPr>
            <a:spLocks/>
          </p:cNvSpPr>
          <p:nvPr/>
        </p:nvSpPr>
        <p:spPr bwMode="auto">
          <a:xfrm>
            <a:off x="2286000" y="1371600"/>
            <a:ext cx="2438400" cy="1828800"/>
          </a:xfrm>
          <a:custGeom>
            <a:avLst/>
            <a:gdLst>
              <a:gd name="T0" fmla="*/ 0 w 1440"/>
              <a:gd name="T1" fmla="*/ 0 h 864"/>
              <a:gd name="T2" fmla="*/ 720 w 1440"/>
              <a:gd name="T3" fmla="*/ 864 h 864"/>
              <a:gd name="T4" fmla="*/ 1440 w 1440"/>
              <a:gd name="T5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0" h="864">
                <a:moveTo>
                  <a:pt x="0" y="0"/>
                </a:moveTo>
                <a:cubicBezTo>
                  <a:pt x="240" y="432"/>
                  <a:pt x="480" y="864"/>
                  <a:pt x="720" y="864"/>
                </a:cubicBezTo>
                <a:cubicBezTo>
                  <a:pt x="960" y="864"/>
                  <a:pt x="1320" y="144"/>
                  <a:pt x="1440" y="0"/>
                </a:cubicBezTo>
              </a:path>
            </a:pathLst>
          </a:custGeom>
          <a:noFill/>
          <a:ln w="15875" cap="flat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Rectangle 16">
            <a:extLst>
              <a:ext uri="{FF2B5EF4-FFF2-40B4-BE49-F238E27FC236}">
                <a16:creationId xmlns:a16="http://schemas.microsoft.com/office/drawing/2014/main" id="{0C0148F0-CB9E-48EA-9569-6B7231ACE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447800"/>
            <a:ext cx="1238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tr-TR" altLang="en-US"/>
              <a:t>y=4x</a:t>
            </a:r>
            <a:r>
              <a:rPr lang="tr-TR" altLang="en-US" baseline="30000"/>
              <a:t>2</a:t>
            </a:r>
            <a:r>
              <a:rPr lang="tr-TR" altLang="en-US"/>
              <a:t>+2</a:t>
            </a:r>
            <a:endParaRPr lang="en-US" altLang="en-US" baseline="30000"/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A50503EA-9B63-4DF5-8FF9-C0ABA1090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2895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2</a:t>
            </a:r>
            <a:endParaRPr lang="en-US" altLang="en-US"/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B8C58BEA-9C3F-4D84-8B03-91F83075D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2327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tr-TR" altLang="en-US"/>
              <a:t>4</a:t>
            </a:r>
            <a:endParaRPr lang="en-US" altLang="en-US"/>
          </a:p>
        </p:txBody>
      </p:sp>
      <p:sp>
        <p:nvSpPr>
          <p:cNvPr id="5139" name="Text Box 19">
            <a:extLst>
              <a:ext uri="{FF2B5EF4-FFF2-40B4-BE49-F238E27FC236}">
                <a16:creationId xmlns:a16="http://schemas.microsoft.com/office/drawing/2014/main" id="{97C68165-8696-4897-B554-9E7E8F073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733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1</a:t>
            </a:r>
            <a:endParaRPr lang="en-US" altLang="en-US"/>
          </a:p>
        </p:txBody>
      </p:sp>
      <p:sp>
        <p:nvSpPr>
          <p:cNvPr id="5141" name="Line 21">
            <a:extLst>
              <a:ext uri="{FF2B5EF4-FFF2-40B4-BE49-F238E27FC236}">
                <a16:creationId xmlns:a16="http://schemas.microsoft.com/office/drawing/2014/main" id="{A9329C72-F8CD-406B-BD8E-2EB5EE283A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590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2">
            <a:extLst>
              <a:ext uri="{FF2B5EF4-FFF2-40B4-BE49-F238E27FC236}">
                <a16:creationId xmlns:a16="http://schemas.microsoft.com/office/drawing/2014/main" id="{6AE6095C-4954-4683-86C4-56BD655002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590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64E3FE77-C75A-4363-AB66-D7BE84C26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09600"/>
            <a:ext cx="7315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Örn:</a:t>
            </a:r>
          </a:p>
          <a:p>
            <a:pPr algn="l"/>
            <a:r>
              <a:rPr lang="tr-TR" altLang="en-US"/>
              <a:t>F: R</a:t>
            </a:r>
            <a:r>
              <a:rPr lang="tr-TR" altLang="en-US">
                <a:sym typeface="Symbol" panose="05050102010706020507" pitchFamily="18" charset="2"/>
              </a:rPr>
              <a:t>R   y=-x</a:t>
            </a:r>
            <a:r>
              <a:rPr lang="tr-TR" altLang="en-US" baseline="30000">
                <a:sym typeface="Symbol" panose="05050102010706020507" pitchFamily="18" charset="2"/>
              </a:rPr>
              <a:t>2</a:t>
            </a:r>
            <a:r>
              <a:rPr lang="tr-TR" altLang="en-US">
                <a:sym typeface="Symbol" panose="05050102010706020507" pitchFamily="18" charset="2"/>
              </a:rPr>
              <a:t>-3 fonksiyonunun grafiğini çizelim.</a:t>
            </a:r>
            <a:endParaRPr lang="en-US" altLang="en-US"/>
          </a:p>
        </p:txBody>
      </p:sp>
      <p:sp>
        <p:nvSpPr>
          <p:cNvPr id="6147" name="Line 3">
            <a:extLst>
              <a:ext uri="{FF2B5EF4-FFF2-40B4-BE49-F238E27FC236}">
                <a16:creationId xmlns:a16="http://schemas.microsoft.com/office/drawing/2014/main" id="{9F43419F-110E-4D7E-A7E9-B830DB81D2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362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4">
            <a:extLst>
              <a:ext uri="{FF2B5EF4-FFF2-40B4-BE49-F238E27FC236}">
                <a16:creationId xmlns:a16="http://schemas.microsoft.com/office/drawing/2014/main" id="{37C00C84-96DB-4316-8301-12909758E9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6576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Freeform 5">
            <a:extLst>
              <a:ext uri="{FF2B5EF4-FFF2-40B4-BE49-F238E27FC236}">
                <a16:creationId xmlns:a16="http://schemas.microsoft.com/office/drawing/2014/main" id="{1194C45E-7D26-42F0-9C47-4982CD71DA21}"/>
              </a:ext>
            </a:extLst>
          </p:cNvPr>
          <p:cNvSpPr>
            <a:spLocks/>
          </p:cNvSpPr>
          <p:nvPr/>
        </p:nvSpPr>
        <p:spPr bwMode="auto">
          <a:xfrm>
            <a:off x="2438400" y="3644900"/>
            <a:ext cx="2362200" cy="1384300"/>
          </a:xfrm>
          <a:custGeom>
            <a:avLst/>
            <a:gdLst>
              <a:gd name="T0" fmla="*/ 0 w 1488"/>
              <a:gd name="T1" fmla="*/ 872 h 872"/>
              <a:gd name="T2" fmla="*/ 768 w 1488"/>
              <a:gd name="T3" fmla="*/ 8 h 872"/>
              <a:gd name="T4" fmla="*/ 1488 w 1488"/>
              <a:gd name="T5" fmla="*/ 824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872">
                <a:moveTo>
                  <a:pt x="0" y="872"/>
                </a:moveTo>
                <a:cubicBezTo>
                  <a:pt x="260" y="444"/>
                  <a:pt x="520" y="16"/>
                  <a:pt x="768" y="8"/>
                </a:cubicBezTo>
                <a:cubicBezTo>
                  <a:pt x="1016" y="0"/>
                  <a:pt x="1252" y="412"/>
                  <a:pt x="1488" y="8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>
            <a:extLst>
              <a:ext uri="{FF2B5EF4-FFF2-40B4-BE49-F238E27FC236}">
                <a16:creationId xmlns:a16="http://schemas.microsoft.com/office/drawing/2014/main" id="{BD36CFA7-0D6D-4514-BA1D-C403B97B16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3657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Freeform 7">
            <a:extLst>
              <a:ext uri="{FF2B5EF4-FFF2-40B4-BE49-F238E27FC236}">
                <a16:creationId xmlns:a16="http://schemas.microsoft.com/office/drawing/2014/main" id="{B8E67FD5-0230-403D-BED9-0961D39D0BE3}"/>
              </a:ext>
            </a:extLst>
          </p:cNvPr>
          <p:cNvSpPr>
            <a:spLocks/>
          </p:cNvSpPr>
          <p:nvPr/>
        </p:nvSpPr>
        <p:spPr bwMode="auto">
          <a:xfrm>
            <a:off x="2438400" y="4724400"/>
            <a:ext cx="2362200" cy="1384300"/>
          </a:xfrm>
          <a:custGeom>
            <a:avLst/>
            <a:gdLst>
              <a:gd name="T0" fmla="*/ 0 w 1488"/>
              <a:gd name="T1" fmla="*/ 872 h 872"/>
              <a:gd name="T2" fmla="*/ 768 w 1488"/>
              <a:gd name="T3" fmla="*/ 8 h 872"/>
              <a:gd name="T4" fmla="*/ 1488 w 1488"/>
              <a:gd name="T5" fmla="*/ 824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872">
                <a:moveTo>
                  <a:pt x="0" y="872"/>
                </a:moveTo>
                <a:cubicBezTo>
                  <a:pt x="260" y="444"/>
                  <a:pt x="520" y="16"/>
                  <a:pt x="768" y="8"/>
                </a:cubicBezTo>
                <a:cubicBezTo>
                  <a:pt x="1016" y="0"/>
                  <a:pt x="1252" y="412"/>
                  <a:pt x="1488" y="82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id="{93B31B8A-1E06-4F59-BB6E-A4214B3637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220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72F52F3A-B99E-42D2-9A00-28E1FF80E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5" y="43084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tr-TR" altLang="en-US"/>
              <a:t>-3</a:t>
            </a:r>
            <a:endParaRPr lang="en-US" altLang="en-US"/>
          </a:p>
        </p:txBody>
      </p:sp>
      <p:sp>
        <p:nvSpPr>
          <p:cNvPr id="6155" name="Text Box 11">
            <a:extLst>
              <a:ext uri="{FF2B5EF4-FFF2-40B4-BE49-F238E27FC236}">
                <a16:creationId xmlns:a16="http://schemas.microsoft.com/office/drawing/2014/main" id="{CAE6D773-43FA-42DF-B4FB-DD6A606CD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267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y=-x</a:t>
            </a:r>
            <a:r>
              <a:rPr lang="tr-TR" altLang="en-US" baseline="30000"/>
              <a:t>2</a:t>
            </a:r>
            <a:endParaRPr lang="en-US" altLang="en-US"/>
          </a:p>
        </p:txBody>
      </p:sp>
      <p:sp>
        <p:nvSpPr>
          <p:cNvPr id="6156" name="Text Box 12">
            <a:extLst>
              <a:ext uri="{FF2B5EF4-FFF2-40B4-BE49-F238E27FC236}">
                <a16:creationId xmlns:a16="http://schemas.microsoft.com/office/drawing/2014/main" id="{36A033E8-1998-42AE-BFC3-34DEA897A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638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y=-x</a:t>
            </a:r>
            <a:r>
              <a:rPr lang="tr-TR" altLang="en-US" baseline="30000"/>
              <a:t>2</a:t>
            </a:r>
            <a:r>
              <a:rPr lang="tr-TR" altLang="en-US"/>
              <a:t>-3</a:t>
            </a: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DE77EA78-D160-480E-9824-783F48F28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990600"/>
            <a:ext cx="61722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3)y=f(x)= a(x-r)</a:t>
            </a:r>
            <a:r>
              <a:rPr lang="tr-TR" altLang="en-US" baseline="30000"/>
              <a:t>2</a:t>
            </a:r>
            <a:r>
              <a:rPr lang="tr-TR" altLang="en-US"/>
              <a:t> fonksiyonunun grafiğini inceleyelim.</a:t>
            </a:r>
          </a:p>
          <a:p>
            <a:pPr algn="l"/>
            <a:r>
              <a:rPr lang="tr-TR" altLang="en-US"/>
              <a:t>!)r</a:t>
            </a:r>
            <a:r>
              <a:rPr lang="tr-TR" altLang="en-US">
                <a:cs typeface="Times New Roman" panose="02020603050405020304" pitchFamily="18" charset="0"/>
              </a:rPr>
              <a:t>&gt;</a:t>
            </a:r>
            <a:r>
              <a:rPr lang="tr-TR" altLang="en-US"/>
              <a:t>0 ise eğri y ekseninin pozitif yönünde r birim kaydırılır.</a:t>
            </a:r>
          </a:p>
          <a:p>
            <a:pPr algn="l"/>
            <a:r>
              <a:rPr lang="tr-TR" altLang="en-US"/>
              <a:t>2)r</a:t>
            </a:r>
            <a:r>
              <a:rPr lang="tr-TR" altLang="en-US">
                <a:cs typeface="Times New Roman" panose="02020603050405020304" pitchFamily="18" charset="0"/>
              </a:rPr>
              <a:t>&lt;</a:t>
            </a:r>
            <a:r>
              <a:rPr lang="tr-TR" altLang="en-US"/>
              <a:t>0 ise eğri y ekseninin negatif yönünde ırı birim kaydırılır.</a:t>
            </a:r>
          </a:p>
          <a:p>
            <a:pPr algn="l"/>
            <a:endParaRPr lang="tr-TR" altLang="en-US"/>
          </a:p>
          <a:p>
            <a:pPr algn="l"/>
            <a:endParaRPr lang="tr-TR" altLang="en-US"/>
          </a:p>
          <a:p>
            <a:pPr algn="l"/>
            <a:r>
              <a:rPr lang="tr-TR" altLang="en-US"/>
              <a:t>ÖRN:3(x-5)</a:t>
            </a:r>
            <a:r>
              <a:rPr lang="tr-TR" altLang="en-US" baseline="30000"/>
              <a:t>2</a:t>
            </a:r>
            <a:r>
              <a:rPr lang="tr-TR" altLang="en-US"/>
              <a:t> fonksiyonunun grafiğini çizelim.</a:t>
            </a:r>
          </a:p>
          <a:p>
            <a:pPr algn="l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>
            <a:extLst>
              <a:ext uri="{FF2B5EF4-FFF2-40B4-BE49-F238E27FC236}">
                <a16:creationId xmlns:a16="http://schemas.microsoft.com/office/drawing/2014/main" id="{C6BD41C3-988A-4E28-9423-37ACEE4D66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3749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Freeform 3">
            <a:extLst>
              <a:ext uri="{FF2B5EF4-FFF2-40B4-BE49-F238E27FC236}">
                <a16:creationId xmlns:a16="http://schemas.microsoft.com/office/drawing/2014/main" id="{CC202FAB-DEA6-43F5-B726-F575D1D0C4E8}"/>
              </a:ext>
            </a:extLst>
          </p:cNvPr>
          <p:cNvSpPr>
            <a:spLocks/>
          </p:cNvSpPr>
          <p:nvPr/>
        </p:nvSpPr>
        <p:spPr bwMode="auto">
          <a:xfrm>
            <a:off x="2362200" y="2286000"/>
            <a:ext cx="2286000" cy="1371600"/>
          </a:xfrm>
          <a:custGeom>
            <a:avLst/>
            <a:gdLst>
              <a:gd name="T0" fmla="*/ 0 w 1440"/>
              <a:gd name="T1" fmla="*/ 0 h 864"/>
              <a:gd name="T2" fmla="*/ 720 w 1440"/>
              <a:gd name="T3" fmla="*/ 864 h 864"/>
              <a:gd name="T4" fmla="*/ 1440 w 1440"/>
              <a:gd name="T5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0" h="864">
                <a:moveTo>
                  <a:pt x="0" y="0"/>
                </a:moveTo>
                <a:cubicBezTo>
                  <a:pt x="240" y="432"/>
                  <a:pt x="480" y="864"/>
                  <a:pt x="720" y="864"/>
                </a:cubicBezTo>
                <a:cubicBezTo>
                  <a:pt x="960" y="864"/>
                  <a:pt x="1320" y="144"/>
                  <a:pt x="1440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9929D9C0-3251-4C54-8D42-1C000557D6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6576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>
            <a:extLst>
              <a:ext uri="{FF2B5EF4-FFF2-40B4-BE49-F238E27FC236}">
                <a16:creationId xmlns:a16="http://schemas.microsoft.com/office/drawing/2014/main" id="{B51821F9-A58A-4EB7-9D2D-6102AE7F57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3657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>
            <a:extLst>
              <a:ext uri="{FF2B5EF4-FFF2-40B4-BE49-F238E27FC236}">
                <a16:creationId xmlns:a16="http://schemas.microsoft.com/office/drawing/2014/main" id="{FDA5E4DC-1395-4D86-98BA-FF8A317789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198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Freeform 8">
            <a:extLst>
              <a:ext uri="{FF2B5EF4-FFF2-40B4-BE49-F238E27FC236}">
                <a16:creationId xmlns:a16="http://schemas.microsoft.com/office/drawing/2014/main" id="{F96F9FCD-C58B-41AB-A70E-C5F649615B96}"/>
              </a:ext>
            </a:extLst>
          </p:cNvPr>
          <p:cNvSpPr>
            <a:spLocks/>
          </p:cNvSpPr>
          <p:nvPr/>
        </p:nvSpPr>
        <p:spPr bwMode="auto">
          <a:xfrm>
            <a:off x="3962400" y="2286000"/>
            <a:ext cx="2286000" cy="1371600"/>
          </a:xfrm>
          <a:custGeom>
            <a:avLst/>
            <a:gdLst>
              <a:gd name="T0" fmla="*/ 0 w 1440"/>
              <a:gd name="T1" fmla="*/ 0 h 864"/>
              <a:gd name="T2" fmla="*/ 720 w 1440"/>
              <a:gd name="T3" fmla="*/ 864 h 864"/>
              <a:gd name="T4" fmla="*/ 1440 w 1440"/>
              <a:gd name="T5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0" h="864">
                <a:moveTo>
                  <a:pt x="0" y="0"/>
                </a:moveTo>
                <a:cubicBezTo>
                  <a:pt x="240" y="432"/>
                  <a:pt x="480" y="864"/>
                  <a:pt x="720" y="864"/>
                </a:cubicBezTo>
                <a:cubicBezTo>
                  <a:pt x="960" y="864"/>
                  <a:pt x="1320" y="144"/>
                  <a:pt x="14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3FF4E517-E7C0-463D-A635-020424724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657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5</a:t>
            </a:r>
            <a:endParaRPr lang="en-US" altLang="en-US"/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F2AB24A5-76C3-480C-9FA0-2AF70CF3D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657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6</a:t>
            </a:r>
            <a:endParaRPr lang="en-US" altLang="en-US"/>
          </a:p>
        </p:txBody>
      </p:sp>
      <p:sp>
        <p:nvSpPr>
          <p:cNvPr id="8204" name="Line 12">
            <a:extLst>
              <a:ext uri="{FF2B5EF4-FFF2-40B4-BE49-F238E27FC236}">
                <a16:creationId xmlns:a16="http://schemas.microsoft.com/office/drawing/2014/main" id="{08BE0AC9-C9DD-4A4E-88DE-70680D4E6F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2895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Text Box 13">
            <a:extLst>
              <a:ext uri="{FF2B5EF4-FFF2-40B4-BE49-F238E27FC236}">
                <a16:creationId xmlns:a16="http://schemas.microsoft.com/office/drawing/2014/main" id="{A0A16E69-F600-4D8E-AD7A-4A8E1CDE3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90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3</a:t>
            </a:r>
            <a:endParaRPr lang="en-US" altLang="en-US"/>
          </a:p>
        </p:txBody>
      </p:sp>
      <p:sp>
        <p:nvSpPr>
          <p:cNvPr id="8206" name="Line 14">
            <a:extLst>
              <a:ext uri="{FF2B5EF4-FFF2-40B4-BE49-F238E27FC236}">
                <a16:creationId xmlns:a16="http://schemas.microsoft.com/office/drawing/2014/main" id="{CA24A75A-5DE5-4C67-A266-23406DE071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2895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>
            <a:extLst>
              <a:ext uri="{FF2B5EF4-FFF2-40B4-BE49-F238E27FC236}">
                <a16:creationId xmlns:a16="http://schemas.microsoft.com/office/drawing/2014/main" id="{51A23B81-EAD0-48E0-A765-FEF3FB9C4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590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Text Box 17">
            <a:extLst>
              <a:ext uri="{FF2B5EF4-FFF2-40B4-BE49-F238E27FC236}">
                <a16:creationId xmlns:a16="http://schemas.microsoft.com/office/drawing/2014/main" id="{6739A486-A69D-4589-B9F3-6B3630DEE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057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3(x-5)</a:t>
            </a:r>
            <a:r>
              <a:rPr lang="tr-TR" altLang="en-US" baseline="30000"/>
              <a:t>2</a:t>
            </a: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B6FB3691-C831-4E30-B24A-5BC7FD46C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574675"/>
            <a:ext cx="671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tr-TR" altLang="en-US"/>
              <a:t>Örn:f(x)=-(x +1)</a:t>
            </a:r>
            <a:r>
              <a:rPr lang="tr-TR" altLang="en-US" baseline="30000"/>
              <a:t>2</a:t>
            </a:r>
            <a:r>
              <a:rPr lang="tr-TR" altLang="en-US"/>
              <a:t> ın  fonksiyonunun grafiğini çiziniz.</a:t>
            </a:r>
            <a:endParaRPr lang="en-US" altLang="en-US"/>
          </a:p>
        </p:txBody>
      </p:sp>
      <p:sp>
        <p:nvSpPr>
          <p:cNvPr id="9219" name="Line 3">
            <a:extLst>
              <a:ext uri="{FF2B5EF4-FFF2-40B4-BE49-F238E27FC236}">
                <a16:creationId xmlns:a16="http://schemas.microsoft.com/office/drawing/2014/main" id="{4E8B4F68-66C0-4EBC-99EA-F9D3C2E49E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362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8326BD5D-BCC8-47D1-998E-48A5CE62DE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6576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Freeform 5">
            <a:extLst>
              <a:ext uri="{FF2B5EF4-FFF2-40B4-BE49-F238E27FC236}">
                <a16:creationId xmlns:a16="http://schemas.microsoft.com/office/drawing/2014/main" id="{5785D8CC-99B4-415F-93EA-E5532DD81651}"/>
              </a:ext>
            </a:extLst>
          </p:cNvPr>
          <p:cNvSpPr>
            <a:spLocks/>
          </p:cNvSpPr>
          <p:nvPr/>
        </p:nvSpPr>
        <p:spPr bwMode="auto">
          <a:xfrm>
            <a:off x="1447800" y="3657600"/>
            <a:ext cx="2362200" cy="1384300"/>
          </a:xfrm>
          <a:custGeom>
            <a:avLst/>
            <a:gdLst>
              <a:gd name="T0" fmla="*/ 0 w 1488"/>
              <a:gd name="T1" fmla="*/ 872 h 872"/>
              <a:gd name="T2" fmla="*/ 768 w 1488"/>
              <a:gd name="T3" fmla="*/ 8 h 872"/>
              <a:gd name="T4" fmla="*/ 1488 w 1488"/>
              <a:gd name="T5" fmla="*/ 824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872">
                <a:moveTo>
                  <a:pt x="0" y="872"/>
                </a:moveTo>
                <a:cubicBezTo>
                  <a:pt x="260" y="444"/>
                  <a:pt x="520" y="16"/>
                  <a:pt x="768" y="8"/>
                </a:cubicBezTo>
                <a:cubicBezTo>
                  <a:pt x="1016" y="0"/>
                  <a:pt x="1252" y="412"/>
                  <a:pt x="1488" y="82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7C19A38E-EDFF-440B-9FCD-130B86A13D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3657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9518928F-2E3B-47E3-AA24-F6EAF58373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220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Freeform 10">
            <a:extLst>
              <a:ext uri="{FF2B5EF4-FFF2-40B4-BE49-F238E27FC236}">
                <a16:creationId xmlns:a16="http://schemas.microsoft.com/office/drawing/2014/main" id="{956790A5-ED64-4DC3-89FF-D5D6BF3559F6}"/>
              </a:ext>
            </a:extLst>
          </p:cNvPr>
          <p:cNvSpPr>
            <a:spLocks/>
          </p:cNvSpPr>
          <p:nvPr/>
        </p:nvSpPr>
        <p:spPr bwMode="auto">
          <a:xfrm>
            <a:off x="2514600" y="3657600"/>
            <a:ext cx="2362200" cy="1384300"/>
          </a:xfrm>
          <a:custGeom>
            <a:avLst/>
            <a:gdLst>
              <a:gd name="T0" fmla="*/ 0 w 1488"/>
              <a:gd name="T1" fmla="*/ 872 h 872"/>
              <a:gd name="T2" fmla="*/ 768 w 1488"/>
              <a:gd name="T3" fmla="*/ 8 h 872"/>
              <a:gd name="T4" fmla="*/ 1488 w 1488"/>
              <a:gd name="T5" fmla="*/ 824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872">
                <a:moveTo>
                  <a:pt x="0" y="872"/>
                </a:moveTo>
                <a:cubicBezTo>
                  <a:pt x="260" y="444"/>
                  <a:pt x="520" y="16"/>
                  <a:pt x="768" y="8"/>
                </a:cubicBezTo>
                <a:cubicBezTo>
                  <a:pt x="1016" y="0"/>
                  <a:pt x="1252" y="412"/>
                  <a:pt x="1488" y="82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Text Box 13">
            <a:extLst>
              <a:ext uri="{FF2B5EF4-FFF2-40B4-BE49-F238E27FC236}">
                <a16:creationId xmlns:a16="http://schemas.microsoft.com/office/drawing/2014/main" id="{9A11CB1E-D492-4E0F-8D95-38543AA19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048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-1</a:t>
            </a:r>
            <a:endParaRPr lang="en-US" altLang="en-US"/>
          </a:p>
        </p:txBody>
      </p:sp>
      <p:sp>
        <p:nvSpPr>
          <p:cNvPr id="9230" name="Line 14">
            <a:extLst>
              <a:ext uri="{FF2B5EF4-FFF2-40B4-BE49-F238E27FC236}">
                <a16:creationId xmlns:a16="http://schemas.microsoft.com/office/drawing/2014/main" id="{1CD1B871-E5B6-4076-AB00-8DDC9A5DF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876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Text Box 15">
            <a:extLst>
              <a:ext uri="{FF2B5EF4-FFF2-40B4-BE49-F238E27FC236}">
                <a16:creationId xmlns:a16="http://schemas.microsoft.com/office/drawing/2014/main" id="{1FD53F9A-4F68-4787-81B8-5ED3F09AC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486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tr-TR" altLang="en-US"/>
              <a:t>y=-(x+1)</a:t>
            </a:r>
            <a:r>
              <a:rPr lang="tr-TR" altLang="en-US" baseline="30000"/>
              <a:t>2</a:t>
            </a:r>
            <a:endParaRPr lang="en-US" altLang="en-US"/>
          </a:p>
        </p:txBody>
      </p:sp>
      <p:sp>
        <p:nvSpPr>
          <p:cNvPr id="9232" name="Text Box 16">
            <a:extLst>
              <a:ext uri="{FF2B5EF4-FFF2-40B4-BE49-F238E27FC236}">
                <a16:creationId xmlns:a16="http://schemas.microsoft.com/office/drawing/2014/main" id="{64CF81E1-D1FF-41F5-8250-A664925AA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4232275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tr-TR" altLang="en-US"/>
              <a:t>y=-x</a:t>
            </a:r>
            <a:r>
              <a:rPr lang="tr-TR" altLang="en-US" baseline="30000"/>
              <a:t>2</a:t>
            </a: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sym typeface="Wingdings" panose="05000000000000000000" pitchFamily="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sym typeface="Wingdings" panose="05000000000000000000" pitchFamily="2" charset="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1586</Words>
  <Application>Microsoft Office PowerPoint</Application>
  <PresentationFormat>Ekran Gösterisi (4:3)</PresentationFormat>
  <Paragraphs>204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Default Design</vt:lpstr>
      <vt:lpstr>ŞEHİT FATİH YENİAY ANADOLU LİSESİ  BERFİN ASLAN -- GAMZE GÜĞER ESRA GÜNDÜZ -- ÇAĞLA SUSUZ  ZEHRA TURĞUT -- NECMİYE DOĞRUYOL  GÖRKEM BURHAN ORÇUN -- HATİCE CEYLAN  ZEKİYE TARHAN -- SILA ADANA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Özel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HAZIRLAYANLAR</dc:title>
  <dc:creator>Erinç</dc:creator>
  <cp:lastModifiedBy>tuncaysimsekk33@gmail.com</cp:lastModifiedBy>
  <cp:revision>113</cp:revision>
  <dcterms:created xsi:type="dcterms:W3CDTF">2001-12-23T17:01:45Z</dcterms:created>
  <dcterms:modified xsi:type="dcterms:W3CDTF">2020-03-09T17:16:51Z</dcterms:modified>
</cp:coreProperties>
</file>