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6"/>
  </p:notesMasterIdLst>
  <p:sldIdLst>
    <p:sldId id="256" r:id="rId2"/>
    <p:sldId id="285" r:id="rId3"/>
    <p:sldId id="286" r:id="rId4"/>
    <p:sldId id="287" r:id="rId5"/>
    <p:sldId id="288" r:id="rId6"/>
    <p:sldId id="292" r:id="rId7"/>
    <p:sldId id="293" r:id="rId8"/>
    <p:sldId id="294" r:id="rId9"/>
    <p:sldId id="257" r:id="rId10"/>
    <p:sldId id="263" r:id="rId11"/>
    <p:sldId id="268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91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B98"/>
    <a:srgbClr val="FFCC00"/>
    <a:srgbClr val="FFFF99"/>
    <a:srgbClr val="FF9900"/>
    <a:srgbClr val="99FFCC"/>
    <a:srgbClr val="31CBCF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4885A-86C1-4C31-A550-B78B290731A0}" v="39" dt="2019-11-29T01:47:57.616"/>
    <p1510:client id="{B93E56A5-F70E-4124-BE45-FFB70192952D}" v="9" dt="2019-11-29T01:04:38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563" autoAdjust="0"/>
  </p:normalViewPr>
  <p:slideViewPr>
    <p:cSldViewPr>
      <p:cViewPr varScale="1">
        <p:scale>
          <a:sx n="106" d="100"/>
          <a:sy n="106" d="100"/>
        </p:scale>
        <p:origin x="1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a Micic" userId="bb0727acc6ac31b5" providerId="LiveId" clId="{45F4885A-86C1-4C31-A550-B78B290731A0}"/>
    <pc:docChg chg="modSld">
      <pc:chgData name="Jasmina Micic" userId="bb0727acc6ac31b5" providerId="LiveId" clId="{45F4885A-86C1-4C31-A550-B78B290731A0}" dt="2019-11-29T01:47:43.687" v="26"/>
      <pc:docMkLst>
        <pc:docMk/>
      </pc:docMkLst>
      <pc:sldChg chg="modSp">
        <pc:chgData name="Jasmina Micic" userId="bb0727acc6ac31b5" providerId="LiveId" clId="{45F4885A-86C1-4C31-A550-B78B290731A0}" dt="2019-11-29T01:37:17.283" v="21" actId="1076"/>
        <pc:sldMkLst>
          <pc:docMk/>
          <pc:sldMk cId="0" sldId="257"/>
        </pc:sldMkLst>
        <pc:spChg chg="mod">
          <ac:chgData name="Jasmina Micic" userId="bb0727acc6ac31b5" providerId="LiveId" clId="{45F4885A-86C1-4C31-A550-B78B290731A0}" dt="2019-11-29T01:29:21.293" v="5"/>
          <ac:spMkLst>
            <pc:docMk/>
            <pc:sldMk cId="0" sldId="257"/>
            <ac:spMk id="21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9:08.046" v="4"/>
          <ac:spMkLst>
            <pc:docMk/>
            <pc:sldMk cId="0" sldId="257"/>
            <ac:spMk id="27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8:54.432" v="3"/>
          <ac:spMkLst>
            <pc:docMk/>
            <pc:sldMk cId="0" sldId="257"/>
            <ac:spMk id="28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8:39.322" v="2"/>
          <ac:spMkLst>
            <pc:docMk/>
            <pc:sldMk cId="0" sldId="257"/>
            <ac:spMk id="29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7:17.283" v="21" actId="1076"/>
          <ac:spMkLst>
            <pc:docMk/>
            <pc:sldMk cId="0" sldId="257"/>
            <ac:spMk id="30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47:43.687" v="26"/>
        <pc:sldMkLst>
          <pc:docMk/>
          <pc:sldMk cId="0" sldId="292"/>
        </pc:sldMkLst>
        <pc:spChg chg="mod">
          <ac:chgData name="Jasmina Micic" userId="bb0727acc6ac31b5" providerId="LiveId" clId="{45F4885A-86C1-4C31-A550-B78B290731A0}" dt="2019-11-29T01:46:47.489" v="24"/>
          <ac:spMkLst>
            <pc:docMk/>
            <pc:sldMk cId="0" sldId="292"/>
            <ac:spMk id="5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7:43.687" v="26"/>
          <ac:spMkLst>
            <pc:docMk/>
            <pc:sldMk cId="0" sldId="292"/>
            <ac:spMk id="6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6:56.429" v="25" actId="1076"/>
          <ac:spMkLst>
            <pc:docMk/>
            <pc:sldMk cId="0" sldId="292"/>
            <ac:spMk id="7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30:11.345" v="7"/>
        <pc:sldMkLst>
          <pc:docMk/>
          <pc:sldMk cId="0" sldId="295"/>
        </pc:sldMkLst>
        <pc:spChg chg="mod">
          <ac:chgData name="Jasmina Micic" userId="bb0727acc6ac31b5" providerId="LiveId" clId="{45F4885A-86C1-4C31-A550-B78B290731A0}" dt="2019-11-29T01:30:11.345" v="7"/>
          <ac:spMkLst>
            <pc:docMk/>
            <pc:sldMk cId="0" sldId="295"/>
            <ac:spMk id="8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9:50.386" v="6"/>
          <ac:spMkLst>
            <pc:docMk/>
            <pc:sldMk cId="0" sldId="295"/>
            <ac:spMk id="9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41:22.131" v="23" actId="1076"/>
        <pc:sldMkLst>
          <pc:docMk/>
          <pc:sldMk cId="0" sldId="298"/>
        </pc:sldMkLst>
        <pc:spChg chg="mod">
          <ac:chgData name="Jasmina Micic" userId="bb0727acc6ac31b5" providerId="LiveId" clId="{45F4885A-86C1-4C31-A550-B78B290731A0}" dt="2019-11-29T01:30:48.593" v="8"/>
          <ac:spMkLst>
            <pc:docMk/>
            <pc:sldMk cId="0" sldId="298"/>
            <ac:spMk id="7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1:19.012" v="9"/>
          <ac:spMkLst>
            <pc:docMk/>
            <pc:sldMk cId="0" sldId="298"/>
            <ac:spMk id="8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1:52.415" v="12"/>
          <ac:spMkLst>
            <pc:docMk/>
            <pc:sldMk cId="0" sldId="298"/>
            <ac:spMk id="9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2:04.119" v="13"/>
          <ac:spMkLst>
            <pc:docMk/>
            <pc:sldMk cId="0" sldId="298"/>
            <ac:spMk id="10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0:57.956" v="22" actId="1076"/>
          <ac:spMkLst>
            <pc:docMk/>
            <pc:sldMk cId="0" sldId="298"/>
            <ac:spMk id="12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1:22.131" v="23" actId="1076"/>
          <ac:spMkLst>
            <pc:docMk/>
            <pc:sldMk cId="0" sldId="298"/>
            <ac:spMk id="13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33:30.275" v="17"/>
        <pc:sldMkLst>
          <pc:docMk/>
          <pc:sldMk cId="0" sldId="301"/>
        </pc:sldMkLst>
        <pc:spChg chg="mod">
          <ac:chgData name="Jasmina Micic" userId="bb0727acc6ac31b5" providerId="LiveId" clId="{45F4885A-86C1-4C31-A550-B78B290731A0}" dt="2019-11-29T01:32:46.708" v="14"/>
          <ac:spMkLst>
            <pc:docMk/>
            <pc:sldMk cId="0" sldId="301"/>
            <ac:spMk id="5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00.678" v="15"/>
          <ac:spMkLst>
            <pc:docMk/>
            <pc:sldMk cId="0" sldId="301"/>
            <ac:spMk id="6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21.272" v="16"/>
          <ac:spMkLst>
            <pc:docMk/>
            <pc:sldMk cId="0" sldId="301"/>
            <ac:spMk id="7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30.275" v="17"/>
          <ac:spMkLst>
            <pc:docMk/>
            <pc:sldMk cId="0" sldId="301"/>
            <ac:spMk id="8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34:05.707" v="20"/>
        <pc:sldMkLst>
          <pc:docMk/>
          <pc:sldMk cId="0" sldId="304"/>
        </pc:sldMkLst>
        <pc:spChg chg="mod">
          <ac:chgData name="Jasmina Micic" userId="bb0727acc6ac31b5" providerId="LiveId" clId="{45F4885A-86C1-4C31-A550-B78B290731A0}" dt="2019-11-29T01:33:49.757" v="18"/>
          <ac:spMkLst>
            <pc:docMk/>
            <pc:sldMk cId="0" sldId="304"/>
            <ac:spMk id="5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56.520" v="19"/>
          <ac:spMkLst>
            <pc:docMk/>
            <pc:sldMk cId="0" sldId="304"/>
            <ac:spMk id="6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4:05.707" v="20"/>
          <ac:spMkLst>
            <pc:docMk/>
            <pc:sldMk cId="0" sldId="304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53F8BD-50AF-41B7-B3E8-FC43FA08E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9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B2A79-4618-4F10-A18E-532B8A2A42D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B069-1860-44E4-A918-CFF5916C6C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C33E5-ED24-473C-89BF-F5EA4EED53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4D933-C9B9-48E9-B741-7F6AFD2213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80861E-6FAE-4958-9812-A9AE1AD9C4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C8F1F-95B5-4279-B9E2-6A0E6A561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620B5-9AD7-465D-9111-E6F097DFA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D39E9-ACA3-43F3-9668-DEB151E5D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CABCC99-4A83-4CA5-A7F2-F90E25405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40497-E32F-4201-B7CD-AEF285D29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84AD7-88C0-415A-BF8B-13E6DAAA8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C9985-59A0-4DB0-A8FD-B9BB7F078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D011E-AADC-4281-AF56-8AB7EA892A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D5E00-BADC-49CF-B107-053A09670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15EB6BB-F1DB-4007-ABF5-C81A9E2B5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E84BFB5-E815-4583-8394-EA1D39BCA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857364"/>
            <a:ext cx="882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Парабола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9492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Крагујевац,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29.11.2019.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357166"/>
            <a:ext cx="5525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Фестивал знања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Дај(т)е се на знање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sr-Cyrl-RS" sz="2400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Прва крагујевачка гимназија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Резултат слика за parabo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643206" cy="2504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798" name="AutoShape 6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0" name="AutoShape 8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2" name="AutoShape 10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4" name="AutoShape 12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6" name="AutoShape 14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pic>
        <p:nvPicPr>
          <p:cNvPr id="13" name="Picture 12" descr="преузимањ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16" y="3429001"/>
            <a:ext cx="291443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tacno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3071810"/>
            <a:ext cx="1655564" cy="15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7224" y="1714488"/>
            <a:ext cx="7488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тачан одговор! </a:t>
            </a:r>
            <a:endParaRPr lang="en-US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7072330" y="5572140"/>
            <a:ext cx="1500198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Покушај поново!</a:t>
            </a:r>
            <a:endParaRPr lang="en-US" sz="6000" b="1" dirty="0">
              <a:solidFill>
                <a:srgbClr val="181B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2385"/>
            <a:ext cx="2143125" cy="2143125"/>
          </a:xfrm>
          <a:prstGeom prst="rect">
            <a:avLst/>
          </a:prstGeom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7000892" y="5572140"/>
            <a:ext cx="1643074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203348"/>
          </a:xfrm>
        </p:spPr>
        <p:txBody>
          <a:bodyPr>
            <a:normAutofit/>
          </a:bodyPr>
          <a:lstStyle/>
          <a:p>
            <a:r>
              <a:rPr lang="sr-Cyrl-RS" dirty="0"/>
              <a:t>Да ли је фонтана пример параболе?</a:t>
            </a:r>
            <a:endParaRPr lang="sr-Cyrl-CS" dirty="0"/>
          </a:p>
        </p:txBody>
      </p:sp>
      <p:pic>
        <p:nvPicPr>
          <p:cNvPr id="6" name="Content Placeholder 5" descr="Parabolic-Founta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6000791" cy="3750494"/>
          </a:xfrm>
        </p:spPr>
      </p:pic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7429520" y="5572140"/>
            <a:ext cx="121444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500694" y="5572140"/>
            <a:ext cx="121444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TextBox 9"/>
          <p:cNvSpPr txBox="1"/>
          <p:nvPr/>
        </p:nvSpPr>
        <p:spPr>
          <a:xfrm>
            <a:off x="5857884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да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48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не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1604" y="1857364"/>
            <a:ext cx="6272234" cy="10715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sz="7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тачан одговор! </a:t>
            </a:r>
            <a:endParaRPr lang="en-US" sz="7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2786058"/>
            <a:ext cx="1655564" cy="15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143768" y="5715016"/>
            <a:ext cx="1357322" cy="857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7356" y="1643050"/>
            <a:ext cx="6000792" cy="15001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sz="71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Покушај поново!</a:t>
            </a:r>
            <a:endParaRPr lang="en-US" sz="7100" b="1" dirty="0">
              <a:solidFill>
                <a:srgbClr val="181B9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2385"/>
            <a:ext cx="2143125" cy="2143125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000892" y="5572140"/>
            <a:ext cx="157163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pic>
        <p:nvPicPr>
          <p:cNvPr id="4" name="Content Placeholder 3" descr="5454542255f1c8203bb3f426e297c99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857652" cy="3873082"/>
          </a:xfrm>
        </p:spPr>
      </p:pic>
      <p:sp>
        <p:nvSpPr>
          <p:cNvPr id="5" name="Rounded Rectangle 4"/>
          <p:cNvSpPr/>
          <p:nvPr/>
        </p:nvSpPr>
        <p:spPr>
          <a:xfrm>
            <a:off x="500034" y="357166"/>
            <a:ext cx="814393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900" dirty="0"/>
              <a:t>Које координате одговарају темену са слике?</a:t>
            </a:r>
            <a:endParaRPr lang="sr-Cyrl-CS" sz="2900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500034" y="5143512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2500298" y="5715016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072066" y="5715016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7072330" y="5072074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1" name="TextBox 10"/>
          <p:cNvSpPr txBox="1"/>
          <p:nvPr/>
        </p:nvSpPr>
        <p:spPr>
          <a:xfrm>
            <a:off x="928662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5" action="ppaction://hlinksldjump"/>
              </a:rPr>
              <a:t>(1,-3)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189" y="5923259"/>
            <a:ext cx="77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5" action="ppaction://hlinksldjump"/>
              </a:rPr>
              <a:t>(4,-3)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5914939"/>
            <a:ext cx="87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6" action="ppaction://hlinksldjump"/>
              </a:rPr>
              <a:t>(</a:t>
            </a:r>
            <a:r>
              <a:rPr lang="en-US" dirty="0">
                <a:solidFill>
                  <a:schemeClr val="bg1"/>
                </a:solidFill>
                <a:hlinkClick r:id="rId6" action="ppaction://hlinksldjump"/>
              </a:rPr>
              <a:t>-</a:t>
            </a:r>
            <a:r>
              <a:rPr lang="sr-Cyrl-RS" dirty="0">
                <a:solidFill>
                  <a:schemeClr val="bg1"/>
                </a:solidFill>
                <a:hlinkClick r:id="rId6" action="ppaction://hlinksldjump"/>
              </a:rPr>
              <a:t>1,4)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5286388"/>
            <a:ext cx="8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5" action="ppaction://hlinksldjump"/>
              </a:rPr>
              <a:t>(-1,-3)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66" y="1785926"/>
            <a:ext cx="6443682" cy="10525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sz="5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тачан одговор! </a:t>
            </a:r>
            <a:endParaRPr lang="en-US" sz="5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2786058"/>
            <a:ext cx="1655564" cy="15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143768" y="5572140"/>
            <a:ext cx="142876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5918" y="1428736"/>
            <a:ext cx="5729302" cy="981068"/>
          </a:xfrm>
        </p:spPr>
        <p:txBody>
          <a:bodyPr/>
          <a:lstStyle/>
          <a:p>
            <a:pPr>
              <a:buNone/>
            </a:pPr>
            <a:r>
              <a:rPr lang="sr-Cyrl-RS" sz="55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Покушај поново!</a:t>
            </a:r>
            <a:endParaRPr lang="en-US" sz="5500" b="1" dirty="0">
              <a:solidFill>
                <a:srgbClr val="181B9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2385"/>
            <a:ext cx="2143125" cy="2143125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143768" y="5572140"/>
            <a:ext cx="142876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Колико оса симетрије има парабола?</a:t>
            </a:r>
            <a:endParaRPr lang="sr-Cyrl-CS" dirty="0"/>
          </a:p>
        </p:txBody>
      </p:sp>
      <p:pic>
        <p:nvPicPr>
          <p:cNvPr id="4" name="Content Placeholder 3" descr="thTYX8QRL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3600470" cy="3616911"/>
          </a:xfr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14348" y="4857760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2500298" y="5643578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357818" y="5643578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143768" y="4786322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TextBox 8"/>
          <p:cNvSpPr txBox="1"/>
          <p:nvPr/>
        </p:nvSpPr>
        <p:spPr>
          <a:xfrm>
            <a:off x="1142976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58578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ниједну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58578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2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3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57290" y="1428736"/>
            <a:ext cx="6943748" cy="1123944"/>
          </a:xfrm>
        </p:spPr>
        <p:txBody>
          <a:bodyPr/>
          <a:lstStyle/>
          <a:p>
            <a:pPr>
              <a:buNone/>
            </a:pPr>
            <a:r>
              <a:rPr lang="sr-Cyrl-RS" sz="5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тачан одговор! </a:t>
            </a:r>
            <a:endParaRPr lang="en-US" sz="5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2643182"/>
            <a:ext cx="1655564" cy="15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000892" y="5643578"/>
            <a:ext cx="128588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dg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3929066"/>
            <a:ext cx="3327243" cy="2357454"/>
          </a:xfrm>
        </p:spPr>
      </p:pic>
      <p:pic>
        <p:nvPicPr>
          <p:cNvPr id="5" name="Picture 4" descr="Screen shot 2011-04-17 at 5.11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428868"/>
            <a:ext cx="3906983" cy="257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4348" y="571480"/>
            <a:ext cx="457203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flipH="1">
            <a:off x="-1428792" y="642918"/>
            <a:ext cx="71438" cy="71438"/>
          </a:xfrm>
        </p:spPr>
        <p:txBody>
          <a:bodyPr>
            <a:normAutofit fontScale="90000"/>
          </a:bodyPr>
          <a:lstStyle/>
          <a:p>
            <a:endParaRPr lang="sr-Cyrl-C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785794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Параболе су свуда око нас!</a:t>
            </a:r>
            <a:endParaRPr lang="sr-Cyrl-C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преузимање (1).jpg"/>
          <p:cNvPicPr>
            <a:picLocks noChangeAspect="1"/>
          </p:cNvPicPr>
          <p:nvPr/>
        </p:nvPicPr>
        <p:blipFill>
          <a:blip r:embed="rId4"/>
          <a:srcRect r="9091"/>
          <a:stretch>
            <a:fillRect/>
          </a:stretch>
        </p:blipFill>
        <p:spPr>
          <a:xfrm>
            <a:off x="6143636" y="500042"/>
            <a:ext cx="2143140" cy="31594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480" y="1428736"/>
            <a:ext cx="5657864" cy="9096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55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Покушај поново!</a:t>
            </a:r>
            <a:endParaRPr lang="en-US" sz="5500" b="1" dirty="0">
              <a:solidFill>
                <a:srgbClr val="181B9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2385"/>
            <a:ext cx="2143125" cy="2143125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072330" y="5643578"/>
            <a:ext cx="135732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txBody>
          <a:bodyPr/>
          <a:lstStyle/>
          <a:p>
            <a:r>
              <a:rPr lang="sr-Cyrl-RS" dirty="0"/>
              <a:t>Ова квадратна функција је:</a:t>
            </a:r>
            <a:endParaRPr lang="sr-Cyrl-CS" dirty="0"/>
          </a:p>
        </p:txBody>
      </p:sp>
      <p:pic>
        <p:nvPicPr>
          <p:cNvPr id="4" name="Content Placeholder 3" descr="negative-discriminant-a-posititiv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4324350" cy="3905250"/>
          </a:xfr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429256" y="1857364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500694" y="3357562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7" name="TextBox 6"/>
          <p:cNvSpPr txBox="1"/>
          <p:nvPr/>
        </p:nvSpPr>
        <p:spPr>
          <a:xfrm>
            <a:off x="5643570" y="22145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  <a:hlinkClick r:id="rId3" action="ppaction://hlinksldjump"/>
              </a:rPr>
              <a:t>Стално</a:t>
            </a:r>
            <a:r>
              <a:rPr lang="sr-Cyrl-RS" dirty="0">
                <a:solidFill>
                  <a:schemeClr val="bg1"/>
                </a:solidFill>
                <a:hlinkClick r:id="rId3" action="ppaction://hlinksldjump"/>
              </a:rPr>
              <a:t> позитивна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364331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bg1"/>
                </a:solidFill>
                <a:hlinkClick r:id="rId4" action="ppaction://hlinksldjump"/>
              </a:rPr>
              <a:t>Променљивог знака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500694" y="4857760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TextBox 9"/>
          <p:cNvSpPr txBox="1"/>
          <p:nvPr/>
        </p:nvSpPr>
        <p:spPr>
          <a:xfrm>
            <a:off x="5786446" y="52149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4" action="ppaction://hlinksldjump"/>
              </a:rPr>
              <a:t>Стално негативна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42873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sr-Cyrl-RS" sz="5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тачан одговор! </a:t>
            </a:r>
            <a:endParaRPr lang="en-US" sz="5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2643182"/>
            <a:ext cx="1655564" cy="15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072330" y="5429264"/>
            <a:ext cx="150019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1604" y="142873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sr-Cyrl-RS" sz="55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Покушај поново!</a:t>
            </a:r>
            <a:endParaRPr lang="en-US" sz="5500" b="1" dirty="0">
              <a:solidFill>
                <a:srgbClr val="181B9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2385"/>
            <a:ext cx="2143125" cy="2143125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143768" y="5500702"/>
            <a:ext cx="142876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1680" y="1366897"/>
            <a:ext cx="5214974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3000" dirty="0"/>
              <a:t>  </a:t>
            </a:r>
            <a:endParaRPr lang="sr-Cyrl-C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571472" y="5143512"/>
            <a:ext cx="2571768" cy="128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r-Cyrl-C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7030A0"/>
                </a:solidFill>
              </a:rPr>
              <a:t>II</a:t>
            </a:r>
            <a:r>
              <a:rPr lang="sr-Latn-RS" sz="1400" dirty="0">
                <a:solidFill>
                  <a:srgbClr val="7030A0"/>
                </a:solidFill>
              </a:rPr>
              <a:t>7</a:t>
            </a:r>
            <a:endParaRPr lang="sr-Cyrl-CS" sz="14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BA9D7-3F5B-4F0C-9AF8-8F9871802D92}"/>
              </a:ext>
            </a:extLst>
          </p:cNvPr>
          <p:cNvSpPr/>
          <p:nvPr/>
        </p:nvSpPr>
        <p:spPr>
          <a:xfrm>
            <a:off x="1763688" y="1987913"/>
            <a:ext cx="62122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Хвала на пажњи</a:t>
            </a:r>
            <a:r>
              <a:rPr lang="sr-Latn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br>
              <a:rPr lang="sr-Cyrl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sr-Cyrl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 уживајте у </a:t>
            </a:r>
            <a:br>
              <a:rPr lang="sr-Cyrl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sr-Cyrl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Фестивалу науке</a:t>
            </a:r>
            <a:r>
              <a:rPr lang="sr-Latn-R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DF74F-F755-46C6-BE6C-AD77AED9FA21}"/>
              </a:ext>
            </a:extLst>
          </p:cNvPr>
          <p:cNvSpPr/>
          <p:nvPr/>
        </p:nvSpPr>
        <p:spPr>
          <a:xfrm>
            <a:off x="611560" y="5195128"/>
            <a:ext cx="1896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Александар</a:t>
            </a:r>
          </a:p>
          <a:p>
            <a:pPr algn="ctr"/>
            <a:r>
              <a:rPr lang="sr-Cyrl-R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Немања</a:t>
            </a:r>
          </a:p>
          <a:p>
            <a:pPr algn="ctr"/>
            <a:r>
              <a:rPr lang="sr-Cyrl-R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Мартина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/>
          <a:lstStyle/>
          <a:p>
            <a:r>
              <a:rPr lang="sr-Cyrl-RS" dirty="0"/>
              <a:t>Парабола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57290"/>
            <a:ext cx="4786346" cy="5000660"/>
          </a:xfrm>
        </p:spPr>
        <p:txBody>
          <a:bodyPr vert="horz">
            <a:normAutofit fontScale="92500" lnSpcReduction="10000"/>
          </a:bodyPr>
          <a:lstStyle/>
          <a:p>
            <a:pPr algn="just"/>
            <a:endParaRPr lang="sr-Latn-RS" dirty="0"/>
          </a:p>
          <a:p>
            <a:pPr algn="just"/>
            <a:r>
              <a:rPr lang="sr-Cyrl-RS" dirty="0"/>
              <a:t>Термин </a:t>
            </a:r>
            <a:r>
              <a:rPr lang="sr-Cyrl-RS" b="1" dirty="0"/>
              <a:t>парабола</a:t>
            </a:r>
            <a:r>
              <a:rPr lang="sr-Cyrl-RS" dirty="0"/>
              <a:t> датира још из периода старе Грчке.</a:t>
            </a:r>
            <a:r>
              <a:rPr lang="sr-Cyrl-CS" dirty="0"/>
              <a:t>  (</a:t>
            </a:r>
            <a:r>
              <a:rPr lang="el-GR" i="1" dirty="0"/>
              <a:t>παραβολή</a:t>
            </a:r>
            <a:r>
              <a:rPr lang="sr-Cyrl-RS" i="1" dirty="0"/>
              <a:t>)</a:t>
            </a:r>
            <a:endParaRPr lang="sr-Cyrl-RS" dirty="0"/>
          </a:p>
          <a:p>
            <a:pPr algn="just"/>
            <a:r>
              <a:rPr lang="sr-Cyrl-RS" dirty="0"/>
              <a:t>Са математичке стране гледано парабола је скуп тачака са особином да је растојање сваке њене тачке од једне сталне тачке (жиже) једнако растојању  од једне сталне праве (директрисе)</a:t>
            </a:r>
            <a:r>
              <a:rPr lang="sr-Latn-RS" dirty="0"/>
              <a:t>;</a:t>
            </a:r>
          </a:p>
          <a:p>
            <a:pPr algn="just"/>
            <a:r>
              <a:rPr lang="sr-Cyrl-RS" dirty="0"/>
              <a:t>Она је осносиметрична крива линија.</a:t>
            </a:r>
            <a:endParaRPr lang="sr-Cyrl-CS" dirty="0"/>
          </a:p>
          <a:p>
            <a:pPr algn="just"/>
            <a:endParaRPr lang="sr-Latn-RS" dirty="0"/>
          </a:p>
        </p:txBody>
      </p:sp>
      <p:pic>
        <p:nvPicPr>
          <p:cNvPr id="4" name="Picture 3" descr="преузимањ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14488"/>
            <a:ext cx="2804786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TextBox 4"/>
          <p:cNvSpPr txBox="1"/>
          <p:nvPr/>
        </p:nvSpPr>
        <p:spPr>
          <a:xfrm>
            <a:off x="2786050" y="5572140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Параболични компас Леонардо да Винчи</a:t>
            </a:r>
            <a:endParaRPr lang="sr-Cyrl-CS" sz="2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преузимањ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42964"/>
            <a:ext cx="4000528" cy="420055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 flipV="1">
            <a:off x="914400" y="6019800"/>
            <a:ext cx="300014" cy="266720"/>
          </a:xfrm>
        </p:spPr>
        <p:txBody>
          <a:bodyPr>
            <a:normAutofit fontScale="55000" lnSpcReduction="20000"/>
          </a:bodyPr>
          <a:lstStyle/>
          <a:p>
            <a:endParaRPr lang="sr-Cyrl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5921"/>
            <a:ext cx="6609928" cy="1143000"/>
          </a:xfrm>
        </p:spPr>
        <p:txBody>
          <a:bodyPr>
            <a:normAutofit/>
          </a:bodyPr>
          <a:lstStyle/>
          <a:p>
            <a:r>
              <a:rPr lang="sr-Cyrl-RS" dirty="0"/>
              <a:t>Парабола је конусни пресек!</a:t>
            </a:r>
            <a:endParaRPr lang="sr-Cyrl-C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3E17A1-ED7D-4B77-BE96-FD77935ED20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40" y="1700808"/>
            <a:ext cx="5378221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Да ли је контура са слике</a:t>
            </a:r>
            <a:br>
              <a:rPr lang="sr-Cyrl-RS" dirty="0"/>
            </a:br>
            <a:r>
              <a:rPr lang="sr-Cyrl-RS" dirty="0"/>
              <a:t>облика параболе?</a:t>
            </a:r>
            <a:endParaRPr lang="sr-Cyrl-CS" dirty="0"/>
          </a:p>
        </p:txBody>
      </p:sp>
      <p:pic>
        <p:nvPicPr>
          <p:cNvPr id="4" name="Content Placeholder 3" descr="Rainbow-Over-a-Green-Valle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7"/>
            <a:ext cx="5715040" cy="3214710"/>
          </a:xfr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4500562" y="5572140"/>
            <a:ext cx="1357322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6572264" y="5572140"/>
            <a:ext cx="1357322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7" name="TextBox 6"/>
          <p:cNvSpPr txBox="1"/>
          <p:nvPr/>
        </p:nvSpPr>
        <p:spPr>
          <a:xfrm>
            <a:off x="4893471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hlinkClick r:id="rId3" action="ppaction://hlinksldjump"/>
              </a:rPr>
              <a:t>да</a:t>
            </a:r>
            <a:endParaRPr lang="sr-Cyrl-CS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hlinkClick r:id="rId4" action="ppaction://hlinksldjump"/>
              </a:rPr>
              <a:t>не</a:t>
            </a:r>
            <a:endParaRPr lang="sr-Cyrl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1604" y="2143116"/>
            <a:ext cx="6372244" cy="981068"/>
          </a:xfrm>
        </p:spPr>
        <p:txBody>
          <a:bodyPr/>
          <a:lstStyle/>
          <a:p>
            <a:pPr>
              <a:buNone/>
            </a:pPr>
            <a:r>
              <a:rPr lang="sr-Cyrl-RS" sz="5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је тачан одговор! 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3071810"/>
            <a:ext cx="1655564" cy="15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215206" y="5715016"/>
            <a:ext cx="1357322" cy="857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928802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50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Покушај поново!</a:t>
            </a:r>
            <a:endParaRPr lang="en-US" sz="5000" b="1" dirty="0">
              <a:solidFill>
                <a:srgbClr val="181B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2786058"/>
            <a:ext cx="2143125" cy="2143125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143768" y="5643578"/>
            <a:ext cx="142876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3429000"/>
            <a:ext cx="1383929" cy="1251859"/>
          </a:xfrm>
          <a:prstGeom prst="rect">
            <a:avLst/>
          </a:prstGeom>
        </p:spPr>
      </p:pic>
      <p:pic>
        <p:nvPicPr>
          <p:cNvPr id="31748" name="Picture 4" descr="Сродна сл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3214710" cy="3438030"/>
          </a:xfrm>
          <a:prstGeom prst="rect">
            <a:avLst/>
          </a:prstGeom>
          <a:noFill/>
        </p:spPr>
      </p:pic>
      <p:sp>
        <p:nvSpPr>
          <p:cNvPr id="21" name="Oval 20">
            <a:hlinkClick r:id="rId5" action="ppaction://hlinksldjump"/>
          </p:cNvPr>
          <p:cNvSpPr/>
          <p:nvPr/>
        </p:nvSpPr>
        <p:spPr>
          <a:xfrm>
            <a:off x="6929454" y="492919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27" name="Oval 26">
            <a:hlinkClick r:id="rId6" action="ppaction://hlinksldjump"/>
          </p:cNvPr>
          <p:cNvSpPr/>
          <p:nvPr/>
        </p:nvSpPr>
        <p:spPr>
          <a:xfrm>
            <a:off x="5000628" y="564357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28" name="Oval 27">
            <a:hlinkClick r:id="rId5" action="ppaction://hlinksldjump"/>
          </p:cNvPr>
          <p:cNvSpPr/>
          <p:nvPr/>
        </p:nvSpPr>
        <p:spPr>
          <a:xfrm>
            <a:off x="2643174" y="564357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29" name="Oval 28">
            <a:hlinkClick r:id="rId5" action="ppaction://hlinksldjump"/>
          </p:cNvPr>
          <p:cNvSpPr/>
          <p:nvPr/>
        </p:nvSpPr>
        <p:spPr>
          <a:xfrm>
            <a:off x="714348" y="492919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30" name="TextBox 29"/>
          <p:cNvSpPr txBox="1"/>
          <p:nvPr/>
        </p:nvSpPr>
        <p:spPr>
          <a:xfrm>
            <a:off x="1081798" y="5178808"/>
            <a:ext cx="7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(0, 4)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5857892"/>
            <a:ext cx="8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(-4, 0)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5857892"/>
            <a:ext cx="77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(4, 0)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8082" y="5143512"/>
            <a:ext cx="81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(0, -4)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00034" y="428604"/>
            <a:ext cx="8215370" cy="78581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35" name="TextBox 34"/>
          <p:cNvSpPr txBox="1"/>
          <p:nvPr/>
        </p:nvSpPr>
        <p:spPr>
          <a:xfrm>
            <a:off x="857224" y="571480"/>
            <a:ext cx="7715304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Cyrl-RS" sz="2600" dirty="0">
                <a:solidFill>
                  <a:schemeClr val="bg1"/>
                </a:solidFill>
              </a:rPr>
              <a:t>Које координате има тачка која одговара темену  параболе са слике?</a:t>
            </a:r>
            <a:endParaRPr lang="sr-Cyrl-C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1056</TotalTime>
  <Words>260</Words>
  <Application>Microsoft Office PowerPoint</Application>
  <PresentationFormat>On-screen Show (4:3)</PresentationFormat>
  <Paragraphs>58</Paragraphs>
  <Slides>24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Equity</vt:lpstr>
      <vt:lpstr>PowerPoint Presentation</vt:lpstr>
      <vt:lpstr>PowerPoint Presentation</vt:lpstr>
      <vt:lpstr>Парабола</vt:lpstr>
      <vt:lpstr>PowerPoint Presentation</vt:lpstr>
      <vt:lpstr>Парабола је конусни пресек!</vt:lpstr>
      <vt:lpstr>Да ли је контура са слике облика параболе?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Да ли је фонтана пример параболе?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Колико оса симетрије има парабола?</vt:lpstr>
      <vt:lpstr>PowerPoint Presentation</vt:lpstr>
      <vt:lpstr>PowerPoint Presentation</vt:lpstr>
      <vt:lpstr>Ова квадратна функција је:</vt:lpstr>
      <vt:lpstr>PowerPoint Presentation</vt:lpstr>
      <vt:lpstr>PowerPoint Presentation</vt:lpstr>
      <vt:lpstr>PowerPoint Presentation</vt:lpstr>
    </vt:vector>
  </TitlesOfParts>
  <Company>Telekom Srbija a.d. i Vlada Srbije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 Andrić</dc:title>
  <dc:creator>ucenik</dc:creator>
  <cp:lastModifiedBy>Jasmina Micic</cp:lastModifiedBy>
  <cp:revision>109</cp:revision>
  <dcterms:created xsi:type="dcterms:W3CDTF">2005-12-19T07:30:26Z</dcterms:created>
  <dcterms:modified xsi:type="dcterms:W3CDTF">2019-11-29T01:48:03Z</dcterms:modified>
</cp:coreProperties>
</file>