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notesMasterIdLst>
    <p:notesMasterId r:id="rId26"/>
  </p:notesMasterIdLst>
  <p:sldIdLst>
    <p:sldId id="256" r:id="rId2"/>
    <p:sldId id="285" r:id="rId3"/>
    <p:sldId id="286" r:id="rId4"/>
    <p:sldId id="287" r:id="rId5"/>
    <p:sldId id="288" r:id="rId6"/>
    <p:sldId id="292" r:id="rId7"/>
    <p:sldId id="293" r:id="rId8"/>
    <p:sldId id="294" r:id="rId9"/>
    <p:sldId id="257" r:id="rId10"/>
    <p:sldId id="263" r:id="rId11"/>
    <p:sldId id="268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291" r:id="rId2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81B98"/>
    <a:srgbClr val="FFCC00"/>
    <a:srgbClr val="FFFF99"/>
    <a:srgbClr val="FF9900"/>
    <a:srgbClr val="99FFCC"/>
    <a:srgbClr val="31CBCF"/>
    <a:srgbClr val="FF33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4885A-86C1-4C31-A550-B78B290731A0}" v="39" dt="2019-11-29T01:47:57.616"/>
    <p1510:client id="{B93E56A5-F70E-4124-BE45-FFB70192952D}" v="9" dt="2019-11-29T01:04:38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441" autoAdjust="0"/>
    <p:restoredTop sz="94563" autoAdjust="0"/>
  </p:normalViewPr>
  <p:slideViewPr>
    <p:cSldViewPr>
      <p:cViewPr varScale="1">
        <p:scale>
          <a:sx n="88" d="100"/>
          <a:sy n="88" d="100"/>
        </p:scale>
        <p:origin x="-1291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a Micic" userId="bb0727acc6ac31b5" providerId="LiveId" clId="{45F4885A-86C1-4C31-A550-B78B290731A0}"/>
    <pc:docChg chg="modSld">
      <pc:chgData name="Jasmina Micic" userId="bb0727acc6ac31b5" providerId="LiveId" clId="{45F4885A-86C1-4C31-A550-B78B290731A0}" dt="2019-11-29T01:47:43.687" v="26"/>
      <pc:docMkLst>
        <pc:docMk/>
      </pc:docMkLst>
      <pc:sldChg chg="modSp">
        <pc:chgData name="Jasmina Micic" userId="bb0727acc6ac31b5" providerId="LiveId" clId="{45F4885A-86C1-4C31-A550-B78B290731A0}" dt="2019-11-29T01:37:17.283" v="21" actId="1076"/>
        <pc:sldMkLst>
          <pc:docMk/>
          <pc:sldMk cId="0" sldId="257"/>
        </pc:sldMkLst>
        <pc:spChg chg="mod">
          <ac:chgData name="Jasmina Micic" userId="bb0727acc6ac31b5" providerId="LiveId" clId="{45F4885A-86C1-4C31-A550-B78B290731A0}" dt="2019-11-29T01:29:21.293" v="5"/>
          <ac:spMkLst>
            <pc:docMk/>
            <pc:sldMk cId="0" sldId="257"/>
            <ac:spMk id="21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9:08.046" v="4"/>
          <ac:spMkLst>
            <pc:docMk/>
            <pc:sldMk cId="0" sldId="257"/>
            <ac:spMk id="27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8:54.432" v="3"/>
          <ac:spMkLst>
            <pc:docMk/>
            <pc:sldMk cId="0" sldId="257"/>
            <ac:spMk id="28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8:39.322" v="2"/>
          <ac:spMkLst>
            <pc:docMk/>
            <pc:sldMk cId="0" sldId="257"/>
            <ac:spMk id="29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7:17.283" v="21" actId="1076"/>
          <ac:spMkLst>
            <pc:docMk/>
            <pc:sldMk cId="0" sldId="257"/>
            <ac:spMk id="30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47:43.687" v="26"/>
        <pc:sldMkLst>
          <pc:docMk/>
          <pc:sldMk cId="0" sldId="292"/>
        </pc:sldMkLst>
        <pc:spChg chg="mod">
          <ac:chgData name="Jasmina Micic" userId="bb0727acc6ac31b5" providerId="LiveId" clId="{45F4885A-86C1-4C31-A550-B78B290731A0}" dt="2019-11-29T01:46:47.489" v="24"/>
          <ac:spMkLst>
            <pc:docMk/>
            <pc:sldMk cId="0" sldId="292"/>
            <ac:spMk id="5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7:43.687" v="26"/>
          <ac:spMkLst>
            <pc:docMk/>
            <pc:sldMk cId="0" sldId="292"/>
            <ac:spMk id="6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6:56.429" v="25" actId="1076"/>
          <ac:spMkLst>
            <pc:docMk/>
            <pc:sldMk cId="0" sldId="292"/>
            <ac:spMk id="7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30:11.345" v="7"/>
        <pc:sldMkLst>
          <pc:docMk/>
          <pc:sldMk cId="0" sldId="295"/>
        </pc:sldMkLst>
        <pc:spChg chg="mod">
          <ac:chgData name="Jasmina Micic" userId="bb0727acc6ac31b5" providerId="LiveId" clId="{45F4885A-86C1-4C31-A550-B78B290731A0}" dt="2019-11-29T01:30:11.345" v="7"/>
          <ac:spMkLst>
            <pc:docMk/>
            <pc:sldMk cId="0" sldId="295"/>
            <ac:spMk id="8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29:50.386" v="6"/>
          <ac:spMkLst>
            <pc:docMk/>
            <pc:sldMk cId="0" sldId="295"/>
            <ac:spMk id="9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41:22.131" v="23" actId="1076"/>
        <pc:sldMkLst>
          <pc:docMk/>
          <pc:sldMk cId="0" sldId="298"/>
        </pc:sldMkLst>
        <pc:spChg chg="mod">
          <ac:chgData name="Jasmina Micic" userId="bb0727acc6ac31b5" providerId="LiveId" clId="{45F4885A-86C1-4C31-A550-B78B290731A0}" dt="2019-11-29T01:30:48.593" v="8"/>
          <ac:spMkLst>
            <pc:docMk/>
            <pc:sldMk cId="0" sldId="298"/>
            <ac:spMk id="7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1:19.012" v="9"/>
          <ac:spMkLst>
            <pc:docMk/>
            <pc:sldMk cId="0" sldId="298"/>
            <ac:spMk id="8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1:52.415" v="12"/>
          <ac:spMkLst>
            <pc:docMk/>
            <pc:sldMk cId="0" sldId="298"/>
            <ac:spMk id="9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2:04.119" v="13"/>
          <ac:spMkLst>
            <pc:docMk/>
            <pc:sldMk cId="0" sldId="298"/>
            <ac:spMk id="10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0:57.956" v="22" actId="1076"/>
          <ac:spMkLst>
            <pc:docMk/>
            <pc:sldMk cId="0" sldId="298"/>
            <ac:spMk id="12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41:22.131" v="23" actId="1076"/>
          <ac:spMkLst>
            <pc:docMk/>
            <pc:sldMk cId="0" sldId="298"/>
            <ac:spMk id="13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33:30.275" v="17"/>
        <pc:sldMkLst>
          <pc:docMk/>
          <pc:sldMk cId="0" sldId="301"/>
        </pc:sldMkLst>
        <pc:spChg chg="mod">
          <ac:chgData name="Jasmina Micic" userId="bb0727acc6ac31b5" providerId="LiveId" clId="{45F4885A-86C1-4C31-A550-B78B290731A0}" dt="2019-11-29T01:32:46.708" v="14"/>
          <ac:spMkLst>
            <pc:docMk/>
            <pc:sldMk cId="0" sldId="301"/>
            <ac:spMk id="5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00.678" v="15"/>
          <ac:spMkLst>
            <pc:docMk/>
            <pc:sldMk cId="0" sldId="301"/>
            <ac:spMk id="6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21.272" v="16"/>
          <ac:spMkLst>
            <pc:docMk/>
            <pc:sldMk cId="0" sldId="301"/>
            <ac:spMk id="7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30.275" v="17"/>
          <ac:spMkLst>
            <pc:docMk/>
            <pc:sldMk cId="0" sldId="301"/>
            <ac:spMk id="8" creationId="{00000000-0000-0000-0000-000000000000}"/>
          </ac:spMkLst>
        </pc:spChg>
      </pc:sldChg>
      <pc:sldChg chg="modSp">
        <pc:chgData name="Jasmina Micic" userId="bb0727acc6ac31b5" providerId="LiveId" clId="{45F4885A-86C1-4C31-A550-B78B290731A0}" dt="2019-11-29T01:34:05.707" v="20"/>
        <pc:sldMkLst>
          <pc:docMk/>
          <pc:sldMk cId="0" sldId="304"/>
        </pc:sldMkLst>
        <pc:spChg chg="mod">
          <ac:chgData name="Jasmina Micic" userId="bb0727acc6ac31b5" providerId="LiveId" clId="{45F4885A-86C1-4C31-A550-B78B290731A0}" dt="2019-11-29T01:33:49.757" v="18"/>
          <ac:spMkLst>
            <pc:docMk/>
            <pc:sldMk cId="0" sldId="304"/>
            <ac:spMk id="5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3:56.520" v="19"/>
          <ac:spMkLst>
            <pc:docMk/>
            <pc:sldMk cId="0" sldId="304"/>
            <ac:spMk id="6" creationId="{00000000-0000-0000-0000-000000000000}"/>
          </ac:spMkLst>
        </pc:spChg>
        <pc:spChg chg="mod">
          <ac:chgData name="Jasmina Micic" userId="bb0727acc6ac31b5" providerId="LiveId" clId="{45F4885A-86C1-4C31-A550-B78B290731A0}" dt="2019-11-29T01:34:05.707" v="20"/>
          <ac:spMkLst>
            <pc:docMk/>
            <pc:sldMk cId="0" sldId="304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53F8BD-50AF-41B7-B3E8-FC43FA08E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499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B2A79-4618-4F10-A18E-532B8A2A42D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B069-1860-44E4-A918-CFF5916C6C6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C33E5-ED24-473C-89BF-F5EA4EED534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4D933-C9B9-48E9-B741-7F6AFD2213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80861E-6FAE-4958-9812-A9AE1AD9C4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C8F1F-95B5-4279-B9E2-6A0E6A5615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620B5-9AD7-465D-9111-E6F097DFAB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6D39E9-ACA3-43F3-9668-DEB151E5DD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CCABCC99-4A83-4CA5-A7F2-F90E254059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40497-E32F-4201-B7CD-AEF285D299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084AD7-88C0-415A-BF8B-13E6DAAA8E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1C9985-59A0-4DB0-A8FD-B9BB7F0785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D011E-AADC-4281-AF56-8AB7EA892A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D5E00-BADC-49CF-B107-053A09670A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15EB6BB-F1DB-4007-ABF5-C81A9E2B5C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E84BFB5-E815-4583-8394-EA1D39BCA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857364"/>
            <a:ext cx="8821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Hidden world of parabolas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94928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ragujevac</a:t>
            </a:r>
            <a:r>
              <a:rPr lang="sr-Cyrl-R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RS" dirty="0">
                <a:latin typeface="Times New Roman" pitchFamily="18" charset="0"/>
                <a:cs typeface="Times New Roman" pitchFamily="18" charset="0"/>
              </a:rPr>
              <a:t> 29.11.2019.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9097" y="584727"/>
            <a:ext cx="552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The First High School of Kragujevac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Резултат слика за parabo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357562"/>
            <a:ext cx="2643206" cy="2504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798" name="AutoShape 6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0" name="AutoShape 8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2" name="AutoShape 10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4" name="AutoShape 12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sp>
        <p:nvSpPr>
          <p:cNvPr id="33806" name="AutoShape 14" descr="Резултат слика за parabolas soccer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Cyrl-CS"/>
          </a:p>
        </p:txBody>
      </p:sp>
      <p:pic>
        <p:nvPicPr>
          <p:cNvPr id="13" name="Picture 12" descr="преузимањ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216" y="3429001"/>
            <a:ext cx="291443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5" descr="tacno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43640" y="2803529"/>
            <a:ext cx="1256720" cy="11816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7224" y="1714488"/>
            <a:ext cx="7488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5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Correct</a:t>
            </a:r>
            <a:r>
              <a:rPr lang="sr-Cyrl-RS" sz="6000" b="1" dirty="0">
                <a:solidFill>
                  <a:schemeClr val="tx2"/>
                </a:solidFill>
                <a:latin typeface="+mn-lt"/>
                <a:cs typeface="Times New Roman" pitchFamily="18" charset="0"/>
              </a:rPr>
              <a:t>! </a:t>
            </a:r>
            <a:endParaRPr lang="en-US" sz="6000" b="1" dirty="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Right Arrow 4">
            <a:hlinkClick r:id="rId5" action="ppaction://hlinksldjump"/>
          </p:cNvPr>
          <p:cNvSpPr/>
          <p:nvPr/>
        </p:nvSpPr>
        <p:spPr>
          <a:xfrm>
            <a:off x="7072330" y="5572140"/>
            <a:ext cx="1500198" cy="9286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062" y="1631122"/>
            <a:ext cx="81369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5000" b="1" dirty="0">
                <a:solidFill>
                  <a:srgbClr val="181B98"/>
                </a:solidFill>
                <a:latin typeface="+mn-lt"/>
                <a:cs typeface="Times New Roman" pitchFamily="18" charset="0"/>
              </a:rPr>
              <a:t>Try again!</a:t>
            </a:r>
            <a:endParaRPr lang="en-US" sz="5000" b="1" dirty="0">
              <a:solidFill>
                <a:srgbClr val="181B98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4171" y="2564903"/>
            <a:ext cx="1831926" cy="1831926"/>
          </a:xfrm>
          <a:prstGeom prst="rect">
            <a:avLst/>
          </a:prstGeom>
        </p:spPr>
      </p:pic>
      <p:sp>
        <p:nvSpPr>
          <p:cNvPr id="5" name="Left Arrow 4">
            <a:hlinkClick r:id="rId4" action="ppaction://hlinksldjump"/>
          </p:cNvPr>
          <p:cNvSpPr/>
          <p:nvPr/>
        </p:nvSpPr>
        <p:spPr>
          <a:xfrm>
            <a:off x="7000892" y="5572140"/>
            <a:ext cx="1643074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203348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latin typeface="+mn-lt"/>
              </a:rPr>
              <a:t>Is this fountain a parabola</a:t>
            </a:r>
            <a:r>
              <a:rPr lang="sr-Cyrl-RS" dirty="0">
                <a:latin typeface="+mn-lt"/>
              </a:rPr>
              <a:t>?</a:t>
            </a:r>
            <a:endParaRPr lang="sr-Cyrl-CS" dirty="0">
              <a:latin typeface="+mn-lt"/>
            </a:endParaRPr>
          </a:p>
        </p:txBody>
      </p:sp>
      <p:pic>
        <p:nvPicPr>
          <p:cNvPr id="6" name="Content Placeholder 5" descr="Parabolic-Fountai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6000791" cy="3750494"/>
          </a:xfrm>
        </p:spPr>
      </p:pic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7429520" y="5572140"/>
            <a:ext cx="121444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5500694" y="5572140"/>
            <a:ext cx="121444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TextBox 9"/>
          <p:cNvSpPr txBox="1"/>
          <p:nvPr/>
        </p:nvSpPr>
        <p:spPr>
          <a:xfrm>
            <a:off x="5857884" y="5715016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yes</a:t>
            </a:r>
            <a:endParaRPr lang="sr-Cyrl-C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86710" y="562847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Perpetua" panose="02020502060401020303" pitchFamily="18" charset="0"/>
                <a:hlinkClick r:id="rId3" action="ppaction://hlinksldjump"/>
              </a:rPr>
              <a:t>no</a:t>
            </a:r>
            <a:endParaRPr lang="sr-Cyrl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1604" y="1857364"/>
            <a:ext cx="6272234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5400" b="1" dirty="0">
                <a:solidFill>
                  <a:schemeClr val="tx2"/>
                </a:solidFill>
                <a:cs typeface="Times New Roman" pitchFamily="18" charset="0"/>
              </a:rPr>
              <a:t>Correct!</a:t>
            </a:r>
            <a:endParaRPr lang="en-US" sz="5400" b="1" dirty="0">
              <a:solidFill>
                <a:schemeClr val="tx2"/>
              </a:solidFill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63069" y="2925621"/>
            <a:ext cx="1289304" cy="121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143768" y="5715016"/>
            <a:ext cx="1357322" cy="857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43208" y="1772816"/>
            <a:ext cx="600079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sz="4800" b="1" dirty="0">
                <a:solidFill>
                  <a:srgbClr val="181B98"/>
                </a:solidFill>
                <a:latin typeface="Perpetua" panose="02020502060401020303" pitchFamily="18" charset="0"/>
                <a:cs typeface="Times New Roman" pitchFamily="18" charset="0"/>
              </a:rPr>
              <a:t>Try again</a:t>
            </a:r>
            <a:r>
              <a:rPr lang="sr-Cyrl-RS" sz="4800" b="1" dirty="0">
                <a:solidFill>
                  <a:srgbClr val="181B98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>
              <a:solidFill>
                <a:srgbClr val="181B98"/>
              </a:solidFill>
              <a:latin typeface="Perpetua" panose="02020502060401020303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178" y="2689165"/>
            <a:ext cx="1791643" cy="1791643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000892" y="5572140"/>
            <a:ext cx="1571636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pic>
        <p:nvPicPr>
          <p:cNvPr id="4" name="Content Placeholder 3" descr="5454542255f1c8203bb3f426e297c99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1500174"/>
            <a:ext cx="3857652" cy="3873082"/>
          </a:xfrm>
        </p:spPr>
      </p:pic>
      <p:sp>
        <p:nvSpPr>
          <p:cNvPr id="5" name="Rounded Rectangle 4"/>
          <p:cNvSpPr/>
          <p:nvPr/>
        </p:nvSpPr>
        <p:spPr>
          <a:xfrm>
            <a:off x="500034" y="357166"/>
            <a:ext cx="814393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900" dirty="0"/>
              <a:t>Which of the following coordinates are suitable for vertex in this picture?</a:t>
            </a:r>
            <a:endParaRPr lang="sr-Cyrl-CS" sz="2900" dirty="0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500034" y="5143512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8" name="Oval 7">
            <a:hlinkClick r:id="rId3" action="ppaction://hlinksldjump"/>
          </p:cNvPr>
          <p:cNvSpPr/>
          <p:nvPr/>
        </p:nvSpPr>
        <p:spPr>
          <a:xfrm>
            <a:off x="2500298" y="5715016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5072066" y="5715016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Oval 9">
            <a:hlinkClick r:id="rId3" action="ppaction://hlinksldjump"/>
          </p:cNvPr>
          <p:cNvSpPr/>
          <p:nvPr/>
        </p:nvSpPr>
        <p:spPr>
          <a:xfrm>
            <a:off x="7072330" y="5072074"/>
            <a:ext cx="142876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1" name="TextBox 10"/>
          <p:cNvSpPr txBox="1"/>
          <p:nvPr/>
        </p:nvSpPr>
        <p:spPr>
          <a:xfrm>
            <a:off x="857224" y="528638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3" action="ppaction://hlinksldjump"/>
              </a:rPr>
              <a:t>(1,-3)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25189" y="5923259"/>
            <a:ext cx="778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3" action="ppaction://hlinksldjump"/>
              </a:rPr>
              <a:t>(4,-3)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1556" y="5897186"/>
            <a:ext cx="87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4" action="ppaction://hlinksldjump"/>
              </a:rPr>
              <a:t>(</a:t>
            </a:r>
            <a:r>
              <a:rPr lang="en-US" dirty="0">
                <a:solidFill>
                  <a:schemeClr val="bg1"/>
                </a:solidFill>
                <a:hlinkClick r:id="rId4" action="ppaction://hlinksldjump"/>
              </a:rPr>
              <a:t>-</a:t>
            </a:r>
            <a:r>
              <a:rPr lang="sr-Cyrl-RS" dirty="0">
                <a:solidFill>
                  <a:schemeClr val="bg1"/>
                </a:solidFill>
                <a:hlinkClick r:id="rId4" action="ppaction://hlinksldjump"/>
              </a:rPr>
              <a:t>1,4)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9520" y="5286388"/>
            <a:ext cx="8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3" action="ppaction://hlinksldjump"/>
              </a:rPr>
              <a:t>(-1,-3)</a:t>
            </a:r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00166" y="1785926"/>
            <a:ext cx="6443682" cy="10525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4800" b="1" dirty="0">
                <a:solidFill>
                  <a:schemeClr val="tx2"/>
                </a:solidFill>
                <a:cs typeface="Times New Roman" pitchFamily="18" charset="0"/>
              </a:rPr>
              <a:t>Correct</a:t>
            </a:r>
            <a:r>
              <a:rPr lang="sr-Cyrl-RS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4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117920" y="2638724"/>
            <a:ext cx="1208173" cy="11359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143768" y="5572140"/>
            <a:ext cx="1428760" cy="9286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07348" y="1565018"/>
            <a:ext cx="5729302" cy="981068"/>
          </a:xfrm>
        </p:spPr>
        <p:txBody>
          <a:bodyPr/>
          <a:lstStyle/>
          <a:p>
            <a:pPr algn="ctr">
              <a:buNone/>
            </a:pPr>
            <a:r>
              <a:rPr lang="sr-Latn-RS" sz="4800" b="1" dirty="0">
                <a:solidFill>
                  <a:srgbClr val="181B98"/>
                </a:solidFill>
                <a:cs typeface="Times New Roman" pitchFamily="18" charset="0"/>
              </a:rPr>
              <a:t>Try again!</a:t>
            </a:r>
            <a:endParaRPr lang="en-US" sz="4800" b="1" dirty="0">
              <a:solidFill>
                <a:srgbClr val="181B98"/>
              </a:solidFill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6178" y="2533178"/>
            <a:ext cx="1791643" cy="1791643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143768" y="5572140"/>
            <a:ext cx="142876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186814" cy="11430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latin typeface="+mn-lt"/>
              </a:rPr>
              <a:t>How many axes of symmetry does this parabola have</a:t>
            </a:r>
            <a:r>
              <a:rPr lang="sr-Cyrl-RS" dirty="0">
                <a:latin typeface="+mn-lt"/>
              </a:rPr>
              <a:t>?</a:t>
            </a:r>
            <a:endParaRPr lang="sr-Cyrl-CS" dirty="0">
              <a:latin typeface="+mn-lt"/>
            </a:endParaRPr>
          </a:p>
        </p:txBody>
      </p:sp>
      <p:pic>
        <p:nvPicPr>
          <p:cNvPr id="4" name="Content Placeholder 3" descr="thTYX8QRL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786050" y="1714488"/>
            <a:ext cx="3600470" cy="3616911"/>
          </a:xfr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714348" y="4857760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2500298" y="5643578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5357818" y="5643578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8" name="Oval 7">
            <a:hlinkClick r:id="rId4" action="ppaction://hlinksldjump"/>
          </p:cNvPr>
          <p:cNvSpPr/>
          <p:nvPr/>
        </p:nvSpPr>
        <p:spPr>
          <a:xfrm>
            <a:off x="7143768" y="4786322"/>
            <a:ext cx="114300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TextBox 8"/>
          <p:cNvSpPr txBox="1"/>
          <p:nvPr/>
        </p:nvSpPr>
        <p:spPr>
          <a:xfrm>
            <a:off x="1142976" y="507207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3" action="ppaction://hlinksldjump"/>
              </a:rPr>
              <a:t>1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1833" y="5845071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hlinkClick r:id="rId4" action="ppaction://hlinksldjump"/>
              </a:rPr>
              <a:t>none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585789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4" action="ppaction://hlinksldjump"/>
              </a:rPr>
              <a:t>2</a:t>
            </a:r>
            <a:endParaRPr lang="sr-Cyrl-C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50006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hlinkClick r:id="rId4" action="ppaction://hlinksldjump"/>
              </a:rPr>
              <a:t>3</a:t>
            </a:r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5570" y="1700808"/>
            <a:ext cx="5241206" cy="1123944"/>
          </a:xfrm>
        </p:spPr>
        <p:txBody>
          <a:bodyPr/>
          <a:lstStyle/>
          <a:p>
            <a:pPr>
              <a:buNone/>
            </a:pPr>
            <a:r>
              <a:rPr lang="sr-Latn-RS" sz="5500" b="1" dirty="0">
                <a:solidFill>
                  <a:schemeClr val="tx2"/>
                </a:solidFill>
                <a:latin typeface="Perpetua" panose="02020502060401020303" pitchFamily="18" charset="0"/>
                <a:cs typeface="Times New Roman" pitchFamily="18" charset="0"/>
              </a:rPr>
              <a:t>Correct</a:t>
            </a:r>
            <a:r>
              <a:rPr lang="sr-Latn-RS" sz="55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5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9912" y="2809108"/>
            <a:ext cx="1289304" cy="121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000892" y="5643578"/>
            <a:ext cx="1285884" cy="857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ridg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628" y="3929066"/>
            <a:ext cx="3327243" cy="2357454"/>
          </a:xfrm>
        </p:spPr>
      </p:pic>
      <p:pic>
        <p:nvPicPr>
          <p:cNvPr id="5" name="Picture 4" descr="Screen shot 2011-04-17 at 5.11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428868"/>
            <a:ext cx="3906983" cy="25717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4348" y="571480"/>
            <a:ext cx="457203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flipH="1">
            <a:off x="-1428792" y="642918"/>
            <a:ext cx="71438" cy="71438"/>
          </a:xfrm>
        </p:spPr>
        <p:txBody>
          <a:bodyPr>
            <a:normAutofit fontScale="90000"/>
          </a:bodyPr>
          <a:lstStyle/>
          <a:p>
            <a:endParaRPr lang="sr-Cyrl-C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743439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  <a:cs typeface="Times New Roman" pitchFamily="18" charset="0"/>
              </a:rPr>
              <a:t>Parabolas are everywhere!</a:t>
            </a:r>
            <a:endParaRPr lang="sr-Cyrl-C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Picture 9" descr="преузимање (1).jpg"/>
          <p:cNvPicPr>
            <a:picLocks noChangeAspect="1"/>
          </p:cNvPicPr>
          <p:nvPr/>
        </p:nvPicPr>
        <p:blipFill>
          <a:blip r:embed="rId4"/>
          <a:srcRect r="9091"/>
          <a:stretch>
            <a:fillRect/>
          </a:stretch>
        </p:blipFill>
        <p:spPr>
          <a:xfrm>
            <a:off x="6143636" y="500042"/>
            <a:ext cx="2143140" cy="315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87824" y="1594635"/>
            <a:ext cx="4384520" cy="9096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Latn-RS" sz="5500" b="1" dirty="0">
                <a:solidFill>
                  <a:srgbClr val="181B98"/>
                </a:solidFill>
                <a:cs typeface="Times New Roman" pitchFamily="18" charset="0"/>
              </a:rPr>
              <a:t>Try again!</a:t>
            </a:r>
            <a:endParaRPr lang="en-US" sz="5500" b="1" dirty="0">
              <a:solidFill>
                <a:srgbClr val="181B98"/>
              </a:solidFill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183" y="2569183"/>
            <a:ext cx="1719634" cy="1719634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072330" y="5643578"/>
            <a:ext cx="1357322" cy="8572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772400" cy="1143000"/>
          </a:xfrm>
        </p:spPr>
        <p:txBody>
          <a:bodyPr/>
          <a:lstStyle/>
          <a:p>
            <a:r>
              <a:rPr lang="sr-Latn-RS" dirty="0">
                <a:latin typeface="Perpetua" panose="02020502060401020303" pitchFamily="18" charset="0"/>
              </a:rPr>
              <a:t>This </a:t>
            </a:r>
            <a:r>
              <a:rPr lang="sr-Latn-RS" dirty="0" smtClean="0">
                <a:latin typeface="Perpetua" panose="02020502060401020303" pitchFamily="18" charset="0"/>
              </a:rPr>
              <a:t>quadr</a:t>
            </a:r>
            <a:r>
              <a:rPr lang="en-US" dirty="0" smtClean="0">
                <a:latin typeface="Perpetua" panose="02020502060401020303" pitchFamily="18" charset="0"/>
              </a:rPr>
              <a:t>at</a:t>
            </a:r>
            <a:r>
              <a:rPr lang="sr-Latn-RS" dirty="0" smtClean="0">
                <a:latin typeface="Perpetua" panose="02020502060401020303" pitchFamily="18" charset="0"/>
              </a:rPr>
              <a:t>ic function</a:t>
            </a:r>
            <a:r>
              <a:rPr lang="en-US" dirty="0" smtClean="0">
                <a:latin typeface="Perpetua" panose="02020502060401020303" pitchFamily="18" charset="0"/>
              </a:rPr>
              <a:t>…</a:t>
            </a:r>
            <a:endParaRPr lang="sr-Cyrl-CS" dirty="0"/>
          </a:p>
        </p:txBody>
      </p:sp>
      <p:pic>
        <p:nvPicPr>
          <p:cNvPr id="4" name="Content Placeholder 3" descr="negative-discriminant-a-posititive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785926"/>
            <a:ext cx="4324350" cy="3905250"/>
          </a:xfr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5429256" y="1857364"/>
            <a:ext cx="26432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5500694" y="3357562"/>
            <a:ext cx="2571768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7" name="TextBox 6"/>
          <p:cNvSpPr txBox="1"/>
          <p:nvPr/>
        </p:nvSpPr>
        <p:spPr>
          <a:xfrm>
            <a:off x="5679289" y="216231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+mn-lt"/>
                <a:hlinkClick r:id="rId3" action="ppaction://hlinksldjump"/>
              </a:rPr>
              <a:t>i</a:t>
            </a:r>
            <a:r>
              <a:rPr lang="sr-Latn-RS" sz="2400" dirty="0" smtClean="0">
                <a:solidFill>
                  <a:schemeClr val="bg1"/>
                </a:solidFill>
                <a:latin typeface="+mn-lt"/>
                <a:hlinkClick r:id="rId3" action="ppaction://hlinksldjump"/>
              </a:rPr>
              <a:t>s </a:t>
            </a:r>
            <a:r>
              <a:rPr lang="sr-Latn-RS" sz="2400" dirty="0">
                <a:solidFill>
                  <a:schemeClr val="bg1"/>
                </a:solidFill>
                <a:latin typeface="+mn-lt"/>
                <a:hlinkClick r:id="rId3" action="ppaction://hlinksldjump"/>
              </a:rPr>
              <a:t>always </a:t>
            </a:r>
            <a:r>
              <a:rPr lang="sr-Latn-RS" sz="2400" dirty="0" smtClean="0">
                <a:solidFill>
                  <a:schemeClr val="bg1"/>
                </a:solidFill>
                <a:latin typeface="+mn-lt"/>
                <a:hlinkClick r:id="rId3" action="ppaction://hlinksldjump"/>
              </a:rPr>
              <a:t>positive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.</a:t>
            </a:r>
            <a:endParaRPr lang="sr-Cyrl-C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8844" y="3698233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h</a:t>
            </a:r>
            <a:r>
              <a:rPr lang="sr-Latn-RS" sz="2400" dirty="0" smtClean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as </a:t>
            </a:r>
            <a:r>
              <a:rPr lang="sr-Latn-RS" sz="2400" dirty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a variable </a:t>
            </a:r>
            <a:r>
              <a:rPr lang="sr-Latn-RS" sz="2400" dirty="0" smtClean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sign</a:t>
            </a:r>
            <a:r>
              <a:rPr lang="en-US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.</a:t>
            </a:r>
            <a:endParaRPr lang="sr-Cyrl-CS" sz="24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5500694" y="4857760"/>
            <a:ext cx="2643206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TextBox 9"/>
          <p:cNvSpPr txBox="1"/>
          <p:nvPr/>
        </p:nvSpPr>
        <p:spPr>
          <a:xfrm>
            <a:off x="5786446" y="5198431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i</a:t>
            </a:r>
            <a:r>
              <a:rPr lang="sr-Latn-RS" sz="2400" dirty="0" smtClean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s </a:t>
            </a:r>
            <a:r>
              <a:rPr lang="sr-Latn-RS" sz="2400" dirty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always </a:t>
            </a:r>
            <a:r>
              <a:rPr lang="sr-Latn-RS" sz="2400" dirty="0" smtClean="0">
                <a:solidFill>
                  <a:schemeClr val="bg1"/>
                </a:solidFill>
                <a:latin typeface="Perpetua" panose="02020502060401020303" pitchFamily="18" charset="0"/>
                <a:hlinkClick r:id="rId4" action="ppaction://hlinksldjump"/>
              </a:rPr>
              <a:t>negative</a:t>
            </a:r>
            <a:r>
              <a:rPr lang="en-US" sz="24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.</a:t>
            </a:r>
            <a:endParaRPr lang="sr-Cyrl-C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0376" y="1917434"/>
            <a:ext cx="3920480" cy="4011896"/>
          </a:xfrm>
        </p:spPr>
        <p:txBody>
          <a:bodyPr/>
          <a:lstStyle/>
          <a:p>
            <a:pPr>
              <a:buNone/>
            </a:pPr>
            <a:r>
              <a:rPr lang="sr-Latn-RS" sz="5500" b="1" dirty="0">
                <a:solidFill>
                  <a:schemeClr val="tx2"/>
                </a:solidFill>
                <a:latin typeface="Perpetua" panose="02020502060401020303" pitchFamily="18" charset="0"/>
                <a:cs typeface="Times New Roman" pitchFamily="18" charset="0"/>
              </a:rPr>
              <a:t>Correct!</a:t>
            </a:r>
            <a:endParaRPr lang="en-US" sz="5500" b="1" dirty="0">
              <a:solidFill>
                <a:schemeClr val="tx2"/>
              </a:solidFill>
              <a:latin typeface="Perpetua" panose="02020502060401020303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1284840" cy="1208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ight Arrow 4">
            <a:hlinkClick r:id="rId4" action="ppaction://hlinksldjump"/>
          </p:cNvPr>
          <p:cNvSpPr/>
          <p:nvPr/>
        </p:nvSpPr>
        <p:spPr>
          <a:xfrm>
            <a:off x="7072330" y="5429264"/>
            <a:ext cx="1500198" cy="1000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15816" y="1700808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sr-Latn-RS" sz="5500" b="1" dirty="0">
                <a:solidFill>
                  <a:srgbClr val="181B98"/>
                </a:solidFill>
                <a:latin typeface="Perpetua" panose="02020502060401020303" pitchFamily="18" charset="0"/>
                <a:cs typeface="Times New Roman" pitchFamily="18" charset="0"/>
              </a:rPr>
              <a:t>Try again!</a:t>
            </a:r>
            <a:endParaRPr lang="en-US" sz="5500" b="1" dirty="0">
              <a:solidFill>
                <a:srgbClr val="181B98"/>
              </a:solidFill>
              <a:latin typeface="Perpetua" panose="02020502060401020303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708920"/>
            <a:ext cx="1647627" cy="1647627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143768" y="5500702"/>
            <a:ext cx="142876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1680" y="1366897"/>
            <a:ext cx="5214974" cy="18573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3000" dirty="0"/>
              <a:t>  </a:t>
            </a:r>
            <a:endParaRPr lang="sr-Cyrl-C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571472" y="5143512"/>
            <a:ext cx="2571768" cy="12858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sr-Cyrl-C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585789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7030A0"/>
                </a:solidFill>
              </a:rPr>
              <a:t>II</a:t>
            </a:r>
            <a:r>
              <a:rPr lang="sr-Latn-RS" sz="1400" dirty="0">
                <a:solidFill>
                  <a:srgbClr val="7030A0"/>
                </a:solidFill>
              </a:rPr>
              <a:t>7</a:t>
            </a:r>
            <a:endParaRPr lang="sr-Cyrl-CS" sz="14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6BA9D7-3F5B-4F0C-9AF8-8F9871802D92}"/>
              </a:ext>
            </a:extLst>
          </p:cNvPr>
          <p:cNvSpPr/>
          <p:nvPr/>
        </p:nvSpPr>
        <p:spPr>
          <a:xfrm>
            <a:off x="1182733" y="1987913"/>
            <a:ext cx="7374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4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your attention!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4DF74F-F755-46C6-BE6C-AD77AED9FA21}"/>
              </a:ext>
            </a:extLst>
          </p:cNvPr>
          <p:cNvSpPr/>
          <p:nvPr/>
        </p:nvSpPr>
        <p:spPr>
          <a:xfrm>
            <a:off x="696647" y="5195128"/>
            <a:ext cx="17267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Latn-R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Aleksandar</a:t>
            </a:r>
          </a:p>
          <a:p>
            <a:pPr algn="ctr"/>
            <a:r>
              <a:rPr lang="sr-Latn-RS" sz="2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Nemanja</a:t>
            </a:r>
          </a:p>
          <a:p>
            <a:pPr algn="ctr"/>
            <a:r>
              <a:rPr lang="sr-Latn-RS" sz="2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Martina</a:t>
            </a:r>
            <a:endParaRPr lang="en-US" sz="2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/>
          <a:lstStyle/>
          <a:p>
            <a:r>
              <a:rPr lang="sr-Latn-RS" dirty="0">
                <a:latin typeface="+mn-lt"/>
              </a:rPr>
              <a:t>Parabola</a:t>
            </a:r>
            <a:endParaRPr lang="sr-Cyrl-C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357290"/>
            <a:ext cx="4786346" cy="5000660"/>
          </a:xfrm>
        </p:spPr>
        <p:txBody>
          <a:bodyPr vert="horz">
            <a:normAutofit/>
          </a:bodyPr>
          <a:lstStyle/>
          <a:p>
            <a:pPr algn="just"/>
            <a:endParaRPr lang="sr-Latn-RS" dirty="0"/>
          </a:p>
          <a:p>
            <a:pPr algn="just"/>
            <a:r>
              <a:rPr lang="sr-Latn-RS" dirty="0"/>
              <a:t>Parabola is a plane curve which is mirror-symmetrical and is approximately U-shaped;</a:t>
            </a:r>
          </a:p>
          <a:p>
            <a:pPr algn="just"/>
            <a:r>
              <a:rPr lang="sr-Latn-RS" dirty="0"/>
              <a:t>Term PARABOLA was probably coined by Apollonius, who, acording to Pappus, had terms for all three conic sections </a:t>
            </a:r>
            <a:r>
              <a:rPr lang="sr-Cyrl-CS" sz="2200" dirty="0"/>
              <a:t>(</a:t>
            </a:r>
            <a:r>
              <a:rPr lang="el-GR" sz="2200" i="1" dirty="0"/>
              <a:t>παραβολή</a:t>
            </a:r>
            <a:r>
              <a:rPr lang="sr-Cyrl-RS" sz="2200" i="1" dirty="0"/>
              <a:t>)</a:t>
            </a:r>
            <a:r>
              <a:rPr lang="sr-Latn-RS" sz="2200" i="1" dirty="0"/>
              <a:t>.</a:t>
            </a:r>
            <a:endParaRPr lang="sr-Cyrl-RS" sz="2200" dirty="0"/>
          </a:p>
          <a:p>
            <a:pPr algn="just"/>
            <a:endParaRPr lang="sr-Latn-RS" dirty="0"/>
          </a:p>
        </p:txBody>
      </p:sp>
      <p:pic>
        <p:nvPicPr>
          <p:cNvPr id="4" name="Picture 3" descr="преузимање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1714488"/>
            <a:ext cx="2804786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TextBox 4"/>
          <p:cNvSpPr txBox="1"/>
          <p:nvPr/>
        </p:nvSpPr>
        <p:spPr>
          <a:xfrm>
            <a:off x="2383451" y="5580958"/>
            <a:ext cx="42342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5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Parabolic compass designed by Leonardo da Vinci</a:t>
            </a:r>
            <a:endParaRPr lang="sr-Cyrl-CS" sz="2500" b="1" dirty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6" name="Picture 5" descr="преузимање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042964"/>
            <a:ext cx="4000528" cy="420055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 flipV="1">
            <a:off x="914400" y="6019800"/>
            <a:ext cx="300014" cy="266720"/>
          </a:xfrm>
        </p:spPr>
        <p:txBody>
          <a:bodyPr>
            <a:normAutofit fontScale="55000" lnSpcReduction="20000"/>
          </a:bodyPr>
          <a:lstStyle/>
          <a:p>
            <a:endParaRPr lang="sr-Cyrl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335921"/>
            <a:ext cx="6609928" cy="1143000"/>
          </a:xfrm>
        </p:spPr>
        <p:txBody>
          <a:bodyPr>
            <a:normAutofit/>
          </a:bodyPr>
          <a:lstStyle/>
          <a:p>
            <a:pPr algn="ctr"/>
            <a:r>
              <a:rPr lang="sr-Latn-RS" dirty="0">
                <a:latin typeface="+mn-lt"/>
              </a:rPr>
              <a:t>Conic sections</a:t>
            </a:r>
            <a:endParaRPr lang="sr-Cyrl-CS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7953D70-278C-4F94-8B78-01F5846FB87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843808" y="1478921"/>
            <a:ext cx="4572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sr-Latn-RS" dirty="0">
                <a:latin typeface="+mn-lt"/>
              </a:rPr>
              <a:t>Is the rainbow from the picture a parabola</a:t>
            </a:r>
            <a:r>
              <a:rPr lang="sr-Cyrl-RS" dirty="0">
                <a:latin typeface="+mn-lt"/>
              </a:rPr>
              <a:t>?</a:t>
            </a:r>
            <a:endParaRPr lang="sr-Cyrl-CS" dirty="0">
              <a:latin typeface="+mn-lt"/>
            </a:endParaRPr>
          </a:p>
        </p:txBody>
      </p:sp>
      <p:pic>
        <p:nvPicPr>
          <p:cNvPr id="4" name="Content Placeholder 3" descr="Rainbow-Over-a-Green-Valle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5927"/>
            <a:ext cx="5715040" cy="3214710"/>
          </a:xfrm>
        </p:spPr>
      </p:pic>
      <p:sp>
        <p:nvSpPr>
          <p:cNvPr id="5" name="Oval 4">
            <a:hlinkClick r:id="rId3" action="ppaction://hlinksldjump"/>
          </p:cNvPr>
          <p:cNvSpPr/>
          <p:nvPr/>
        </p:nvSpPr>
        <p:spPr>
          <a:xfrm>
            <a:off x="4500562" y="5572140"/>
            <a:ext cx="1357322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6572264" y="5572140"/>
            <a:ext cx="1357322" cy="7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7" name="TextBox 6"/>
          <p:cNvSpPr txBox="1"/>
          <p:nvPr/>
        </p:nvSpPr>
        <p:spPr>
          <a:xfrm>
            <a:off x="4893471" y="57150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hlinkClick r:id="rId3" action="ppaction://hlinksldjump"/>
              </a:rPr>
              <a:t>yes</a:t>
            </a:r>
            <a:endParaRPr lang="sr-Cyrl-CS" dirty="0"/>
          </a:p>
        </p:txBody>
      </p:sp>
      <p:sp>
        <p:nvSpPr>
          <p:cNvPr id="8" name="TextBox 7"/>
          <p:cNvSpPr txBox="1"/>
          <p:nvPr/>
        </p:nvSpPr>
        <p:spPr>
          <a:xfrm>
            <a:off x="7072330" y="571501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hlinkClick r:id="rId4" action="ppaction://hlinksldjump"/>
              </a:rPr>
              <a:t>no</a:t>
            </a:r>
            <a:endParaRPr lang="sr-Cyrl-C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1604" y="2143116"/>
            <a:ext cx="6372244" cy="981068"/>
          </a:xfrm>
        </p:spPr>
        <p:txBody>
          <a:bodyPr/>
          <a:lstStyle/>
          <a:p>
            <a:pPr algn="ctr">
              <a:buNone/>
            </a:pPr>
            <a:r>
              <a:rPr lang="sr-Latn-RS" sz="5000" b="1" dirty="0">
                <a:solidFill>
                  <a:schemeClr val="tx2"/>
                </a:solidFill>
                <a:latin typeface="Perpetua" panose="02020502060401020303" pitchFamily="18" charset="0"/>
                <a:cs typeface="Times New Roman" pitchFamily="18" charset="0"/>
              </a:rPr>
              <a:t>Correct</a:t>
            </a:r>
            <a:r>
              <a:rPr lang="sr-Cyrl-RS" sz="5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5000" b="1" dirty="0">
              <a:solidFill>
                <a:schemeClr val="tx2"/>
              </a:solidFill>
              <a:latin typeface="Perpetua" panose="02020502060401020303" pitchFamily="18" charset="0"/>
              <a:cs typeface="Times New Roman" pitchFamily="18" charset="0"/>
            </a:endParaRPr>
          </a:p>
          <a:p>
            <a:endParaRPr lang="sr-Cyrl-CS" dirty="0"/>
          </a:p>
        </p:txBody>
      </p:sp>
      <p:pic>
        <p:nvPicPr>
          <p:cNvPr id="4" name="Picture 5" descr="tacno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47936" y="3026120"/>
            <a:ext cx="1505328" cy="14153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7215206" y="5715016"/>
            <a:ext cx="1357322" cy="857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91418" y="1844824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Latn-RS" sz="5000" b="1" dirty="0">
                <a:solidFill>
                  <a:srgbClr val="181B98"/>
                </a:solidFill>
                <a:cs typeface="Times New Roman" pitchFamily="18" charset="0"/>
              </a:rPr>
              <a:t>Try again</a:t>
            </a:r>
            <a:r>
              <a:rPr lang="sr-Cyrl-RS" sz="5000" b="1" dirty="0">
                <a:solidFill>
                  <a:srgbClr val="181B98"/>
                </a:solidFill>
                <a:cs typeface="Times New Roman" pitchFamily="18" charset="0"/>
              </a:rPr>
              <a:t>!</a:t>
            </a:r>
            <a:endParaRPr lang="en-US" sz="5000" b="1" dirty="0">
              <a:solidFill>
                <a:srgbClr val="181B98"/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1900" y="2780928"/>
            <a:ext cx="1800200" cy="1800200"/>
          </a:xfrm>
          <a:prstGeom prst="rect">
            <a:avLst/>
          </a:prstGeom>
        </p:spPr>
      </p:pic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7143768" y="5643578"/>
            <a:ext cx="1428760" cy="9286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2396" y="3429000"/>
            <a:ext cx="1383929" cy="1251859"/>
          </a:xfrm>
          <a:prstGeom prst="rect">
            <a:avLst/>
          </a:prstGeom>
        </p:spPr>
      </p:pic>
      <p:pic>
        <p:nvPicPr>
          <p:cNvPr id="31748" name="Picture 4" descr="Сродна сл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3214710" cy="3438030"/>
          </a:xfrm>
          <a:prstGeom prst="rect">
            <a:avLst/>
          </a:prstGeom>
          <a:noFill/>
        </p:spPr>
      </p:pic>
      <p:sp>
        <p:nvSpPr>
          <p:cNvPr id="21" name="Oval 20">
            <a:hlinkClick r:id="rId5" action="ppaction://hlinksldjump"/>
          </p:cNvPr>
          <p:cNvSpPr/>
          <p:nvPr/>
        </p:nvSpPr>
        <p:spPr>
          <a:xfrm>
            <a:off x="6929454" y="492919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27" name="Oval 26">
            <a:hlinkClick r:id="rId6" action="ppaction://hlinksldjump"/>
          </p:cNvPr>
          <p:cNvSpPr/>
          <p:nvPr/>
        </p:nvSpPr>
        <p:spPr>
          <a:xfrm>
            <a:off x="5000628" y="564357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28" name="Oval 27">
            <a:hlinkClick r:id="rId5" action="ppaction://hlinksldjump"/>
          </p:cNvPr>
          <p:cNvSpPr/>
          <p:nvPr/>
        </p:nvSpPr>
        <p:spPr>
          <a:xfrm>
            <a:off x="2643174" y="564357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29" name="Oval 28">
            <a:hlinkClick r:id="rId5" action="ppaction://hlinksldjump"/>
          </p:cNvPr>
          <p:cNvSpPr/>
          <p:nvPr/>
        </p:nvSpPr>
        <p:spPr>
          <a:xfrm>
            <a:off x="714348" y="4929198"/>
            <a:ext cx="1500198" cy="8572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30" name="TextBox 29"/>
          <p:cNvSpPr txBox="1"/>
          <p:nvPr/>
        </p:nvSpPr>
        <p:spPr>
          <a:xfrm>
            <a:off x="1081798" y="5178808"/>
            <a:ext cx="765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(0, 4)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71802" y="5857892"/>
            <a:ext cx="85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(-4, 0)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64088" y="5857892"/>
            <a:ext cx="77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(4, 0)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58082" y="5143512"/>
            <a:ext cx="814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(0, -4)</a:t>
            </a:r>
            <a:endParaRPr lang="sr-Cyrl-C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571472" y="428604"/>
            <a:ext cx="8143932" cy="1083712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/>
          </a:p>
        </p:txBody>
      </p:sp>
      <p:sp>
        <p:nvSpPr>
          <p:cNvPr id="35" name="TextBox 34"/>
          <p:cNvSpPr txBox="1"/>
          <p:nvPr/>
        </p:nvSpPr>
        <p:spPr>
          <a:xfrm>
            <a:off x="857224" y="571480"/>
            <a:ext cx="7715304" cy="89255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2600" dirty="0">
                <a:solidFill>
                  <a:schemeClr val="bg1"/>
                </a:solidFill>
                <a:latin typeface="Perpetua" panose="02020502060401020303" pitchFamily="18" charset="0"/>
              </a:rPr>
              <a:t>Which of the following coordinates </a:t>
            </a:r>
            <a:r>
              <a:rPr lang="en-US" sz="26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are</a:t>
            </a:r>
            <a:r>
              <a:rPr lang="sr-Latn-RS" sz="2600" dirty="0" smtClean="0">
                <a:solidFill>
                  <a:schemeClr val="bg1"/>
                </a:solidFill>
                <a:latin typeface="Perpetua" panose="02020502060401020303" pitchFamily="18" charset="0"/>
              </a:rPr>
              <a:t> </a:t>
            </a:r>
            <a:r>
              <a:rPr lang="sr-Latn-RS" sz="2600" dirty="0">
                <a:solidFill>
                  <a:schemeClr val="bg1"/>
                </a:solidFill>
                <a:latin typeface="Perpetua" panose="02020502060401020303" pitchFamily="18" charset="0"/>
              </a:rPr>
              <a:t>suitable for vertex in this picture</a:t>
            </a:r>
            <a:r>
              <a:rPr lang="sr-Cyrl-RS" sz="2600" dirty="0">
                <a:solidFill>
                  <a:schemeClr val="bg1"/>
                </a:solidFill>
              </a:rPr>
              <a:t>?</a:t>
            </a:r>
            <a:endParaRPr lang="sr-Cyrl-CS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1114</TotalTime>
  <Words>234</Words>
  <Application>Microsoft Office PowerPoint</Application>
  <PresentationFormat>On-screen Show (4:3)</PresentationFormat>
  <Paragraphs>57</Paragraphs>
  <Slides>24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Equity</vt:lpstr>
      <vt:lpstr>Slide 1</vt:lpstr>
      <vt:lpstr>Slide 2</vt:lpstr>
      <vt:lpstr>Parabola</vt:lpstr>
      <vt:lpstr>Slide 4</vt:lpstr>
      <vt:lpstr>Conic sections</vt:lpstr>
      <vt:lpstr>Is the rainbow from the picture a parabola?</vt:lpstr>
      <vt:lpstr>Slide 7</vt:lpstr>
      <vt:lpstr>Slide 8</vt:lpstr>
      <vt:lpstr>Slide 9</vt:lpstr>
      <vt:lpstr>Slide 10</vt:lpstr>
      <vt:lpstr>Slide 11</vt:lpstr>
      <vt:lpstr>Is this fountain a parabola?</vt:lpstr>
      <vt:lpstr>Slide 13</vt:lpstr>
      <vt:lpstr>Slide 14</vt:lpstr>
      <vt:lpstr>Slide 15</vt:lpstr>
      <vt:lpstr>Slide 16</vt:lpstr>
      <vt:lpstr>Slide 17</vt:lpstr>
      <vt:lpstr>How many axes of symmetry does this parabola have?</vt:lpstr>
      <vt:lpstr>Slide 19</vt:lpstr>
      <vt:lpstr>Slide 20</vt:lpstr>
      <vt:lpstr>This quadratic function…</vt:lpstr>
      <vt:lpstr>Slide 22</vt:lpstr>
      <vt:lpstr>Slide 23</vt:lpstr>
      <vt:lpstr>Slide 24</vt:lpstr>
    </vt:vector>
  </TitlesOfParts>
  <Company>Telekom Srbija a.d. i Vlada Srbije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Ivo Andrić</dc:title>
  <dc:creator>ucenik</dc:creator>
  <cp:lastModifiedBy>Jasmina Micič</cp:lastModifiedBy>
  <cp:revision>117</cp:revision>
  <dcterms:created xsi:type="dcterms:W3CDTF">2005-12-19T07:30:26Z</dcterms:created>
  <dcterms:modified xsi:type="dcterms:W3CDTF">2020-01-13T22:18:06Z</dcterms:modified>
</cp:coreProperties>
</file>