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0" r:id="rId4"/>
    <p:sldId id="261" r:id="rId5"/>
    <p:sldId id="262" r:id="rId6"/>
    <p:sldId id="263" r:id="rId7"/>
    <p:sldId id="264" r:id="rId8"/>
    <p:sldId id="265" r:id="rId9"/>
    <p:sldId id="266" r:id="rId10"/>
    <p:sldId id="267" r:id="rId11"/>
    <p:sldId id="268"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50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A23720DD-5B6D-40BF-8493-A6B52D484E6B}" type="datetimeFigureOut">
              <a:rPr lang="tr-TR" smtClean="0"/>
              <a:t>09.04.2020</a:t>
            </a:fld>
            <a:endParaRPr lang="tr-TR"/>
          </a:p>
        </p:txBody>
      </p:sp>
      <p:sp>
        <p:nvSpPr>
          <p:cNvPr id="23" name="Slide Number Placeholder 22"/>
          <p:cNvSpPr>
            <a:spLocks noGrp="1"/>
          </p:cNvSpPr>
          <p:nvPr>
            <p:ph type="sldNum" sz="quarter" idx="11"/>
          </p:nvPr>
        </p:nvSpPr>
        <p:spPr/>
        <p:txBody>
          <a:bodyPr/>
          <a:lstStyle/>
          <a:p>
            <a:fld id="{F302176B-0E47-46AC-8F43-DAB4B8A37D06}" type="slidenum">
              <a:rPr lang="tr-TR" smtClean="0"/>
              <a:t>‹#›</a:t>
            </a:fld>
            <a:endParaRPr lang="tr-TR"/>
          </a:p>
        </p:txBody>
      </p:sp>
      <p:sp>
        <p:nvSpPr>
          <p:cNvPr id="24" name="Footer Placeholder 23"/>
          <p:cNvSpPr>
            <a:spLocks noGrp="1"/>
          </p:cNvSpPr>
          <p:nvPr>
            <p:ph type="ftr" sz="quarter" idx="12"/>
          </p:nvPr>
        </p:nvSpPr>
        <p:spPr/>
        <p:txBody>
          <a:bodyPr/>
          <a:lstStyle/>
          <a:p>
            <a:endParaRPr lang="tr-TR"/>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tr-TR" smtClean="0"/>
              <a:t>Asıl başlık stili için tıklatın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09.04.2020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09.04.2020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2" name="Date Placeholder 11"/>
          <p:cNvSpPr>
            <a:spLocks noGrp="1"/>
          </p:cNvSpPr>
          <p:nvPr>
            <p:ph type="dt" sz="half" idx="14"/>
          </p:nvPr>
        </p:nvSpPr>
        <p:spPr/>
        <p:txBody>
          <a:bodyPr/>
          <a:lstStyle/>
          <a:p>
            <a:fld id="{A23720DD-5B6D-40BF-8493-A6B52D484E6B}" type="datetimeFigureOut">
              <a:rPr lang="tr-TR" smtClean="0"/>
              <a:t>09.04.2020</a:t>
            </a:fld>
            <a:endParaRPr lang="tr-TR"/>
          </a:p>
        </p:txBody>
      </p:sp>
      <p:sp>
        <p:nvSpPr>
          <p:cNvPr id="19" name="Slide Number Placeholder 18"/>
          <p:cNvSpPr>
            <a:spLocks noGrp="1"/>
          </p:cNvSpPr>
          <p:nvPr>
            <p:ph type="sldNum" sz="quarter" idx="15"/>
          </p:nvPr>
        </p:nvSpPr>
        <p:spPr/>
        <p:txBody>
          <a:bodyPr/>
          <a:lstStyle/>
          <a:p>
            <a:fld id="{F302176B-0E47-46AC-8F43-DAB4B8A37D06}" type="slidenum">
              <a:rPr lang="tr-TR" smtClean="0"/>
              <a:t>‹#›</a:t>
            </a:fld>
            <a:endParaRPr lang="tr-TR"/>
          </a:p>
        </p:txBody>
      </p:sp>
      <p:sp>
        <p:nvSpPr>
          <p:cNvPr id="21" name="Footer Placeholder 20"/>
          <p:cNvSpPr>
            <a:spLocks noGrp="1"/>
          </p:cNvSpPr>
          <p:nvPr>
            <p:ph type="ftr" sz="quarter" idx="16"/>
          </p:nvPr>
        </p:nvSpPr>
        <p:spPr/>
        <p:txBody>
          <a:bodyPr/>
          <a:lstStyle/>
          <a:p>
            <a:endParaRPr lang="tr-TR"/>
          </a:p>
        </p:txBody>
      </p:sp>
      <p:sp>
        <p:nvSpPr>
          <p:cNvPr id="8" name="Title 7"/>
          <p:cNvSpPr>
            <a:spLocks noGrp="1"/>
          </p:cNvSpPr>
          <p:nvPr>
            <p:ph type="title"/>
          </p:nvPr>
        </p:nvSpPr>
        <p:spPr/>
        <p:txBody>
          <a:bodyPr/>
          <a:lstStyle/>
          <a:p>
            <a:r>
              <a:rPr lang="tr-TR" smtClean="0"/>
              <a:t>Asıl başlık stili için tıklatın</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16" name="Date Placeholder 15"/>
          <p:cNvSpPr>
            <a:spLocks noGrp="1"/>
          </p:cNvSpPr>
          <p:nvPr>
            <p:ph type="dt" sz="half" idx="10"/>
          </p:nvPr>
        </p:nvSpPr>
        <p:spPr/>
        <p:txBody>
          <a:bodyPr/>
          <a:lstStyle/>
          <a:p>
            <a:fld id="{A23720DD-5B6D-40BF-8493-A6B52D484E6B}" type="datetimeFigureOut">
              <a:rPr lang="tr-TR" smtClean="0"/>
              <a:t>09.04.2020</a:t>
            </a:fld>
            <a:endParaRPr lang="tr-TR"/>
          </a:p>
        </p:txBody>
      </p:sp>
      <p:sp>
        <p:nvSpPr>
          <p:cNvPr id="20" name="Slide Number Placeholder 19"/>
          <p:cNvSpPr>
            <a:spLocks noGrp="1"/>
          </p:cNvSpPr>
          <p:nvPr>
            <p:ph type="sldNum" sz="quarter" idx="11"/>
          </p:nvPr>
        </p:nvSpPr>
        <p:spPr/>
        <p:txBody>
          <a:bodyPr/>
          <a:lstStyle/>
          <a:p>
            <a:fld id="{F302176B-0E47-46AC-8F43-DAB4B8A37D06}" type="slidenum">
              <a:rPr lang="tr-TR" smtClean="0"/>
              <a:t>‹#›</a:t>
            </a:fld>
            <a:endParaRPr lang="tr-TR"/>
          </a:p>
        </p:txBody>
      </p:sp>
      <p:sp>
        <p:nvSpPr>
          <p:cNvPr id="21" name="Footer Placeholder 20"/>
          <p:cNvSpPr>
            <a:spLocks noGrp="1"/>
          </p:cNvSpPr>
          <p:nvPr>
            <p:ph type="ftr" sz="quarter" idx="12"/>
          </p:nvPr>
        </p:nvSpPr>
        <p:spPr/>
        <p:txBody>
          <a:bodyPr/>
          <a:lstStyle/>
          <a:p>
            <a:endParaRPr lang="tr-TR"/>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tr-TR" smtClean="0"/>
              <a:t>Asıl başlık stili için tıklatın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27" name="Title 26"/>
          <p:cNvSpPr>
            <a:spLocks noGrp="1"/>
          </p:cNvSpPr>
          <p:nvPr>
            <p:ph type="title"/>
          </p:nvPr>
        </p:nvSpPr>
        <p:spPr/>
        <p:txBody>
          <a:bodyPr/>
          <a:lstStyle/>
          <a:p>
            <a:r>
              <a:rPr lang="tr-TR" smtClean="0"/>
              <a:t>Asıl başlık stili için tıklatın</a:t>
            </a:r>
            <a:endParaRPr lang="en-US" dirty="0"/>
          </a:p>
        </p:txBody>
      </p:sp>
      <p:sp>
        <p:nvSpPr>
          <p:cNvPr id="20" name="Date Placeholder 19"/>
          <p:cNvSpPr>
            <a:spLocks noGrp="1"/>
          </p:cNvSpPr>
          <p:nvPr>
            <p:ph type="dt" sz="half" idx="15"/>
          </p:nvPr>
        </p:nvSpPr>
        <p:spPr/>
        <p:txBody>
          <a:bodyPr/>
          <a:lstStyle/>
          <a:p>
            <a:fld id="{A23720DD-5B6D-40BF-8493-A6B52D484E6B}" type="datetimeFigureOut">
              <a:rPr lang="tr-TR" smtClean="0"/>
              <a:t>09.04.2020</a:t>
            </a:fld>
            <a:endParaRPr lang="tr-TR"/>
          </a:p>
        </p:txBody>
      </p:sp>
      <p:sp>
        <p:nvSpPr>
          <p:cNvPr id="25" name="Slide Number Placeholder 24"/>
          <p:cNvSpPr>
            <a:spLocks noGrp="1"/>
          </p:cNvSpPr>
          <p:nvPr>
            <p:ph type="sldNum" sz="quarter" idx="16"/>
          </p:nvPr>
        </p:nvSpPr>
        <p:spPr/>
        <p:txBody>
          <a:bodyPr/>
          <a:lstStyle/>
          <a:p>
            <a:fld id="{F302176B-0E47-46AC-8F43-DAB4B8A37D06}" type="slidenum">
              <a:rPr lang="tr-TR" smtClean="0"/>
              <a:t>‹#›</a:t>
            </a:fld>
            <a:endParaRPr lang="tr-TR"/>
          </a:p>
        </p:txBody>
      </p:sp>
      <p:sp>
        <p:nvSpPr>
          <p:cNvPr id="26" name="Footer Placeholder 25"/>
          <p:cNvSpPr>
            <a:spLocks noGrp="1"/>
          </p:cNvSpPr>
          <p:nvPr>
            <p:ph type="ftr" sz="quarter" idx="17"/>
          </p:nvPr>
        </p:nvSpPr>
        <p:spPr/>
        <p:txBody>
          <a:bodyPr/>
          <a:lstStyle/>
          <a:p>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30" name="Title 29"/>
          <p:cNvSpPr>
            <a:spLocks noGrp="1"/>
          </p:cNvSpPr>
          <p:nvPr>
            <p:ph type="title"/>
          </p:nvPr>
        </p:nvSpPr>
        <p:spPr/>
        <p:txBody>
          <a:bodyPr/>
          <a:lstStyle/>
          <a:p>
            <a:r>
              <a:rPr lang="tr-TR" smtClean="0"/>
              <a:t>Asıl başlık stili için tıklatın</a:t>
            </a:r>
            <a:endParaRPr lang="en-US"/>
          </a:p>
        </p:txBody>
      </p:sp>
      <p:sp>
        <p:nvSpPr>
          <p:cNvPr id="20" name="Date Placeholder 19"/>
          <p:cNvSpPr>
            <a:spLocks noGrp="1"/>
          </p:cNvSpPr>
          <p:nvPr>
            <p:ph type="dt" sz="half" idx="16"/>
          </p:nvPr>
        </p:nvSpPr>
        <p:spPr/>
        <p:txBody>
          <a:bodyPr/>
          <a:lstStyle/>
          <a:p>
            <a:fld id="{A23720DD-5B6D-40BF-8493-A6B52D484E6B}" type="datetimeFigureOut">
              <a:rPr lang="tr-TR" smtClean="0"/>
              <a:t>09.04.2020</a:t>
            </a:fld>
            <a:endParaRPr lang="tr-TR"/>
          </a:p>
        </p:txBody>
      </p:sp>
      <p:sp>
        <p:nvSpPr>
          <p:cNvPr id="24" name="Slide Number Placeholder 23"/>
          <p:cNvSpPr>
            <a:spLocks noGrp="1"/>
          </p:cNvSpPr>
          <p:nvPr>
            <p:ph type="sldNum" sz="quarter" idx="17"/>
          </p:nvPr>
        </p:nvSpPr>
        <p:spPr/>
        <p:txBody>
          <a:bodyPr/>
          <a:lstStyle/>
          <a:p>
            <a:fld id="{F302176B-0E47-46AC-8F43-DAB4B8A37D06}" type="slidenum">
              <a:rPr lang="tr-TR" smtClean="0"/>
              <a:t>‹#›</a:t>
            </a:fld>
            <a:endParaRPr lang="tr-TR"/>
          </a:p>
        </p:txBody>
      </p:sp>
      <p:sp>
        <p:nvSpPr>
          <p:cNvPr id="29" name="Footer Placeholder 28"/>
          <p:cNvSpPr>
            <a:spLocks noGrp="1"/>
          </p:cNvSpPr>
          <p:nvPr>
            <p:ph type="ftr" sz="quarter" idx="18"/>
          </p:nvPr>
        </p:nvSpPr>
        <p:spPr/>
        <p:txBody>
          <a:bodyPr/>
          <a:lstStyle/>
          <a:p>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A23720DD-5B6D-40BF-8493-A6B52D484E6B}" type="datetimeFigureOut">
              <a:rPr lang="tr-TR" smtClean="0"/>
              <a:t>09.04.2020</a:t>
            </a:fld>
            <a:endParaRPr lang="tr-TR"/>
          </a:p>
        </p:txBody>
      </p:sp>
      <p:sp>
        <p:nvSpPr>
          <p:cNvPr id="14" name="Slide Number Placeholder 13"/>
          <p:cNvSpPr>
            <a:spLocks noGrp="1"/>
          </p:cNvSpPr>
          <p:nvPr>
            <p:ph type="sldNum" sz="quarter" idx="11"/>
          </p:nvPr>
        </p:nvSpPr>
        <p:spPr/>
        <p:txBody>
          <a:bodyPr/>
          <a:lstStyle/>
          <a:p>
            <a:fld id="{F302176B-0E47-46AC-8F43-DAB4B8A37D06}" type="slidenum">
              <a:rPr lang="tr-TR" smtClean="0"/>
              <a:t>‹#›</a:t>
            </a:fld>
            <a:endParaRPr lang="tr-TR"/>
          </a:p>
        </p:txBody>
      </p:sp>
      <p:sp>
        <p:nvSpPr>
          <p:cNvPr id="18" name="Footer Placeholder 17"/>
          <p:cNvSpPr>
            <a:spLocks noGrp="1"/>
          </p:cNvSpPr>
          <p:nvPr>
            <p:ph type="ftr" sz="quarter" idx="12"/>
          </p:nvPr>
        </p:nvSpPr>
        <p:spPr/>
        <p:txBody>
          <a:bodyPr/>
          <a:lstStyle/>
          <a:p>
            <a:endParaRPr lang="tr-TR"/>
          </a:p>
        </p:txBody>
      </p:sp>
      <p:sp>
        <p:nvSpPr>
          <p:cNvPr id="15" name="Title 14"/>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t>09.04.2020</a:t>
            </a:fld>
            <a:endParaRPr lang="tr-TR"/>
          </a:p>
        </p:txBody>
      </p:sp>
      <p:sp>
        <p:nvSpPr>
          <p:cNvPr id="12" name="Slide Number Placeholder 11"/>
          <p:cNvSpPr>
            <a:spLocks noGrp="1"/>
          </p:cNvSpPr>
          <p:nvPr>
            <p:ph type="sldNum" sz="quarter" idx="11"/>
          </p:nvPr>
        </p:nvSpPr>
        <p:spPr/>
        <p:txBody>
          <a:bodyPr/>
          <a:lstStyle/>
          <a:p>
            <a:fld id="{F302176B-0E47-46AC-8F43-DAB4B8A37D06}" type="slidenum">
              <a:rPr lang="tr-TR" smtClean="0"/>
              <a:t>‹#›</a:t>
            </a:fld>
            <a:endParaRPr lang="tr-TR"/>
          </a:p>
        </p:txBody>
      </p:sp>
      <p:sp>
        <p:nvSpPr>
          <p:cNvPr id="13" name="Footer Placeholder 12"/>
          <p:cNvSpPr>
            <a:spLocks noGrp="1"/>
          </p:cNvSpPr>
          <p:nvPr>
            <p:ph type="ftr" sz="quarter" idx="12"/>
          </p:nvPr>
        </p:nvSpPr>
        <p:spPr/>
        <p:txBody>
          <a:bodyPr/>
          <a:lstStyle/>
          <a:p>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tr-TR" smtClean="0"/>
              <a:t>Asıl başlık stili için tıklatın</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3" name="Date Placeholder 12"/>
          <p:cNvSpPr>
            <a:spLocks noGrp="1"/>
          </p:cNvSpPr>
          <p:nvPr>
            <p:ph type="dt" sz="half" idx="15"/>
          </p:nvPr>
        </p:nvSpPr>
        <p:spPr/>
        <p:txBody>
          <a:bodyPr/>
          <a:lstStyle/>
          <a:p>
            <a:fld id="{A23720DD-5B6D-40BF-8493-A6B52D484E6B}" type="datetimeFigureOut">
              <a:rPr lang="tr-TR" smtClean="0"/>
              <a:t>09.04.2020</a:t>
            </a:fld>
            <a:endParaRPr lang="tr-TR"/>
          </a:p>
        </p:txBody>
      </p:sp>
      <p:sp>
        <p:nvSpPr>
          <p:cNvPr id="18" name="Slide Number Placeholder 17"/>
          <p:cNvSpPr>
            <a:spLocks noGrp="1"/>
          </p:cNvSpPr>
          <p:nvPr>
            <p:ph type="sldNum" sz="quarter" idx="16"/>
          </p:nvPr>
        </p:nvSpPr>
        <p:spPr/>
        <p:txBody>
          <a:bodyPr/>
          <a:lstStyle/>
          <a:p>
            <a:fld id="{F302176B-0E47-46AC-8F43-DAB4B8A37D06}" type="slidenum">
              <a:rPr lang="tr-TR" smtClean="0"/>
              <a:t>‹#›</a:t>
            </a:fld>
            <a:endParaRPr lang="tr-TR"/>
          </a:p>
        </p:txBody>
      </p:sp>
      <p:sp>
        <p:nvSpPr>
          <p:cNvPr id="20" name="Footer Placeholder 19"/>
          <p:cNvSpPr>
            <a:spLocks noGrp="1"/>
          </p:cNvSpPr>
          <p:nvPr>
            <p:ph type="ftr" sz="quarter" idx="17"/>
          </p:nvPr>
        </p:nvSpPr>
        <p:spPr/>
        <p:txBody>
          <a:bodyPr/>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tr-TR" smtClean="0"/>
              <a:t>Asıl metin stillerini düzenlemek için tıklatın</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13" name="Date Placeholder 12"/>
          <p:cNvSpPr>
            <a:spLocks noGrp="1"/>
          </p:cNvSpPr>
          <p:nvPr>
            <p:ph type="dt" sz="half" idx="14"/>
          </p:nvPr>
        </p:nvSpPr>
        <p:spPr/>
        <p:txBody>
          <a:bodyPr/>
          <a:lstStyle/>
          <a:p>
            <a:fld id="{A23720DD-5B6D-40BF-8493-A6B52D484E6B}" type="datetimeFigureOut">
              <a:rPr lang="tr-TR" smtClean="0"/>
              <a:t>09.04.2020</a:t>
            </a:fld>
            <a:endParaRPr lang="tr-TR"/>
          </a:p>
        </p:txBody>
      </p:sp>
      <p:sp>
        <p:nvSpPr>
          <p:cNvPr id="20" name="Slide Number Placeholder 19"/>
          <p:cNvSpPr>
            <a:spLocks noGrp="1"/>
          </p:cNvSpPr>
          <p:nvPr>
            <p:ph type="sldNum" sz="quarter" idx="15"/>
          </p:nvPr>
        </p:nvSpPr>
        <p:spPr/>
        <p:txBody>
          <a:bodyPr/>
          <a:lstStyle/>
          <a:p>
            <a:fld id="{F302176B-0E47-46AC-8F43-DAB4B8A37D06}" type="slidenum">
              <a:rPr lang="tr-TR" smtClean="0"/>
              <a:t>‹#›</a:t>
            </a:fld>
            <a:endParaRPr lang="tr-TR"/>
          </a:p>
        </p:txBody>
      </p:sp>
      <p:sp>
        <p:nvSpPr>
          <p:cNvPr id="21" name="Footer Placeholder 20"/>
          <p:cNvSpPr>
            <a:spLocks noGrp="1"/>
          </p:cNvSpPr>
          <p:nvPr>
            <p:ph type="ftr" sz="quarter" idx="16"/>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A23720DD-5B6D-40BF-8493-A6B52D484E6B}" type="datetimeFigureOut">
              <a:rPr lang="tr-TR" smtClean="0"/>
              <a:t>09.04.2020</a:t>
            </a:fld>
            <a:endParaRPr lang="tr-TR"/>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tr-TR"/>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F302176B-0E47-46AC-8F43-DAB4B8A37D06}"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hyperlink" Target="http://parabolaonline.tripod.com/history.html" TargetMode="External"/><Relationship Id="rId2" Type="http://schemas.openxmlformats.org/officeDocument/2006/relationships/hyperlink" Target="https://amsi.org.au/ESA_Senior_Years/SeniorTopic2/2a/"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r>
              <a:rPr lang="tr-TR" dirty="0" smtClean="0"/>
              <a:t>Samet Bayram</a:t>
            </a:r>
          </a:p>
          <a:p>
            <a:r>
              <a:rPr lang="tr-TR" dirty="0" smtClean="0"/>
              <a:t>Görele </a:t>
            </a:r>
            <a:r>
              <a:rPr lang="tr-TR" dirty="0" err="1" smtClean="0"/>
              <a:t>Anatolian</a:t>
            </a:r>
            <a:r>
              <a:rPr lang="tr-TR" dirty="0" smtClean="0"/>
              <a:t> High School</a:t>
            </a:r>
          </a:p>
          <a:p>
            <a:r>
              <a:rPr lang="tr-TR" dirty="0" err="1" smtClean="0"/>
              <a:t>Turkey</a:t>
            </a:r>
            <a:endParaRPr lang="tr-TR" dirty="0"/>
          </a:p>
        </p:txBody>
      </p:sp>
      <p:sp>
        <p:nvSpPr>
          <p:cNvPr id="2" name="Başlık 1"/>
          <p:cNvSpPr>
            <a:spLocks noGrp="1"/>
          </p:cNvSpPr>
          <p:nvPr>
            <p:ph type="title"/>
          </p:nvPr>
        </p:nvSpPr>
        <p:spPr/>
        <p:txBody>
          <a:bodyPr/>
          <a:lstStyle/>
          <a:p>
            <a:r>
              <a:rPr lang="tr-TR" smtClean="0"/>
              <a:t>HISTORY </a:t>
            </a:r>
            <a:r>
              <a:rPr lang="tr-TR" dirty="0" smtClean="0"/>
              <a:t>OF PARABOLA</a:t>
            </a:r>
            <a:endParaRPr lang="tr-TR" dirty="0"/>
          </a:p>
        </p:txBody>
      </p:sp>
    </p:spTree>
    <p:extLst>
      <p:ext uri="{BB962C8B-B14F-4D97-AF65-F5344CB8AC3E}">
        <p14:creationId xmlns:p14="http://schemas.microsoft.com/office/powerpoint/2010/main" val="2025040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Newton</a:t>
            </a:r>
            <a:endParaRPr lang="tr-TR" dirty="0"/>
          </a:p>
        </p:txBody>
      </p:sp>
      <p:sp>
        <p:nvSpPr>
          <p:cNvPr id="3" name="Metin Yer Tutucusu 2"/>
          <p:cNvSpPr>
            <a:spLocks noGrp="1"/>
          </p:cNvSpPr>
          <p:nvPr>
            <p:ph type="body" sz="half" idx="2"/>
          </p:nvPr>
        </p:nvSpPr>
        <p:spPr/>
        <p:txBody>
          <a:bodyPr>
            <a:normAutofit/>
          </a:bodyPr>
          <a:lstStyle/>
          <a:p>
            <a:r>
              <a:rPr lang="tr-TR" sz="4400" dirty="0" err="1" smtClean="0"/>
              <a:t>Studied</a:t>
            </a:r>
            <a:r>
              <a:rPr lang="tr-TR" sz="4400" dirty="0" smtClean="0"/>
              <a:t> </a:t>
            </a:r>
            <a:r>
              <a:rPr lang="tr-TR" sz="4400" dirty="0" err="1" smtClean="0"/>
              <a:t>properties</a:t>
            </a:r>
            <a:r>
              <a:rPr lang="tr-TR" sz="4400" dirty="0" smtClean="0"/>
              <a:t> of </a:t>
            </a:r>
            <a:r>
              <a:rPr lang="tr-TR" sz="4400" dirty="0" err="1" smtClean="0"/>
              <a:t>the</a:t>
            </a:r>
            <a:r>
              <a:rPr lang="tr-TR" sz="4400" dirty="0" smtClean="0"/>
              <a:t> </a:t>
            </a:r>
            <a:r>
              <a:rPr lang="tr-TR" sz="4400" dirty="0" err="1" smtClean="0"/>
              <a:t>parabola</a:t>
            </a:r>
            <a:endParaRPr lang="tr-TR" sz="4400" dirty="0" smtClean="0"/>
          </a:p>
          <a:p>
            <a:r>
              <a:rPr lang="tr-TR" sz="2600" dirty="0" smtClean="0"/>
              <a:t>(1638-1675)</a:t>
            </a:r>
            <a:endParaRPr lang="tr-TR" sz="2600" dirty="0"/>
          </a:p>
        </p:txBody>
      </p:sp>
      <p:pic>
        <p:nvPicPr>
          <p:cNvPr id="5" name="İçerik Yer Tutucusu 4"/>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4283968" y="548680"/>
            <a:ext cx="4176464" cy="4903012"/>
          </a:xfrm>
        </p:spPr>
      </p:pic>
    </p:spTree>
    <p:extLst>
      <p:ext uri="{BB962C8B-B14F-4D97-AF65-F5344CB8AC3E}">
        <p14:creationId xmlns:p14="http://schemas.microsoft.com/office/powerpoint/2010/main" val="1435427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aşlık 1"/>
          <p:cNvSpPr>
            <a:spLocks noGrp="1"/>
          </p:cNvSpPr>
          <p:nvPr>
            <p:ph type="subTitle" idx="1"/>
          </p:nvPr>
        </p:nvSpPr>
        <p:spPr>
          <a:xfrm>
            <a:off x="352426" y="2895600"/>
            <a:ext cx="6379814" cy="1613520"/>
          </a:xfrm>
        </p:spPr>
        <p:txBody>
          <a:bodyPr>
            <a:normAutofit/>
          </a:bodyPr>
          <a:lstStyle/>
          <a:p>
            <a:r>
              <a:rPr lang="tr-TR" dirty="0" smtClean="0">
                <a:hlinkClick r:id="rId2"/>
              </a:rPr>
              <a:t>=https</a:t>
            </a:r>
            <a:r>
              <a:rPr lang="tr-TR" dirty="0">
                <a:hlinkClick r:id="rId2"/>
              </a:rPr>
              <a:t>://amsi.org.au/ESA_Senior_Years/SeniorTopic2/2a</a:t>
            </a:r>
            <a:r>
              <a:rPr lang="tr-TR" dirty="0" smtClean="0">
                <a:hlinkClick r:id="rId2"/>
              </a:rPr>
              <a:t>/</a:t>
            </a:r>
            <a:endParaRPr lang="tr-TR" dirty="0" smtClean="0"/>
          </a:p>
          <a:p>
            <a:r>
              <a:rPr lang="tr-TR" dirty="0" smtClean="0">
                <a:hlinkClick r:id="rId3"/>
              </a:rPr>
              <a:t>=http</a:t>
            </a:r>
            <a:r>
              <a:rPr lang="tr-TR" dirty="0">
                <a:hlinkClick r:id="rId3"/>
              </a:rPr>
              <a:t>://</a:t>
            </a:r>
            <a:r>
              <a:rPr lang="tr-TR" dirty="0" smtClean="0">
                <a:hlinkClick r:id="rId3"/>
              </a:rPr>
              <a:t>parabolaonline.tripod.com/history.html</a:t>
            </a:r>
            <a:endParaRPr lang="tr-TR" dirty="0" smtClean="0"/>
          </a:p>
          <a:p>
            <a:endParaRPr lang="tr-TR" dirty="0"/>
          </a:p>
        </p:txBody>
      </p:sp>
      <p:sp>
        <p:nvSpPr>
          <p:cNvPr id="3" name="Başlık 2"/>
          <p:cNvSpPr>
            <a:spLocks noGrp="1"/>
          </p:cNvSpPr>
          <p:nvPr>
            <p:ph type="title"/>
          </p:nvPr>
        </p:nvSpPr>
        <p:spPr/>
        <p:txBody>
          <a:bodyPr/>
          <a:lstStyle/>
          <a:p>
            <a:r>
              <a:rPr lang="tr-TR" dirty="0" smtClean="0"/>
              <a:t>REFERENCES</a:t>
            </a:r>
            <a:endParaRPr lang="tr-TR" dirty="0"/>
          </a:p>
        </p:txBody>
      </p:sp>
    </p:spTree>
    <p:extLst>
      <p:ext uri="{BB962C8B-B14F-4D97-AF65-F5344CB8AC3E}">
        <p14:creationId xmlns:p14="http://schemas.microsoft.com/office/powerpoint/2010/main" val="1958807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683568" y="404664"/>
            <a:ext cx="7680960" cy="1066800"/>
          </a:xfrm>
        </p:spPr>
        <p:txBody>
          <a:bodyPr>
            <a:normAutofit fontScale="90000"/>
          </a:bodyPr>
          <a:lstStyle/>
          <a:p>
            <a:r>
              <a:rPr lang="tr-TR" dirty="0" err="1" smtClean="0"/>
              <a:t>Parabola</a:t>
            </a:r>
            <a:r>
              <a:rPr lang="tr-TR" dirty="0" smtClean="0"/>
              <a:t> </a:t>
            </a:r>
            <a:r>
              <a:rPr lang="tr-TR" dirty="0"/>
              <a:t>D</a:t>
            </a:r>
            <a:r>
              <a:rPr lang="tr-TR" dirty="0" smtClean="0"/>
              <a:t>efinition</a:t>
            </a:r>
            <a:r>
              <a:rPr lang="tr-TR" dirty="0"/>
              <a:t/>
            </a:r>
            <a:br>
              <a:rPr lang="tr-TR" dirty="0"/>
            </a:br>
            <a:endParaRPr lang="tr-TR" i="1" dirty="0"/>
          </a:p>
        </p:txBody>
      </p:sp>
      <p:sp>
        <p:nvSpPr>
          <p:cNvPr id="2" name="İçerik Yer Tutucusu 1"/>
          <p:cNvSpPr>
            <a:spLocks noGrp="1"/>
          </p:cNvSpPr>
          <p:nvPr>
            <p:ph type="subTitle" idx="4294967295"/>
          </p:nvPr>
        </p:nvSpPr>
        <p:spPr>
          <a:xfrm>
            <a:off x="467544" y="1412776"/>
            <a:ext cx="6300192" cy="3816424"/>
          </a:xfrm>
        </p:spPr>
        <p:txBody>
          <a:bodyPr>
            <a:normAutofit fontScale="85000" lnSpcReduction="20000"/>
          </a:bodyPr>
          <a:lstStyle/>
          <a:p>
            <a:r>
              <a:rPr lang="en-US" sz="4400" dirty="0"/>
              <a:t>A parabola is a stretched U-shaped geometric form. It can be made by cross-sectioning a cone. </a:t>
            </a:r>
            <a:r>
              <a:rPr lang="en-US" sz="4400" dirty="0" err="1"/>
              <a:t>Menaechmus</a:t>
            </a:r>
            <a:r>
              <a:rPr lang="en-US" sz="4400" dirty="0"/>
              <a:t> determined the mathematic equation of a parabola is represented as y = x</a:t>
            </a:r>
            <a:r>
              <a:rPr lang="en-US" sz="4400" baseline="30000" dirty="0"/>
              <a:t>2</a:t>
            </a:r>
            <a:r>
              <a:rPr lang="en-US" sz="4400" dirty="0"/>
              <a:t> on an x-y axis.</a:t>
            </a:r>
            <a:endParaRPr lang="tr-TR" sz="4400" dirty="0"/>
          </a:p>
        </p:txBody>
      </p:sp>
    </p:spTree>
    <p:extLst>
      <p:ext uri="{BB962C8B-B14F-4D97-AF65-F5344CB8AC3E}">
        <p14:creationId xmlns:p14="http://schemas.microsoft.com/office/powerpoint/2010/main" val="1913086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a:xfrm>
            <a:off x="395536" y="1412776"/>
            <a:ext cx="6192688" cy="3816424"/>
          </a:xfrm>
        </p:spPr>
        <p:txBody>
          <a:bodyPr>
            <a:noAutofit/>
          </a:bodyPr>
          <a:lstStyle/>
          <a:p>
            <a:r>
              <a:rPr lang="en-US" sz="2400" dirty="0"/>
              <a:t>Parabolas can, in fact, be seen everywhere, in nature as well as manmade items. Consider a fountain. The water shot into the air by the fountain falls back in a parabolic path. A ball thrown into the air also follows a parabolic path. Galileo had demonstrated this. Also, anyone who rides a roller coaster will be familiar with the rise and fall created by the track’s parabolas.</a:t>
            </a:r>
            <a:endParaRPr lang="tr-TR" sz="2400" dirty="0"/>
          </a:p>
        </p:txBody>
      </p:sp>
      <p:sp>
        <p:nvSpPr>
          <p:cNvPr id="3" name="Başlık 2"/>
          <p:cNvSpPr>
            <a:spLocks noGrp="1"/>
          </p:cNvSpPr>
          <p:nvPr>
            <p:ph type="title"/>
          </p:nvPr>
        </p:nvSpPr>
        <p:spPr>
          <a:xfrm>
            <a:off x="539552" y="404664"/>
            <a:ext cx="7680960" cy="1066800"/>
          </a:xfrm>
        </p:spPr>
        <p:txBody>
          <a:bodyPr>
            <a:normAutofit fontScale="90000"/>
          </a:bodyPr>
          <a:lstStyle/>
          <a:p>
            <a:r>
              <a:rPr lang="tr-TR" dirty="0" err="1"/>
              <a:t>Everyday</a:t>
            </a:r>
            <a:r>
              <a:rPr lang="tr-TR" dirty="0"/>
              <a:t> </a:t>
            </a:r>
            <a:r>
              <a:rPr lang="tr-TR" dirty="0" err="1" smtClean="0"/>
              <a:t>Parabolas</a:t>
            </a:r>
            <a:r>
              <a:rPr lang="tr-TR" dirty="0"/>
              <a:t/>
            </a:r>
            <a:br>
              <a:rPr lang="tr-TR" dirty="0"/>
            </a:br>
            <a:endParaRPr lang="tr-TR" dirty="0"/>
          </a:p>
        </p:txBody>
      </p:sp>
    </p:spTree>
    <p:extLst>
      <p:ext uri="{BB962C8B-B14F-4D97-AF65-F5344CB8AC3E}">
        <p14:creationId xmlns:p14="http://schemas.microsoft.com/office/powerpoint/2010/main" val="2205598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a:xfrm>
            <a:off x="539552" y="1196752"/>
            <a:ext cx="8108006" cy="4918288"/>
          </a:xfrm>
        </p:spPr>
        <p:txBody>
          <a:bodyPr>
            <a:normAutofit lnSpcReduction="10000"/>
          </a:bodyPr>
          <a:lstStyle/>
          <a:p>
            <a:r>
              <a:rPr lang="en-US" dirty="0"/>
              <a:t>The history of the algebraic aspects of quadratics was covered in the module </a:t>
            </a:r>
            <a:r>
              <a:rPr lang="en-US" dirty="0" smtClean="0"/>
              <a:t>Historically</a:t>
            </a:r>
            <a:r>
              <a:rPr lang="en-US" dirty="0"/>
              <a:t>, the geometric properties of the parabola were studied by the ancient Greeks. </a:t>
            </a:r>
            <a:r>
              <a:rPr lang="en-US" dirty="0" err="1"/>
              <a:t>Menaechmus</a:t>
            </a:r>
            <a:r>
              <a:rPr lang="en-US" dirty="0"/>
              <a:t> (</a:t>
            </a:r>
            <a:r>
              <a:rPr lang="en-US" i="1" dirty="0"/>
              <a:t>c</a:t>
            </a:r>
            <a:r>
              <a:rPr lang="en-US" dirty="0"/>
              <a:t>. 380–320 BCE) appears to have been the first to study the properties of the parabola along with the hyperbola and ellipse. These curves arose through the study of the cone. Apollonius of </a:t>
            </a:r>
            <a:r>
              <a:rPr lang="en-US" dirty="0" err="1"/>
              <a:t>Perga</a:t>
            </a:r>
            <a:r>
              <a:rPr lang="en-US" dirty="0"/>
              <a:t> (262–190 BCE) wrote a major treatise on the conic sections, but his definition of the parabola was in terms of ratios and without any use of coordinates. The focus-</a:t>
            </a:r>
            <a:r>
              <a:rPr lang="en-US" dirty="0" err="1"/>
              <a:t>directrix</a:t>
            </a:r>
            <a:r>
              <a:rPr lang="en-US" dirty="0"/>
              <a:t> definition used in this module goes back to </a:t>
            </a:r>
            <a:r>
              <a:rPr lang="en-US" dirty="0" err="1"/>
              <a:t>Pappus</a:t>
            </a:r>
            <a:r>
              <a:rPr lang="en-US" dirty="0"/>
              <a:t> (290–350 CE). It was not until the advent of coordinate geometry at the time of Descartes that further real progress could be made, although the reflective property was known to the Greeks.</a:t>
            </a:r>
          </a:p>
          <a:p>
            <a:r>
              <a:rPr lang="en-US" dirty="0"/>
              <a:t>Galileo (1564–1642) </a:t>
            </a:r>
            <a:r>
              <a:rPr lang="en-US" dirty="0" err="1"/>
              <a:t>realised</a:t>
            </a:r>
            <a:r>
              <a:rPr lang="en-US" dirty="0"/>
              <a:t> that the motion of a projectile under gravity formed a parabolic path. </a:t>
            </a:r>
            <a:r>
              <a:rPr lang="en-US" dirty="0" err="1"/>
              <a:t>Kepler</a:t>
            </a:r>
            <a:r>
              <a:rPr lang="en-US" dirty="0"/>
              <a:t> (1571–1630) was the first to </a:t>
            </a:r>
            <a:r>
              <a:rPr lang="en-US" dirty="0" err="1"/>
              <a:t>realise</a:t>
            </a:r>
            <a:r>
              <a:rPr lang="en-US" dirty="0"/>
              <a:t> that the planets revolve around the sun in orbits that are very close to being elliptical. Newton proved this using his universal law of gravitation and the calculus.</a:t>
            </a:r>
          </a:p>
          <a:p>
            <a:r>
              <a:rPr lang="en-US" dirty="0"/>
              <a:t>The reflective properties of the parabola and the ellipse have been exploited in architecture to obtain remarkable acoustic properties in large church buildings, and later in the design of powerful telescopes and reflectors.</a:t>
            </a:r>
          </a:p>
          <a:p>
            <a:endParaRPr lang="tr-TR" dirty="0"/>
          </a:p>
        </p:txBody>
      </p:sp>
      <p:sp>
        <p:nvSpPr>
          <p:cNvPr id="3" name="Başlık 2"/>
          <p:cNvSpPr>
            <a:spLocks noGrp="1"/>
          </p:cNvSpPr>
          <p:nvPr>
            <p:ph type="title"/>
          </p:nvPr>
        </p:nvSpPr>
        <p:spPr>
          <a:xfrm>
            <a:off x="755576" y="404664"/>
            <a:ext cx="7680960" cy="1066800"/>
          </a:xfrm>
        </p:spPr>
        <p:txBody>
          <a:bodyPr>
            <a:normAutofit fontScale="90000"/>
          </a:bodyPr>
          <a:lstStyle/>
          <a:p>
            <a:r>
              <a:rPr lang="tr-TR" b="1" dirty="0" err="1"/>
              <a:t>History</a:t>
            </a:r>
            <a:r>
              <a:rPr lang="tr-TR" b="1" dirty="0"/>
              <a:t> </a:t>
            </a:r>
            <a:r>
              <a:rPr lang="tr-TR" b="1" dirty="0" err="1"/>
              <a:t>and</a:t>
            </a:r>
            <a:r>
              <a:rPr lang="tr-TR" b="1" dirty="0"/>
              <a:t> </a:t>
            </a:r>
            <a:r>
              <a:rPr lang="tr-TR" b="1" dirty="0" err="1" smtClean="0"/>
              <a:t>applications</a:t>
            </a:r>
            <a:r>
              <a:rPr lang="tr-TR" dirty="0"/>
              <a:t/>
            </a:r>
            <a:br>
              <a:rPr lang="tr-TR" dirty="0"/>
            </a:br>
            <a:endParaRPr lang="tr-TR" dirty="0"/>
          </a:p>
        </p:txBody>
      </p:sp>
    </p:spTree>
    <p:extLst>
      <p:ext uri="{BB962C8B-B14F-4D97-AF65-F5344CB8AC3E}">
        <p14:creationId xmlns:p14="http://schemas.microsoft.com/office/powerpoint/2010/main" val="28838041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88640"/>
            <a:ext cx="7680960" cy="1080120"/>
          </a:xfrm>
        </p:spPr>
        <p:txBody>
          <a:bodyPr/>
          <a:lstStyle/>
          <a:p>
            <a:r>
              <a:rPr lang="tr-TR" dirty="0" err="1" smtClean="0"/>
              <a:t>Menaechmus</a:t>
            </a:r>
            <a:endParaRPr lang="tr-TR" dirty="0"/>
          </a:p>
        </p:txBody>
      </p:sp>
      <p:sp>
        <p:nvSpPr>
          <p:cNvPr id="3" name="Metin Yer Tutucusu 2"/>
          <p:cNvSpPr>
            <a:spLocks noGrp="1"/>
          </p:cNvSpPr>
          <p:nvPr>
            <p:ph type="body" sz="half" idx="2"/>
          </p:nvPr>
        </p:nvSpPr>
        <p:spPr>
          <a:xfrm>
            <a:off x="611560" y="1628800"/>
            <a:ext cx="3381375" cy="3967162"/>
          </a:xfrm>
        </p:spPr>
        <p:txBody>
          <a:bodyPr>
            <a:normAutofit/>
          </a:bodyPr>
          <a:lstStyle/>
          <a:p>
            <a:r>
              <a:rPr lang="tr-TR" sz="4400" dirty="0" err="1" smtClean="0"/>
              <a:t>Found</a:t>
            </a:r>
            <a:r>
              <a:rPr lang="tr-TR" sz="4400" dirty="0" smtClean="0"/>
              <a:t> </a:t>
            </a:r>
            <a:r>
              <a:rPr lang="tr-TR" sz="4400" dirty="0" err="1" smtClean="0"/>
              <a:t>The</a:t>
            </a:r>
            <a:r>
              <a:rPr lang="tr-TR" sz="4400" dirty="0" smtClean="0"/>
              <a:t> </a:t>
            </a:r>
            <a:r>
              <a:rPr lang="tr-TR" sz="4400" dirty="0" err="1" smtClean="0"/>
              <a:t>Parabola</a:t>
            </a:r>
            <a:endParaRPr lang="tr-TR" sz="4400" dirty="0" smtClean="0"/>
          </a:p>
          <a:p>
            <a:r>
              <a:rPr lang="tr-TR" sz="2200" dirty="0" smtClean="0"/>
              <a:t>(380 BC – 320 BC)</a:t>
            </a:r>
            <a:endParaRPr lang="tr-TR" sz="2200" dirty="0"/>
          </a:p>
        </p:txBody>
      </p:sp>
      <p:pic>
        <p:nvPicPr>
          <p:cNvPr id="6" name="İçerik Yer Tutucusu 5"/>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4644008" y="116632"/>
            <a:ext cx="3528392" cy="5402850"/>
          </a:xfrm>
        </p:spPr>
      </p:pic>
    </p:spTree>
    <p:extLst>
      <p:ext uri="{BB962C8B-B14F-4D97-AF65-F5344CB8AC3E}">
        <p14:creationId xmlns:p14="http://schemas.microsoft.com/office/powerpoint/2010/main" val="41616638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Apollonius</a:t>
            </a:r>
            <a:endParaRPr lang="tr-TR" dirty="0"/>
          </a:p>
        </p:txBody>
      </p:sp>
      <p:sp>
        <p:nvSpPr>
          <p:cNvPr id="3" name="Metin Yer Tutucusu 2"/>
          <p:cNvSpPr>
            <a:spLocks noGrp="1"/>
          </p:cNvSpPr>
          <p:nvPr>
            <p:ph type="body" sz="half" idx="2"/>
          </p:nvPr>
        </p:nvSpPr>
        <p:spPr/>
        <p:txBody>
          <a:bodyPr>
            <a:normAutofit/>
          </a:bodyPr>
          <a:lstStyle/>
          <a:p>
            <a:r>
              <a:rPr lang="tr-TR" sz="4400" dirty="0" err="1" smtClean="0"/>
              <a:t>Named</a:t>
            </a:r>
            <a:r>
              <a:rPr lang="tr-TR" sz="4400" dirty="0" smtClean="0"/>
              <a:t> </a:t>
            </a:r>
            <a:r>
              <a:rPr lang="tr-TR" sz="4400" dirty="0" err="1" smtClean="0"/>
              <a:t>The</a:t>
            </a:r>
            <a:r>
              <a:rPr lang="tr-TR" sz="4400" dirty="0" smtClean="0"/>
              <a:t> </a:t>
            </a:r>
            <a:r>
              <a:rPr lang="tr-TR" sz="4400" dirty="0" err="1" smtClean="0"/>
              <a:t>Parabola</a:t>
            </a:r>
            <a:endParaRPr lang="tr-TR" sz="4400" dirty="0" smtClean="0"/>
          </a:p>
          <a:p>
            <a:r>
              <a:rPr lang="tr-TR" sz="1800" dirty="0" smtClean="0"/>
              <a:t>(262 BC – 190 BC)</a:t>
            </a:r>
            <a:endParaRPr lang="tr-TR" sz="1800" dirty="0"/>
          </a:p>
        </p:txBody>
      </p:sp>
      <p:pic>
        <p:nvPicPr>
          <p:cNvPr id="5" name="İçerik Yer Tutucusu 4"/>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4218106" y="476673"/>
            <a:ext cx="3715624" cy="4954166"/>
          </a:xfrm>
        </p:spPr>
      </p:pic>
    </p:spTree>
    <p:extLst>
      <p:ext uri="{BB962C8B-B14F-4D97-AF65-F5344CB8AC3E}">
        <p14:creationId xmlns:p14="http://schemas.microsoft.com/office/powerpoint/2010/main" val="2069897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Pappus</a:t>
            </a:r>
            <a:endParaRPr lang="tr-TR" dirty="0"/>
          </a:p>
        </p:txBody>
      </p:sp>
      <p:sp>
        <p:nvSpPr>
          <p:cNvPr id="3" name="Metin Yer Tutucusu 2"/>
          <p:cNvSpPr>
            <a:spLocks noGrp="1"/>
          </p:cNvSpPr>
          <p:nvPr>
            <p:ph type="body" sz="half" idx="2"/>
          </p:nvPr>
        </p:nvSpPr>
        <p:spPr/>
        <p:txBody>
          <a:bodyPr>
            <a:normAutofit/>
          </a:bodyPr>
          <a:lstStyle/>
          <a:p>
            <a:r>
              <a:rPr lang="tr-TR" sz="4400" dirty="0" err="1" smtClean="0"/>
              <a:t>Found</a:t>
            </a:r>
            <a:r>
              <a:rPr lang="tr-TR" sz="4400" dirty="0" smtClean="0"/>
              <a:t> </a:t>
            </a:r>
            <a:r>
              <a:rPr lang="tr-TR" sz="4400" dirty="0" err="1" smtClean="0"/>
              <a:t>the</a:t>
            </a:r>
            <a:r>
              <a:rPr lang="tr-TR" sz="4400" dirty="0" smtClean="0"/>
              <a:t> </a:t>
            </a:r>
            <a:r>
              <a:rPr lang="tr-TR" sz="4400" dirty="0" err="1" smtClean="0"/>
              <a:t>focus</a:t>
            </a:r>
            <a:r>
              <a:rPr lang="tr-TR" sz="4400" dirty="0" smtClean="0"/>
              <a:t> </a:t>
            </a:r>
            <a:r>
              <a:rPr lang="tr-TR" sz="4400" dirty="0" err="1" smtClean="0"/>
              <a:t>and</a:t>
            </a:r>
            <a:r>
              <a:rPr lang="tr-TR" sz="4400" dirty="0" smtClean="0"/>
              <a:t> </a:t>
            </a:r>
            <a:r>
              <a:rPr lang="tr-TR" sz="4400" dirty="0" err="1" smtClean="0"/>
              <a:t>directrix</a:t>
            </a:r>
            <a:endParaRPr lang="tr-TR" sz="4400" dirty="0" smtClean="0"/>
          </a:p>
          <a:p>
            <a:r>
              <a:rPr lang="tr-TR" sz="1800" dirty="0" smtClean="0"/>
              <a:t>(290-350)</a:t>
            </a:r>
            <a:endParaRPr lang="tr-TR" sz="1800" dirty="0"/>
          </a:p>
        </p:txBody>
      </p:sp>
      <p:pic>
        <p:nvPicPr>
          <p:cNvPr id="5" name="İçerik Yer Tutucusu 4"/>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5126355" y="1463675"/>
            <a:ext cx="2639377" cy="3967163"/>
          </a:xfrm>
        </p:spPr>
      </p:pic>
    </p:spTree>
    <p:extLst>
      <p:ext uri="{BB962C8B-B14F-4D97-AF65-F5344CB8AC3E}">
        <p14:creationId xmlns:p14="http://schemas.microsoft.com/office/powerpoint/2010/main" val="1455521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Galileo</a:t>
            </a:r>
            <a:endParaRPr lang="tr-TR" dirty="0"/>
          </a:p>
        </p:txBody>
      </p:sp>
      <p:sp>
        <p:nvSpPr>
          <p:cNvPr id="3" name="Metin Yer Tutucusu 2"/>
          <p:cNvSpPr>
            <a:spLocks noGrp="1"/>
          </p:cNvSpPr>
          <p:nvPr>
            <p:ph type="body" sz="half" idx="2"/>
          </p:nvPr>
        </p:nvSpPr>
        <p:spPr>
          <a:xfrm>
            <a:off x="352426" y="1463040"/>
            <a:ext cx="3571502" cy="4054192"/>
          </a:xfrm>
        </p:spPr>
        <p:txBody>
          <a:bodyPr>
            <a:noAutofit/>
          </a:bodyPr>
          <a:lstStyle/>
          <a:p>
            <a:r>
              <a:rPr lang="tr-TR" sz="3200" dirty="0" err="1" smtClean="0"/>
              <a:t>Saw</a:t>
            </a:r>
            <a:r>
              <a:rPr lang="tr-TR" sz="3200" dirty="0" smtClean="0"/>
              <a:t> </a:t>
            </a:r>
            <a:r>
              <a:rPr lang="tr-TR" sz="3200" dirty="0" err="1" smtClean="0"/>
              <a:t>the</a:t>
            </a:r>
            <a:r>
              <a:rPr lang="tr-TR" sz="3200" dirty="0" smtClean="0"/>
              <a:t> </a:t>
            </a:r>
            <a:r>
              <a:rPr lang="tr-TR" sz="3200" dirty="0" err="1" smtClean="0"/>
              <a:t>objects</a:t>
            </a:r>
            <a:r>
              <a:rPr lang="tr-TR" sz="3200" dirty="0" smtClean="0"/>
              <a:t> </a:t>
            </a:r>
            <a:r>
              <a:rPr lang="tr-TR" sz="3200" dirty="0" err="1" smtClean="0"/>
              <a:t>falling</a:t>
            </a:r>
            <a:r>
              <a:rPr lang="tr-TR" sz="3200" dirty="0" smtClean="0"/>
              <a:t> </a:t>
            </a:r>
            <a:r>
              <a:rPr lang="tr-TR" sz="3200" dirty="0" err="1" smtClean="0"/>
              <a:t>due</a:t>
            </a:r>
            <a:r>
              <a:rPr lang="tr-TR" sz="3200" dirty="0" smtClean="0"/>
              <a:t> </a:t>
            </a:r>
            <a:r>
              <a:rPr lang="tr-TR" sz="3200" dirty="0" err="1" smtClean="0"/>
              <a:t>to</a:t>
            </a:r>
            <a:r>
              <a:rPr lang="tr-TR" sz="3200" dirty="0" smtClean="0"/>
              <a:t> </a:t>
            </a:r>
            <a:r>
              <a:rPr lang="tr-TR" sz="3200" dirty="0" err="1" smtClean="0"/>
              <a:t>the</a:t>
            </a:r>
            <a:r>
              <a:rPr lang="tr-TR" sz="3200" dirty="0" smtClean="0"/>
              <a:t> </a:t>
            </a:r>
            <a:r>
              <a:rPr lang="tr-TR" sz="3200" dirty="0" err="1" smtClean="0"/>
              <a:t>gravity</a:t>
            </a:r>
            <a:r>
              <a:rPr lang="tr-TR" sz="3200" dirty="0" smtClean="0"/>
              <a:t> </a:t>
            </a:r>
            <a:r>
              <a:rPr lang="tr-TR" sz="3200" dirty="0" err="1" smtClean="0"/>
              <a:t>due</a:t>
            </a:r>
            <a:r>
              <a:rPr lang="tr-TR" sz="3200" dirty="0" smtClean="0"/>
              <a:t> </a:t>
            </a:r>
            <a:r>
              <a:rPr lang="tr-TR" sz="3200" dirty="0" err="1" smtClean="0"/>
              <a:t>so</a:t>
            </a:r>
            <a:r>
              <a:rPr lang="tr-TR" sz="3200" dirty="0" smtClean="0"/>
              <a:t> in </a:t>
            </a:r>
            <a:r>
              <a:rPr lang="tr-TR" sz="3200" dirty="0" err="1" smtClean="0"/>
              <a:t>parabolic</a:t>
            </a:r>
            <a:r>
              <a:rPr lang="tr-TR" sz="3200" dirty="0" smtClean="0"/>
              <a:t> </a:t>
            </a:r>
            <a:r>
              <a:rPr lang="tr-TR" sz="3200" dirty="0" err="1" smtClean="0"/>
              <a:t>paths</a:t>
            </a:r>
            <a:endParaRPr lang="tr-TR" sz="3200" dirty="0" smtClean="0"/>
          </a:p>
          <a:p>
            <a:r>
              <a:rPr lang="tr-TR" sz="3200" dirty="0" smtClean="0"/>
              <a:t>(1564-1642)</a:t>
            </a:r>
            <a:endParaRPr lang="tr-TR" sz="3200" dirty="0"/>
          </a:p>
        </p:txBody>
      </p:sp>
      <p:pic>
        <p:nvPicPr>
          <p:cNvPr id="5" name="İçerik Yer Tutucusu 4"/>
          <p:cNvPicPr>
            <a:picLocks noGrp="1" noChangeAspect="1"/>
          </p:cNvPicPr>
          <p:nvPr>
            <p:ph sz="quarter" idx="14"/>
          </p:nvPr>
        </p:nvPicPr>
        <p:blipFill>
          <a:blip r:embed="rId2" cstate="print">
            <a:extLst>
              <a:ext uri="{28A0092B-C50C-407E-A947-70E740481C1C}">
                <a14:useLocalDpi xmlns:a14="http://schemas.microsoft.com/office/drawing/2010/main" val="0"/>
              </a:ext>
            </a:extLst>
          </a:blip>
          <a:stretch>
            <a:fillRect/>
          </a:stretch>
        </p:blipFill>
        <p:spPr>
          <a:xfrm>
            <a:off x="4572000" y="476671"/>
            <a:ext cx="3798848" cy="4661637"/>
          </a:xfrm>
        </p:spPr>
      </p:pic>
    </p:spTree>
    <p:extLst>
      <p:ext uri="{BB962C8B-B14F-4D97-AF65-F5344CB8AC3E}">
        <p14:creationId xmlns:p14="http://schemas.microsoft.com/office/powerpoint/2010/main" val="1256571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Gregory</a:t>
            </a:r>
            <a:endParaRPr lang="tr-TR" dirty="0"/>
          </a:p>
        </p:txBody>
      </p:sp>
      <p:sp>
        <p:nvSpPr>
          <p:cNvPr id="3" name="Metin Yer Tutucusu 2"/>
          <p:cNvSpPr>
            <a:spLocks noGrp="1"/>
          </p:cNvSpPr>
          <p:nvPr>
            <p:ph type="body" sz="half" idx="2"/>
          </p:nvPr>
        </p:nvSpPr>
        <p:spPr/>
        <p:txBody>
          <a:bodyPr>
            <a:normAutofit fontScale="92500" lnSpcReduction="10000"/>
          </a:bodyPr>
          <a:lstStyle/>
          <a:p>
            <a:r>
              <a:rPr lang="tr-TR" sz="4400" dirty="0" err="1" smtClean="0"/>
              <a:t>Studied</a:t>
            </a:r>
            <a:r>
              <a:rPr lang="tr-TR" sz="4400" dirty="0" smtClean="0"/>
              <a:t> </a:t>
            </a:r>
            <a:r>
              <a:rPr lang="tr-TR" sz="4400" dirty="0" err="1" smtClean="0"/>
              <a:t>properties</a:t>
            </a:r>
            <a:r>
              <a:rPr lang="tr-TR" sz="4400" dirty="0" smtClean="0"/>
              <a:t> of </a:t>
            </a:r>
            <a:r>
              <a:rPr lang="tr-TR" sz="4400" dirty="0" err="1" smtClean="0"/>
              <a:t>the</a:t>
            </a:r>
            <a:r>
              <a:rPr lang="tr-TR" sz="4400" dirty="0" smtClean="0"/>
              <a:t> </a:t>
            </a:r>
            <a:r>
              <a:rPr lang="tr-TR" sz="4400" dirty="0" err="1" smtClean="0"/>
              <a:t>parabola</a:t>
            </a:r>
            <a:endParaRPr lang="tr-TR" sz="4400" dirty="0" smtClean="0"/>
          </a:p>
          <a:p>
            <a:r>
              <a:rPr lang="tr-TR" sz="4400" dirty="0" smtClean="0"/>
              <a:t>(1638-1675</a:t>
            </a:r>
            <a:endParaRPr lang="tr-TR" sz="4400" dirty="0"/>
          </a:p>
        </p:txBody>
      </p:sp>
      <p:pic>
        <p:nvPicPr>
          <p:cNvPr id="5" name="İçerik Yer Tutucusu 4"/>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4067944" y="404664"/>
            <a:ext cx="4396822" cy="4954166"/>
          </a:xfrm>
        </p:spPr>
      </p:pic>
    </p:spTree>
    <p:extLst>
      <p:ext uri="{BB962C8B-B14F-4D97-AF65-F5344CB8AC3E}">
        <p14:creationId xmlns:p14="http://schemas.microsoft.com/office/powerpoint/2010/main" val="3217113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TM01790491[[fn=Mylar]]</Template>
  <TotalTime>35</TotalTime>
  <Words>214</Words>
  <Application>Microsoft Office PowerPoint</Application>
  <PresentationFormat>Ekran Gösterisi (4:3)</PresentationFormat>
  <Paragraphs>33</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Mylar</vt:lpstr>
      <vt:lpstr>HISTORY OF PARABOLA</vt:lpstr>
      <vt:lpstr>Parabola Definition </vt:lpstr>
      <vt:lpstr>Everyday Parabolas </vt:lpstr>
      <vt:lpstr>History and applications </vt:lpstr>
      <vt:lpstr>Menaechmus</vt:lpstr>
      <vt:lpstr>Apollonius</vt:lpstr>
      <vt:lpstr>Pappus</vt:lpstr>
      <vt:lpstr>Galileo</vt:lpstr>
      <vt:lpstr>Gregory</vt:lpstr>
      <vt:lpstr>Newton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PARABOLA</dc:title>
  <dc:creator>uzay</dc:creator>
  <cp:lastModifiedBy>uzay</cp:lastModifiedBy>
  <cp:revision>5</cp:revision>
  <dcterms:created xsi:type="dcterms:W3CDTF">2020-04-04T18:05:02Z</dcterms:created>
  <dcterms:modified xsi:type="dcterms:W3CDTF">2020-04-09T15:10:13Z</dcterms:modified>
</cp:coreProperties>
</file>