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5"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033"/>
    <a:srgbClr val="989078"/>
    <a:srgbClr val="AEAD9B"/>
    <a:srgbClr val="194D36"/>
    <a:srgbClr val="1A3127"/>
    <a:srgbClr val="072699"/>
    <a:srgbClr val="411836"/>
    <a:srgbClr val="021AA3"/>
    <a:srgbClr val="341234"/>
    <a:srgbClr val="7966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A4E9B-84DC-46F9-BE1E-823DCDC5CCF1}" type="datetimeFigureOut">
              <a:rPr lang="en-IN" smtClean="0"/>
              <a:pPr/>
              <a:t>10-10-2021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8961F-986B-45C8-9287-F37A4FBD793A}" type="slidenum">
              <a:rPr lang="en-IN" smtClean="0"/>
              <a:pPr/>
              <a:t>‹#›</a:t>
            </a:fld>
            <a:endParaRPr lang="en-IN"/>
          </a:p>
        </p:txBody>
      </p:sp>
    </p:spTree>
    <p:extLst>
      <p:ext uri="{BB962C8B-B14F-4D97-AF65-F5344CB8AC3E}">
        <p14:creationId xmlns:p14="http://schemas.microsoft.com/office/powerpoint/2010/main" xmlns="" val="47557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8A38961F-986B-45C8-9287-F37A4FBD793A}" type="slidenum">
              <a:rPr lang="en-IN" smtClean="0"/>
              <a:pPr/>
              <a:t>8</a:t>
            </a:fld>
            <a:endParaRPr lang="en-IN"/>
          </a:p>
        </p:txBody>
      </p:sp>
    </p:spTree>
    <p:extLst>
      <p:ext uri="{BB962C8B-B14F-4D97-AF65-F5344CB8AC3E}">
        <p14:creationId xmlns:p14="http://schemas.microsoft.com/office/powerpoint/2010/main" xmlns="" val="288172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39035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209956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68234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19966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212001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76678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262267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97565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16884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13277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A4073-0A15-4115-8032-5F4932BAEA7B}" type="datetimeFigureOut">
              <a:rPr lang="en-IN" smtClean="0"/>
              <a:pPr/>
              <a:t>10-10-2021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358655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A4073-0A15-4115-8032-5F4932BAEA7B}" type="datetimeFigureOut">
              <a:rPr lang="en-IN" smtClean="0"/>
              <a:pPr/>
              <a:t>10-10-2021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D5B44-C6EB-4BDE-8652-DBBB6D9595BB}" type="slidenum">
              <a:rPr lang="en-IN" smtClean="0"/>
              <a:pPr/>
              <a:t>‹#›</a:t>
            </a:fld>
            <a:endParaRPr lang="en-IN"/>
          </a:p>
        </p:txBody>
      </p:sp>
    </p:spTree>
    <p:extLst>
      <p:ext uri="{BB962C8B-B14F-4D97-AF65-F5344CB8AC3E}">
        <p14:creationId xmlns:p14="http://schemas.microsoft.com/office/powerpoint/2010/main" xmlns="" val="122642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524000" y="1122363"/>
            <a:ext cx="9144000" cy="1593128"/>
          </a:xfrm>
        </p:spPr>
        <p:txBody>
          <a:bodyPr>
            <a:normAutofit/>
          </a:bodyPr>
          <a:lstStyle/>
          <a:p>
            <a:r>
              <a:rPr lang="en-US" sz="5400" b="1" dirty="0" smtClean="0"/>
              <a:t>Yarn and thread whisper stories of the past</a:t>
            </a:r>
            <a:endParaRPr lang="bg-BG" sz="5400" b="1" dirty="0"/>
          </a:p>
        </p:txBody>
      </p:sp>
      <p:sp>
        <p:nvSpPr>
          <p:cNvPr id="3" name="Подзаглавие 2"/>
          <p:cNvSpPr>
            <a:spLocks noGrp="1"/>
          </p:cNvSpPr>
          <p:nvPr>
            <p:ph type="subTitle" idx="1"/>
          </p:nvPr>
        </p:nvSpPr>
        <p:spPr/>
        <p:txBody>
          <a:bodyPr>
            <a:normAutofit/>
          </a:bodyPr>
          <a:lstStyle/>
          <a:p>
            <a:r>
              <a:rPr lang="en-US" sz="7200" b="1" dirty="0" smtClean="0"/>
              <a:t>Embroidery of India</a:t>
            </a:r>
            <a:endParaRPr lang="bg-BG" sz="7200" b="1" dirty="0"/>
          </a:p>
        </p:txBody>
      </p:sp>
      <p:pic>
        <p:nvPicPr>
          <p:cNvPr id="5" name="Картина 4" descr="eTwinning-Logo_CMYK (2).jpg"/>
          <p:cNvPicPr>
            <a:picLocks noChangeAspect="1"/>
          </p:cNvPicPr>
          <p:nvPr/>
        </p:nvPicPr>
        <p:blipFill>
          <a:blip r:embed="rId2" cstate="print"/>
          <a:stretch>
            <a:fillRect/>
          </a:stretch>
        </p:blipFill>
        <p:spPr>
          <a:xfrm>
            <a:off x="180109" y="207817"/>
            <a:ext cx="1856509" cy="12715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94949"/>
            </a:gs>
            <a:gs pos="70000">
              <a:srgbClr val="B2B2B2"/>
            </a:gs>
            <a:gs pos="39000">
              <a:srgbClr val="5E5E5E"/>
            </a:gs>
            <a:gs pos="100000">
              <a:srgbClr val="D7D7D7"/>
            </a:gs>
          </a:gsLst>
          <a:lin ang="81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393845" y="215018"/>
            <a:ext cx="7191178" cy="2677656"/>
          </a:xfrm>
          <a:prstGeom prst="rect">
            <a:avLst/>
          </a:prstGeom>
        </p:spPr>
        <p:txBody>
          <a:bodyPr wrap="square">
            <a:spAutoFit/>
          </a:bodyPr>
          <a:lstStyle/>
          <a:p>
            <a:r>
              <a:rPr lang="en-IN" sz="2400" b="1" dirty="0" err="1">
                <a:solidFill>
                  <a:schemeClr val="bg1"/>
                </a:solidFill>
                <a:latin typeface="Bradley Hand ITC" panose="03070402050302030203" pitchFamily="66" charset="0"/>
              </a:rPr>
              <a:t>Chikankari</a:t>
            </a:r>
            <a:r>
              <a:rPr lang="en-IN" sz="2400" b="1" dirty="0">
                <a:solidFill>
                  <a:schemeClr val="bg1"/>
                </a:solidFill>
                <a:latin typeface="Bradley Hand ITC" panose="03070402050302030203" pitchFamily="66" charset="0"/>
              </a:rPr>
              <a:t> Lucknow in Uttar Pradesh is the hotbed of white thread embroidery on white or </a:t>
            </a:r>
            <a:r>
              <a:rPr lang="en-IN" sz="2400" b="1" dirty="0" err="1">
                <a:solidFill>
                  <a:schemeClr val="bg1"/>
                </a:solidFill>
                <a:latin typeface="Bradley Hand ITC" panose="03070402050302030203" pitchFamily="66" charset="0"/>
              </a:rPr>
              <a:t>colored</a:t>
            </a:r>
            <a:r>
              <a:rPr lang="en-IN" sz="2400" b="1" dirty="0">
                <a:solidFill>
                  <a:schemeClr val="bg1"/>
                </a:solidFill>
                <a:latin typeface="Bradley Hand ITC" panose="03070402050302030203" pitchFamily="66" charset="0"/>
              </a:rPr>
              <a:t> cotton. Intricate and complex, this work is similar to what is commonly known as shadow work. The beauty of the embroidery comes through on fine muslin cloth, where you can see the stitches forming lace-like patterns on the underside.</a:t>
            </a:r>
          </a:p>
        </p:txBody>
      </p:sp>
      <p:pic>
        <p:nvPicPr>
          <p:cNvPr id="3076" name="Picture 4" descr="http://lucknowobserver.com/lucknow/wp-content/uploads/2015/04/Chikankari-750x40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6170" r="23672"/>
          <a:stretch/>
        </p:blipFill>
        <p:spPr bwMode="auto">
          <a:xfrm>
            <a:off x="3441845" y="2875214"/>
            <a:ext cx="8600030" cy="383502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900440" y="2892674"/>
            <a:ext cx="4291560"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rgbClr val="24334F"/>
                </a:solidFill>
                <a:effectLst>
                  <a:outerShdw blurRad="12700" dist="38100" dir="2700000" algn="tl" rotWithShape="0">
                    <a:schemeClr val="bg1">
                      <a:lumMod val="50000"/>
                    </a:schemeClr>
                  </a:outerShdw>
                </a:effectLst>
                <a:latin typeface="Algerian" panose="04020705040A02060702" pitchFamily="82" charset="0"/>
              </a:rPr>
              <a:t>Chikankari</a:t>
            </a:r>
            <a:endParaRPr lang="en-US" sz="5400" b="1" cap="none" spc="0" dirty="0">
              <a:ln w="9525">
                <a:solidFill>
                  <a:schemeClr val="bg1"/>
                </a:solidFill>
                <a:prstDash val="solid"/>
              </a:ln>
              <a:solidFill>
                <a:srgbClr val="24334F"/>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2900091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4EB"/>
            </a:gs>
            <a:gs pos="46000">
              <a:srgbClr val="E07991"/>
            </a:gs>
            <a:gs pos="100000">
              <a:srgbClr val="C7697C"/>
            </a:gs>
          </a:gsLst>
          <a:lin ang="135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6096000" y="194120"/>
            <a:ext cx="6096000" cy="2308324"/>
          </a:xfrm>
          <a:prstGeom prst="rect">
            <a:avLst/>
          </a:prstGeom>
        </p:spPr>
        <p:txBody>
          <a:bodyPr>
            <a:spAutoFit/>
          </a:bodyPr>
          <a:lstStyle/>
          <a:p>
            <a:r>
              <a:rPr lang="en-IN" sz="2400" b="1" dirty="0" smtClean="0">
                <a:solidFill>
                  <a:schemeClr val="tx2">
                    <a:lumMod val="75000"/>
                  </a:schemeClr>
                </a:solidFill>
                <a:latin typeface="Bradley Hand ITC" panose="03070402050302030203" pitchFamily="66" charset="0"/>
              </a:rPr>
              <a:t>Bihar </a:t>
            </a:r>
            <a:r>
              <a:rPr lang="en-IN" sz="2400" b="1" dirty="0">
                <a:solidFill>
                  <a:schemeClr val="tx2">
                    <a:lumMod val="75000"/>
                  </a:schemeClr>
                </a:solidFill>
                <a:latin typeface="Bradley Hand ITC" panose="03070402050302030203" pitchFamily="66" charset="0"/>
              </a:rPr>
              <a:t>and Bengal are known for their simple embroidery called </a:t>
            </a:r>
            <a:r>
              <a:rPr lang="en-IN" sz="2400" b="1" dirty="0" err="1">
                <a:solidFill>
                  <a:schemeClr val="tx2">
                    <a:lumMod val="75000"/>
                  </a:schemeClr>
                </a:solidFill>
                <a:latin typeface="Bradley Hand ITC" panose="03070402050302030203" pitchFamily="66" charset="0"/>
              </a:rPr>
              <a:t>kantha</a:t>
            </a:r>
            <a:r>
              <a:rPr lang="en-IN" sz="2400" b="1" dirty="0">
                <a:solidFill>
                  <a:schemeClr val="tx2">
                    <a:lumMod val="75000"/>
                  </a:schemeClr>
                </a:solidFill>
                <a:latin typeface="Bradley Hand ITC" panose="03070402050302030203" pitchFamily="66" charset="0"/>
              </a:rPr>
              <a:t> which is nothing more than patterns traced in a running stitch with short gaps. Floral, animal and bird motifs embroidered on both cotton and silk are extremely popular.</a:t>
            </a:r>
          </a:p>
        </p:txBody>
      </p:sp>
      <p:pic>
        <p:nvPicPr>
          <p:cNvPr id="4098" name="Picture 2" descr="https://c1.staticflickr.com/3/2607/3863653669_8ae5ee1859_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02444"/>
            <a:ext cx="7322309" cy="43555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367654" y="2502444"/>
            <a:ext cx="2954655"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rgbClr val="647114"/>
                </a:solidFill>
                <a:effectLst>
                  <a:outerShdw blurRad="12700" dist="38100" dir="2700000" algn="tl" rotWithShape="0">
                    <a:schemeClr val="bg1">
                      <a:lumMod val="50000"/>
                    </a:schemeClr>
                  </a:outerShdw>
                </a:effectLst>
                <a:latin typeface="Algerian" panose="04020705040A02060702" pitchFamily="82" charset="0"/>
              </a:rPr>
              <a:t>Kantha</a:t>
            </a:r>
            <a:endParaRPr lang="en-US" sz="5400" b="1" cap="none" spc="0" dirty="0">
              <a:ln w="9525">
                <a:solidFill>
                  <a:schemeClr val="bg1"/>
                </a:solidFill>
                <a:prstDash val="solid"/>
              </a:ln>
              <a:solidFill>
                <a:srgbClr val="647114"/>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117618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9BD4D6"/>
            </a:gs>
            <a:gs pos="0">
              <a:srgbClr val="D3C85F"/>
            </a:gs>
            <a:gs pos="31000">
              <a:srgbClr val="7FA121"/>
            </a:gs>
            <a:gs pos="100000">
              <a:srgbClr val="168F98"/>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249910" y="101305"/>
            <a:ext cx="4790364" cy="3785652"/>
          </a:xfrm>
          <a:prstGeom prst="rect">
            <a:avLst/>
          </a:prstGeom>
        </p:spPr>
        <p:txBody>
          <a:bodyPr wrap="square">
            <a:spAutoFit/>
          </a:bodyPr>
          <a:lstStyle/>
          <a:p>
            <a:pPr algn="just"/>
            <a:r>
              <a:rPr lang="en-IN" sz="2400" b="1" dirty="0">
                <a:solidFill>
                  <a:schemeClr val="accent6">
                    <a:lumMod val="50000"/>
                  </a:schemeClr>
                </a:solidFill>
                <a:latin typeface="Bradley Hand ITC" panose="03070402050302030203" pitchFamily="66" charset="0"/>
              </a:rPr>
              <a:t>Kashmir is known for </a:t>
            </a:r>
            <a:r>
              <a:rPr lang="en-IN" sz="2400" b="1" dirty="0" err="1">
                <a:solidFill>
                  <a:schemeClr val="accent6">
                    <a:lumMod val="50000"/>
                  </a:schemeClr>
                </a:solidFill>
                <a:latin typeface="Bradley Hand ITC" panose="03070402050302030203" pitchFamily="66" charset="0"/>
              </a:rPr>
              <a:t>phirans</a:t>
            </a:r>
            <a:r>
              <a:rPr lang="en-IN" sz="2400" b="1" dirty="0">
                <a:solidFill>
                  <a:schemeClr val="accent6">
                    <a:lumMod val="50000"/>
                  </a:schemeClr>
                </a:solidFill>
                <a:latin typeface="Bradley Hand ITC" panose="03070402050302030203" pitchFamily="66" charset="0"/>
              </a:rPr>
              <a:t> (</a:t>
            </a:r>
            <a:r>
              <a:rPr lang="en-IN" sz="2400" b="1" dirty="0" err="1">
                <a:solidFill>
                  <a:schemeClr val="accent6">
                    <a:lumMod val="50000"/>
                  </a:schemeClr>
                </a:solidFill>
                <a:latin typeface="Bradley Hand ITC" panose="03070402050302030203" pitchFamily="66" charset="0"/>
              </a:rPr>
              <a:t>woolen</a:t>
            </a:r>
            <a:r>
              <a:rPr lang="en-IN" sz="2400" b="1" dirty="0">
                <a:solidFill>
                  <a:schemeClr val="accent6">
                    <a:lumMod val="50000"/>
                  </a:schemeClr>
                </a:solidFill>
                <a:latin typeface="Bradley Hand ITC" panose="03070402050302030203" pitchFamily="66" charset="0"/>
              </a:rPr>
              <a:t> kurtas) and </a:t>
            </a:r>
            <a:r>
              <a:rPr lang="en-IN" sz="2400" b="1" dirty="0" err="1">
                <a:solidFill>
                  <a:schemeClr val="accent6">
                    <a:lumMod val="50000"/>
                  </a:schemeClr>
                </a:solidFill>
                <a:latin typeface="Bradley Hand ITC" panose="03070402050302030203" pitchFamily="66" charset="0"/>
              </a:rPr>
              <a:t>namdahs</a:t>
            </a:r>
            <a:r>
              <a:rPr lang="en-IN" sz="2400" b="1" dirty="0">
                <a:solidFill>
                  <a:schemeClr val="accent6">
                    <a:lumMod val="50000"/>
                  </a:schemeClr>
                </a:solidFill>
                <a:latin typeface="Bradley Hand ITC" panose="03070402050302030203" pitchFamily="66" charset="0"/>
              </a:rPr>
              <a:t> (</a:t>
            </a:r>
            <a:r>
              <a:rPr lang="en-IN" sz="2400" b="1" dirty="0" err="1">
                <a:solidFill>
                  <a:schemeClr val="accent6">
                    <a:lumMod val="50000"/>
                  </a:schemeClr>
                </a:solidFill>
                <a:latin typeface="Bradley Hand ITC" panose="03070402050302030203" pitchFamily="66" charset="0"/>
              </a:rPr>
              <a:t>woolen</a:t>
            </a:r>
            <a:r>
              <a:rPr lang="en-IN" sz="2400" b="1" dirty="0">
                <a:solidFill>
                  <a:schemeClr val="accent6">
                    <a:lumMod val="50000"/>
                  </a:schemeClr>
                </a:solidFill>
                <a:latin typeface="Bradley Hand ITC" panose="03070402050302030203" pitchFamily="66" charset="0"/>
              </a:rPr>
              <a:t> rugs) with big floral embroidery in cheerful colours. Crewel embroidery is the same as chain stitch, is usually done with an awl (a small pointed tool for making holes) and is worked from underneath the fabric rather than above.</a:t>
            </a:r>
          </a:p>
        </p:txBody>
      </p:sp>
      <p:pic>
        <p:nvPicPr>
          <p:cNvPr id="5122" name="Picture 2" descr="http://i952.photobucket.com/albums/ae7/loveelycia/Craft%20Projects/flowerscrew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3946" y="0"/>
            <a:ext cx="6378054" cy="65099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926157" y="101305"/>
            <a:ext cx="282000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1D7D87"/>
                </a:solidFill>
                <a:effectLst>
                  <a:outerShdw blurRad="12700" dist="38100" dir="2700000" algn="tl" rotWithShape="0">
                    <a:schemeClr val="bg1">
                      <a:lumMod val="50000"/>
                    </a:schemeClr>
                  </a:outerShdw>
                </a:effectLst>
                <a:latin typeface="Algerian" panose="04020705040A02060702" pitchFamily="82" charset="0"/>
              </a:rPr>
              <a:t>Crewel</a:t>
            </a:r>
            <a:endParaRPr lang="en-US" sz="5400" b="1" cap="none" spc="0" dirty="0">
              <a:ln w="9525">
                <a:solidFill>
                  <a:schemeClr val="bg1"/>
                </a:solidFill>
                <a:prstDash val="solid"/>
              </a:ln>
              <a:solidFill>
                <a:srgbClr val="1D7D87"/>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4116122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F454C"/>
            </a:gs>
            <a:gs pos="46000">
              <a:srgbClr val="9A0E0E"/>
            </a:gs>
            <a:gs pos="100000">
              <a:srgbClr val="410B0E"/>
            </a:gs>
          </a:gsLst>
          <a:lin ang="81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5809770" y="4322707"/>
            <a:ext cx="6096000" cy="2308324"/>
          </a:xfrm>
          <a:prstGeom prst="rect">
            <a:avLst/>
          </a:prstGeom>
        </p:spPr>
        <p:txBody>
          <a:bodyPr>
            <a:spAutoFit/>
          </a:bodyPr>
          <a:lstStyle/>
          <a:p>
            <a:r>
              <a:rPr lang="en-IN" sz="2400" b="1" dirty="0">
                <a:solidFill>
                  <a:schemeClr val="accent2">
                    <a:lumMod val="40000"/>
                    <a:lumOff val="60000"/>
                  </a:schemeClr>
                </a:solidFill>
                <a:latin typeface="Bradley Hand ITC" panose="03070402050302030203" pitchFamily="66" charset="0"/>
              </a:rPr>
              <a:t>The embroidery of the </a:t>
            </a:r>
            <a:r>
              <a:rPr lang="en-IN" sz="2400" b="1" dirty="0" err="1">
                <a:solidFill>
                  <a:schemeClr val="accent2">
                    <a:lumMod val="40000"/>
                    <a:lumOff val="60000"/>
                  </a:schemeClr>
                </a:solidFill>
                <a:latin typeface="Bradley Hand ITC" panose="03070402050302030203" pitchFamily="66" charset="0"/>
              </a:rPr>
              <a:t>lamada</a:t>
            </a:r>
            <a:r>
              <a:rPr lang="en-IN" sz="2400" b="1" dirty="0">
                <a:solidFill>
                  <a:schemeClr val="accent2">
                    <a:lumMod val="40000"/>
                    <a:lumOff val="60000"/>
                  </a:schemeClr>
                </a:solidFill>
                <a:latin typeface="Bradley Hand ITC" panose="03070402050302030203" pitchFamily="66" charset="0"/>
              </a:rPr>
              <a:t> gypsy tribe of Andhra Pradesh, banjara is a mix of applique with mirrors and beadwork. Bright red, yellow, black and white </a:t>
            </a:r>
            <a:r>
              <a:rPr lang="en-IN" sz="2400" b="1" dirty="0" err="1">
                <a:solidFill>
                  <a:schemeClr val="accent2">
                    <a:lumMod val="40000"/>
                    <a:lumOff val="60000"/>
                  </a:schemeClr>
                </a:solidFill>
                <a:latin typeface="Bradley Hand ITC" panose="03070402050302030203" pitchFamily="66" charset="0"/>
              </a:rPr>
              <a:t>colored</a:t>
            </a:r>
            <a:r>
              <a:rPr lang="en-IN" sz="2400" b="1" dirty="0">
                <a:solidFill>
                  <a:schemeClr val="accent2">
                    <a:lumMod val="40000"/>
                    <a:lumOff val="60000"/>
                  </a:schemeClr>
                </a:solidFill>
                <a:latin typeface="Bradley Hand ITC" panose="03070402050302030203" pitchFamily="66" charset="0"/>
              </a:rPr>
              <a:t> cloth is laid in bands and joined with a white criss-cross stitch.</a:t>
            </a:r>
          </a:p>
        </p:txBody>
      </p:sp>
      <p:pic>
        <p:nvPicPr>
          <p:cNvPr id="6146" name="Picture 2" descr="https://encrypted-tbn1.gstatic.com/images?q=tbn:ANd9GcQkcj9mOj9q_Isz-NwPsofUbqWIn1UzmfAxmj7CCJOIEMd7QPJ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750"/>
            <a:ext cx="6673755" cy="392680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0"/>
            <a:ext cx="341792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072762"/>
                </a:solidFill>
                <a:effectLst>
                  <a:outerShdw blurRad="12700" dist="38100" dir="2700000" algn="tl" rotWithShape="0">
                    <a:schemeClr val="bg1">
                      <a:lumMod val="50000"/>
                    </a:schemeClr>
                  </a:outerShdw>
                </a:effectLst>
                <a:latin typeface="Algerian" panose="04020705040A02060702" pitchFamily="82" charset="0"/>
              </a:rPr>
              <a:t>Banjara</a:t>
            </a:r>
            <a:endParaRPr lang="en-US" sz="5400" b="1" cap="none" spc="0" dirty="0">
              <a:ln w="9525">
                <a:solidFill>
                  <a:schemeClr val="bg1"/>
                </a:solidFill>
                <a:prstDash val="solid"/>
              </a:ln>
              <a:solidFill>
                <a:srgbClr val="072762"/>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2430268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rgbClr val="349400"/>
            </a:gs>
            <a:gs pos="36000">
              <a:srgbClr val="D2C101"/>
            </a:gs>
            <a:gs pos="0">
              <a:srgbClr val="F7E804"/>
            </a:gs>
            <a:gs pos="100000">
              <a:srgbClr val="285B01"/>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506384" y="268083"/>
            <a:ext cx="4395399" cy="2677656"/>
          </a:xfrm>
          <a:prstGeom prst="rect">
            <a:avLst/>
          </a:prstGeom>
        </p:spPr>
        <p:txBody>
          <a:bodyPr wrap="square">
            <a:spAutoFit/>
          </a:bodyPr>
          <a:lstStyle/>
          <a:p>
            <a:r>
              <a:rPr lang="en-IN" sz="2400" b="1" dirty="0" err="1">
                <a:solidFill>
                  <a:srgbClr val="F7E804"/>
                </a:solidFill>
                <a:latin typeface="Bradley Hand ITC" panose="03070402050302030203" pitchFamily="66" charset="0"/>
              </a:rPr>
              <a:t>Dharwar</a:t>
            </a:r>
            <a:r>
              <a:rPr lang="en-IN" sz="2400" b="1" dirty="0">
                <a:solidFill>
                  <a:srgbClr val="F7E804"/>
                </a:solidFill>
                <a:latin typeface="Bradley Hand ITC" panose="03070402050302030203" pitchFamily="66" charset="0"/>
              </a:rPr>
              <a:t> (Karnataka) is home to </a:t>
            </a:r>
            <a:r>
              <a:rPr lang="en-IN" sz="2400" b="1" dirty="0" err="1">
                <a:solidFill>
                  <a:srgbClr val="F7E804"/>
                </a:solidFill>
                <a:latin typeface="Bradley Hand ITC" panose="03070402050302030203" pitchFamily="66" charset="0"/>
              </a:rPr>
              <a:t>kasuti</a:t>
            </a:r>
            <a:r>
              <a:rPr lang="en-IN" sz="2400" b="1" dirty="0">
                <a:solidFill>
                  <a:srgbClr val="F7E804"/>
                </a:solidFill>
                <a:latin typeface="Bradley Hand ITC" panose="03070402050302030203" pitchFamily="66" charset="0"/>
              </a:rPr>
              <a:t>, a delicate single thread embroidery done on handloom saris. Motifs consist of temples, peacocks, elephants, flowering trees and geometric forms spread across the sari.</a:t>
            </a:r>
          </a:p>
        </p:txBody>
      </p:sp>
      <p:pic>
        <p:nvPicPr>
          <p:cNvPr id="7170" name="Picture 2" descr="http://www.embroidery.rocksea.org/images/embroidery/kasuti_lesson1_1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79" t="6592" r="729" b="7605"/>
          <a:stretch/>
        </p:blipFill>
        <p:spPr bwMode="auto">
          <a:xfrm>
            <a:off x="5909481" y="2515614"/>
            <a:ext cx="6282519" cy="434238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594814" y="2484074"/>
            <a:ext cx="2597186"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rgbClr val="F1C307"/>
                </a:solidFill>
                <a:effectLst>
                  <a:outerShdw blurRad="12700" dist="38100" dir="2700000" algn="tl" rotWithShape="0">
                    <a:schemeClr val="bg1">
                      <a:lumMod val="50000"/>
                    </a:schemeClr>
                  </a:outerShdw>
                </a:effectLst>
                <a:latin typeface="Algerian" panose="04020705040A02060702" pitchFamily="82" charset="0"/>
              </a:rPr>
              <a:t>Kasuti</a:t>
            </a:r>
            <a:endParaRPr lang="en-US" sz="5400" b="1" cap="none" spc="0" dirty="0">
              <a:ln w="9525">
                <a:solidFill>
                  <a:schemeClr val="bg1"/>
                </a:solidFill>
                <a:prstDash val="solid"/>
              </a:ln>
              <a:solidFill>
                <a:srgbClr val="F1C307"/>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1962861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48000">
              <a:schemeClr val="tx1">
                <a:lumMod val="50000"/>
                <a:lumOff val="50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7170" name="Picture 2" descr="https://carolgrantham.files.wordpress.com/2013/05/indian-embroidery-samples-00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92372" y="1730325"/>
            <a:ext cx="11629292" cy="4154984"/>
          </a:xfrm>
          <a:prstGeom prst="rect">
            <a:avLst/>
          </a:prstGeom>
          <a:noFill/>
        </p:spPr>
        <p:txBody>
          <a:bodyPr wrap="square" rtlCol="0">
            <a:spAutoFit/>
          </a:bodyPr>
          <a:lstStyle/>
          <a:p>
            <a:r>
              <a:rPr lang="en-IN" sz="2400" dirty="0" smtClean="0">
                <a:solidFill>
                  <a:schemeClr val="bg1"/>
                </a:solidFill>
                <a:latin typeface="AR BERKLEY" panose="02000000000000000000" pitchFamily="2" charset="0"/>
              </a:rPr>
              <a:t>Hand embroidery in India has been in trend from ancient times and there hasn’t been much change in the designs except for the patterns with the changing trends</a:t>
            </a:r>
          </a:p>
          <a:p>
            <a:endParaRPr lang="en-IN" sz="2400" dirty="0">
              <a:solidFill>
                <a:schemeClr val="bg1"/>
              </a:solidFill>
              <a:latin typeface="AR BERKLEY" panose="02000000000000000000" pitchFamily="2" charset="0"/>
            </a:endParaRPr>
          </a:p>
          <a:p>
            <a:r>
              <a:rPr lang="en-IN" sz="2400" dirty="0" smtClean="0">
                <a:solidFill>
                  <a:schemeClr val="bg1"/>
                </a:solidFill>
                <a:latin typeface="AR BERKLEY" panose="02000000000000000000" pitchFamily="2" charset="0"/>
              </a:rPr>
              <a:t>Hand embroidery on various fabrics are considered ethnic and are often preferred by the fashion conscious.</a:t>
            </a:r>
          </a:p>
          <a:p>
            <a:endParaRPr lang="en-IN" sz="2400" dirty="0" smtClean="0">
              <a:solidFill>
                <a:schemeClr val="bg1"/>
              </a:solidFill>
              <a:latin typeface="AR BERKLEY" panose="02000000000000000000" pitchFamily="2" charset="0"/>
            </a:endParaRPr>
          </a:p>
          <a:p>
            <a:r>
              <a:rPr lang="en-IN" sz="2400" dirty="0" smtClean="0">
                <a:solidFill>
                  <a:schemeClr val="bg1"/>
                </a:solidFill>
                <a:latin typeface="AR BERKLEY" panose="02000000000000000000" pitchFamily="2" charset="0"/>
              </a:rPr>
              <a:t>Though Machine embroidery has been found to be cheaper and very close to the hand embroidery popularity, it hasn’t really been able to reduce its preferences and demand.</a:t>
            </a:r>
          </a:p>
          <a:p>
            <a:endParaRPr lang="en-IN" sz="2400" dirty="0">
              <a:solidFill>
                <a:schemeClr val="bg1"/>
              </a:solidFill>
              <a:latin typeface="AR BERKLEY" panose="02000000000000000000" pitchFamily="2" charset="0"/>
            </a:endParaRPr>
          </a:p>
          <a:p>
            <a:r>
              <a:rPr lang="en-IN" sz="2400" dirty="0" smtClean="0">
                <a:solidFill>
                  <a:schemeClr val="bg1"/>
                </a:solidFill>
                <a:latin typeface="AR BERKLEY" panose="02000000000000000000" pitchFamily="2" charset="0"/>
              </a:rPr>
              <a:t>Even today, the age old system of hand embroidery is strictly adhered to especially </a:t>
            </a:r>
            <a:r>
              <a:rPr lang="en-IN" sz="2400" dirty="0" err="1" smtClean="0">
                <a:solidFill>
                  <a:schemeClr val="bg1"/>
                </a:solidFill>
                <a:latin typeface="AR BERKLEY" panose="02000000000000000000" pitchFamily="2" charset="0"/>
              </a:rPr>
              <a:t>zardozi</a:t>
            </a:r>
            <a:r>
              <a:rPr lang="en-IN" sz="2400" dirty="0" smtClean="0">
                <a:solidFill>
                  <a:schemeClr val="bg1"/>
                </a:solidFill>
                <a:latin typeface="AR BERKLEY" panose="02000000000000000000" pitchFamily="2" charset="0"/>
              </a:rPr>
              <a:t>, which uses real gold and silver threads on silk fabrics </a:t>
            </a:r>
          </a:p>
        </p:txBody>
      </p:sp>
      <p:sp>
        <p:nvSpPr>
          <p:cNvPr id="4" name="Rectangle 3"/>
          <p:cNvSpPr/>
          <p:nvPr/>
        </p:nvSpPr>
        <p:spPr>
          <a:xfrm>
            <a:off x="3191967" y="238202"/>
            <a:ext cx="623010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Matura MT Script Capitals" panose="03020802060602070202" pitchFamily="66" charset="0"/>
              </a:rPr>
              <a:t>India: An analysis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atura MT Script Capitals" panose="03020802060602070202" pitchFamily="66" charset="0"/>
            </a:endParaRPr>
          </a:p>
        </p:txBody>
      </p:sp>
    </p:spTree>
    <p:extLst>
      <p:ext uri="{BB962C8B-B14F-4D97-AF65-F5344CB8AC3E}">
        <p14:creationId xmlns:p14="http://schemas.microsoft.com/office/powerpoint/2010/main" xmlns="" val="3821290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Shared by the </a:t>
            </a:r>
            <a:r>
              <a:rPr lang="en-US" dirty="0" err="1" smtClean="0"/>
              <a:t>eTwinning</a:t>
            </a:r>
            <a:r>
              <a:rPr lang="en-US" dirty="0" smtClean="0"/>
              <a:t> team of PPMG “</a:t>
            </a:r>
            <a:r>
              <a:rPr lang="en-US" dirty="0" err="1" smtClean="0"/>
              <a:t>Akad</a:t>
            </a:r>
            <a:r>
              <a:rPr lang="en-US" dirty="0" smtClean="0"/>
              <a:t>. Ivan </a:t>
            </a:r>
            <a:r>
              <a:rPr lang="en-US" dirty="0" err="1" smtClean="0"/>
              <a:t>Tsenov</a:t>
            </a:r>
            <a:r>
              <a:rPr lang="en-US" dirty="0" smtClean="0"/>
              <a:t>”, Vratsa, Bulgaria</a:t>
            </a:r>
            <a:endParaRPr lang="bg-BG" dirty="0"/>
          </a:p>
        </p:txBody>
      </p:sp>
      <p:sp>
        <p:nvSpPr>
          <p:cNvPr id="3" name="Текстово поле 2"/>
          <p:cNvSpPr txBox="1"/>
          <p:nvPr/>
        </p:nvSpPr>
        <p:spPr>
          <a:xfrm>
            <a:off x="4475018" y="6386208"/>
            <a:ext cx="7716982" cy="369332"/>
          </a:xfrm>
          <a:prstGeom prst="rect">
            <a:avLst/>
          </a:prstGeom>
          <a:noFill/>
        </p:spPr>
        <p:txBody>
          <a:bodyPr wrap="square" rtlCol="0">
            <a:spAutoFit/>
          </a:bodyPr>
          <a:lstStyle/>
          <a:p>
            <a:r>
              <a:rPr lang="en-US" b="1" dirty="0" smtClean="0"/>
              <a:t>The presentation is made as a result of a cooperation with a school from India</a:t>
            </a:r>
            <a:endParaRPr lang="bg-BG"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dn3.craftsy.com/blog/wp-content/uploads/2014/03/DSC0982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915" t="15149" r="2945" b="28810"/>
          <a:stretch/>
        </p:blipFill>
        <p:spPr>
          <a:xfrm rot="20396007">
            <a:off x="3111873" y="2142595"/>
            <a:ext cx="6401339" cy="1662685"/>
          </a:xfrm>
          <a:prstGeom prst="rect">
            <a:avLst/>
          </a:prstGeom>
        </p:spPr>
      </p:pic>
    </p:spTree>
    <p:extLst>
      <p:ext uri="{BB962C8B-B14F-4D97-AF65-F5344CB8AC3E}">
        <p14:creationId xmlns:p14="http://schemas.microsoft.com/office/powerpoint/2010/main" xmlns="" val="2274893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india.gov.in/sites/upload_files/npi/files/india_galance.png?134881905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720" r="7423"/>
          <a:stretch/>
        </p:blipFill>
        <p:spPr bwMode="auto">
          <a:xfrm>
            <a:off x="423081" y="1111081"/>
            <a:ext cx="11439960" cy="455273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Line Callout 2 (No Border) 1"/>
          <p:cNvSpPr/>
          <p:nvPr/>
        </p:nvSpPr>
        <p:spPr>
          <a:xfrm>
            <a:off x="8011236" y="2893325"/>
            <a:ext cx="477671" cy="232012"/>
          </a:xfrm>
          <a:prstGeom prst="callout2">
            <a:avLst>
              <a:gd name="adj1" fmla="val 18750"/>
              <a:gd name="adj2" fmla="val -8333"/>
              <a:gd name="adj3" fmla="val 18750"/>
              <a:gd name="adj4" fmla="val -16667"/>
              <a:gd name="adj5" fmla="val 12500"/>
              <a:gd name="adj6" fmla="val -15239"/>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3" name="Line Callout 3 (No Border) 2"/>
          <p:cNvSpPr/>
          <p:nvPr/>
        </p:nvSpPr>
        <p:spPr>
          <a:xfrm>
            <a:off x="8011236" y="3125337"/>
            <a:ext cx="2129051" cy="511793"/>
          </a:xfrm>
          <a:prstGeom prst="callout3">
            <a:avLst>
              <a:gd name="adj1" fmla="val 94612"/>
              <a:gd name="adj2" fmla="val -15384"/>
              <a:gd name="adj3" fmla="val 91164"/>
              <a:gd name="adj4" fmla="val -14744"/>
              <a:gd name="adj5" fmla="val 100000"/>
              <a:gd name="adj6" fmla="val -16667"/>
              <a:gd name="adj7" fmla="val 106067"/>
              <a:gd name="adj8" fmla="val -16025"/>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6" name="Rectangle 5"/>
          <p:cNvSpPr/>
          <p:nvPr/>
        </p:nvSpPr>
        <p:spPr>
          <a:xfrm>
            <a:off x="8393373" y="3302759"/>
            <a:ext cx="1255594" cy="136478"/>
          </a:xfrm>
          <a:prstGeom prst="rect">
            <a:avLst/>
          </a:prstGeom>
          <a:solidFill>
            <a:srgbClr val="C314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856197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B1830"/>
            </a:gs>
            <a:gs pos="46000">
              <a:srgbClr val="012DAF"/>
            </a:gs>
            <a:gs pos="100000">
              <a:srgbClr val="93D9F6"/>
            </a:gs>
          </a:gsLst>
          <a:lin ang="5400000" scaled="1"/>
          <a:tileRect/>
        </a:gradFill>
        <a:effectLst/>
      </p:bgPr>
    </p:bg>
    <p:spTree>
      <p:nvGrpSpPr>
        <p:cNvPr id="1" name=""/>
        <p:cNvGrpSpPr/>
        <p:nvPr/>
      </p:nvGrpSpPr>
      <p:grpSpPr>
        <a:xfrm>
          <a:off x="0" y="0"/>
          <a:ext cx="0" cy="0"/>
          <a:chOff x="0" y="0"/>
          <a:chExt cx="0" cy="0"/>
        </a:xfrm>
      </p:grpSpPr>
      <p:pic>
        <p:nvPicPr>
          <p:cNvPr id="3076" name="Picture 4" descr="http://images.mapsofindia.com/my-india/mirror-work-of-gujara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7421" y="1954152"/>
            <a:ext cx="7324579" cy="490384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0"/>
            <a:ext cx="7949661" cy="2308324"/>
          </a:xfrm>
          <a:prstGeom prst="rect">
            <a:avLst/>
          </a:prstGeom>
          <a:noFill/>
        </p:spPr>
        <p:txBody>
          <a:bodyPr wrap="square" rtlCol="0">
            <a:spAutoFit/>
          </a:bodyPr>
          <a:lstStyle/>
          <a:p>
            <a:r>
              <a:rPr lang="en-IN" sz="2400" b="1" dirty="0" smtClean="0">
                <a:solidFill>
                  <a:srgbClr val="FF9F01"/>
                </a:solidFill>
                <a:latin typeface="Bradley Hand ITC" panose="03070402050302030203" pitchFamily="66" charset="0"/>
              </a:rPr>
              <a:t>The women of Rajasthan and Gujarat traditionally carry embroidered </a:t>
            </a:r>
            <a:r>
              <a:rPr lang="en-IN" sz="2400" b="1" dirty="0" err="1" smtClean="0">
                <a:solidFill>
                  <a:srgbClr val="FF9F01"/>
                </a:solidFill>
                <a:latin typeface="Bradley Hand ITC" panose="03070402050302030203" pitchFamily="66" charset="0"/>
              </a:rPr>
              <a:t>torans</a:t>
            </a:r>
            <a:r>
              <a:rPr lang="en-IN" sz="2400" b="1" dirty="0" smtClean="0">
                <a:solidFill>
                  <a:srgbClr val="FF9F01"/>
                </a:solidFill>
                <a:latin typeface="Bradley Hand ITC" panose="03070402050302030203" pitchFamily="66" charset="0"/>
              </a:rPr>
              <a:t> (frieze), dowry bags, shawls, cholis (blouses) and dupattas as part of their dowry. This work can be identified by its use of tiny mirrors with </a:t>
            </a:r>
            <a:r>
              <a:rPr lang="en-IN" sz="2400" b="1" dirty="0" err="1" smtClean="0">
                <a:solidFill>
                  <a:srgbClr val="FF9F01"/>
                </a:solidFill>
                <a:latin typeface="Bradley Hand ITC" panose="03070402050302030203" pitchFamily="66" charset="0"/>
              </a:rPr>
              <a:t>colorful</a:t>
            </a:r>
            <a:r>
              <a:rPr lang="en-IN" sz="2400" b="1" dirty="0" smtClean="0">
                <a:solidFill>
                  <a:srgbClr val="FF9F01"/>
                </a:solidFill>
                <a:latin typeface="Bradley Hand ITC" panose="03070402050302030203" pitchFamily="66" charset="0"/>
              </a:rPr>
              <a:t> threads that shape floral and figurative designs. Its shiny brilliance makes it a hot </a:t>
            </a:r>
            <a:r>
              <a:rPr lang="en-IN" sz="2400" b="1" dirty="0" err="1" smtClean="0">
                <a:solidFill>
                  <a:srgbClr val="FF9F01"/>
                </a:solidFill>
                <a:latin typeface="Bradley Hand ITC" panose="03070402050302030203" pitchFamily="66" charset="0"/>
              </a:rPr>
              <a:t>favorite</a:t>
            </a:r>
            <a:r>
              <a:rPr lang="en-IN" sz="2400" b="1" dirty="0" smtClean="0">
                <a:solidFill>
                  <a:srgbClr val="FF9F01"/>
                </a:solidFill>
                <a:latin typeface="Bradley Hand ITC" panose="03070402050302030203" pitchFamily="66" charset="0"/>
              </a:rPr>
              <a:t> with tourists.</a:t>
            </a:r>
            <a:endParaRPr lang="en-IN" sz="2400" b="1" dirty="0">
              <a:solidFill>
                <a:srgbClr val="FF9F01"/>
              </a:solidFill>
              <a:latin typeface="Bradley Hand ITC" panose="03070402050302030203" pitchFamily="66" charset="0"/>
            </a:endParaRPr>
          </a:p>
        </p:txBody>
      </p:sp>
      <p:sp>
        <p:nvSpPr>
          <p:cNvPr id="2" name="Rectangle 1"/>
          <p:cNvSpPr/>
          <p:nvPr/>
        </p:nvSpPr>
        <p:spPr>
          <a:xfrm>
            <a:off x="9533900" y="1959583"/>
            <a:ext cx="2658100"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0224BE"/>
                </a:solidFill>
                <a:effectLst>
                  <a:outerShdw blurRad="12700" dist="38100" dir="2700000" algn="tl" rotWithShape="0">
                    <a:schemeClr val="bg1">
                      <a:lumMod val="50000"/>
                    </a:schemeClr>
                  </a:outerShdw>
                </a:effectLst>
                <a:latin typeface="Algerian" panose="04020705040A02060702" pitchFamily="82" charset="0"/>
              </a:rPr>
              <a:t>Mirror</a:t>
            </a:r>
          </a:p>
          <a:p>
            <a:pPr algn="ctr"/>
            <a:r>
              <a:rPr lang="en-US" sz="5400" b="1" cap="none" spc="0" dirty="0" smtClean="0">
                <a:ln w="9525">
                  <a:solidFill>
                    <a:schemeClr val="bg1"/>
                  </a:solidFill>
                  <a:prstDash val="solid"/>
                </a:ln>
                <a:solidFill>
                  <a:srgbClr val="0224BE"/>
                </a:solidFill>
                <a:effectLst>
                  <a:outerShdw blurRad="12700" dist="38100" dir="2700000" algn="tl" rotWithShape="0">
                    <a:schemeClr val="bg1">
                      <a:lumMod val="50000"/>
                    </a:schemeClr>
                  </a:outerShdw>
                </a:effectLst>
                <a:latin typeface="Algerian" panose="04020705040A02060702" pitchFamily="82" charset="0"/>
              </a:rPr>
              <a:t>work</a:t>
            </a:r>
            <a:endParaRPr lang="en-US" sz="5400" b="1" cap="none" spc="0" dirty="0">
              <a:ln w="9525">
                <a:solidFill>
                  <a:schemeClr val="bg1"/>
                </a:solidFill>
                <a:prstDash val="solid"/>
              </a:ln>
              <a:solidFill>
                <a:srgbClr val="0224BE"/>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386293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E0F18"/>
            </a:gs>
            <a:gs pos="46000">
              <a:srgbClr val="E1434B"/>
            </a:gs>
            <a:gs pos="100000">
              <a:srgbClr val="E5D4A3"/>
            </a:gs>
          </a:gsLst>
          <a:lin ang="10800000" scaled="1"/>
          <a:tileRect/>
        </a:gradFill>
        <a:effectLst/>
      </p:bgPr>
    </p:bg>
    <p:spTree>
      <p:nvGrpSpPr>
        <p:cNvPr id="1" name=""/>
        <p:cNvGrpSpPr/>
        <p:nvPr/>
      </p:nvGrpSpPr>
      <p:grpSpPr>
        <a:xfrm>
          <a:off x="0" y="0"/>
          <a:ext cx="0" cy="0"/>
          <a:chOff x="0" y="0"/>
          <a:chExt cx="0" cy="0"/>
        </a:xfrm>
      </p:grpSpPr>
      <p:pic>
        <p:nvPicPr>
          <p:cNvPr id="4098" name="Picture 2" descr="Zardozi fabric sample in the New York City showroom/office of an Indian company that makes embroidery for the fashion industry."/>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4464" t="9494"/>
          <a:stretch/>
        </p:blipFill>
        <p:spPr bwMode="auto">
          <a:xfrm>
            <a:off x="5921115" y="0"/>
            <a:ext cx="6270886" cy="43284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9744331" y="3375979"/>
            <a:ext cx="2447670" cy="923330"/>
          </a:xfrm>
          <a:prstGeom prst="rect">
            <a:avLst/>
          </a:prstGeom>
          <a:noFill/>
        </p:spPr>
        <p:txBody>
          <a:bodyPr wrap="square" lIns="91440" tIns="45720" rIns="91440" bIns="45720">
            <a:spAutoFit/>
          </a:bodyPr>
          <a:lstStyle/>
          <a:p>
            <a:pPr algn="ctr"/>
            <a:r>
              <a:rPr lang="en-US" sz="5400" b="1" cap="none" spc="0" dirty="0" err="1" smtClean="0">
                <a:ln w="6600">
                  <a:solidFill>
                    <a:srgbClr val="775317"/>
                  </a:solidFill>
                  <a:prstDash val="solid"/>
                </a:ln>
                <a:solidFill>
                  <a:srgbClr val="DACDA5"/>
                </a:solidFill>
                <a:effectLst>
                  <a:outerShdw dist="38100" dir="2700000" algn="tl" rotWithShape="0">
                    <a:schemeClr val="accent2"/>
                  </a:outerShdw>
                </a:effectLst>
              </a:rPr>
              <a:t>Zardozi</a:t>
            </a:r>
            <a:endParaRPr lang="en-US" sz="5400" b="1" cap="none" spc="0" dirty="0">
              <a:ln w="6600">
                <a:solidFill>
                  <a:srgbClr val="775317"/>
                </a:solidFill>
                <a:prstDash val="solid"/>
              </a:ln>
              <a:solidFill>
                <a:srgbClr val="DACDA5"/>
              </a:solidFill>
              <a:effectLst>
                <a:outerShdw dist="38100" dir="2700000" algn="tl" rotWithShape="0">
                  <a:schemeClr val="accent2"/>
                </a:outerShdw>
              </a:effectLst>
            </a:endParaRPr>
          </a:p>
        </p:txBody>
      </p:sp>
      <p:sp>
        <p:nvSpPr>
          <p:cNvPr id="3" name="TextBox 2"/>
          <p:cNvSpPr txBox="1"/>
          <p:nvPr/>
        </p:nvSpPr>
        <p:spPr>
          <a:xfrm>
            <a:off x="211939" y="1294342"/>
            <a:ext cx="5499314" cy="5262979"/>
          </a:xfrm>
          <a:prstGeom prst="rect">
            <a:avLst/>
          </a:prstGeom>
          <a:noFill/>
        </p:spPr>
        <p:txBody>
          <a:bodyPr wrap="square" rtlCol="0">
            <a:spAutoFit/>
          </a:bodyPr>
          <a:lstStyle/>
          <a:p>
            <a:r>
              <a:rPr lang="en-IN" sz="2400" b="1" dirty="0" smtClean="0">
                <a:solidFill>
                  <a:srgbClr val="90121A"/>
                </a:solidFill>
                <a:latin typeface="Bradley Hand ITC" panose="03070402050302030203" pitchFamily="66" charset="0"/>
              </a:rPr>
              <a:t>Zari is gold, and </a:t>
            </a:r>
            <a:r>
              <a:rPr lang="en-IN" sz="2400" b="1" dirty="0" err="1" smtClean="0">
                <a:solidFill>
                  <a:srgbClr val="90121A"/>
                </a:solidFill>
                <a:latin typeface="Bradley Hand ITC" panose="03070402050302030203" pitchFamily="66" charset="0"/>
              </a:rPr>
              <a:t>zardozi</a:t>
            </a:r>
            <a:r>
              <a:rPr lang="en-IN" sz="2400" b="1" dirty="0" smtClean="0">
                <a:solidFill>
                  <a:srgbClr val="90121A"/>
                </a:solidFill>
                <a:latin typeface="Bradley Hand ITC" panose="03070402050302030203" pitchFamily="66" charset="0"/>
              </a:rPr>
              <a:t> embroidery is the glitteringly ornate, heavily encrusted gold thread work practiced in Rajasthan, Uttar Pradesh, Kashmir and Delhi. Of course, the days of using real gold and silver thread are now history. Metal ingots are melted and pressed through perforated steel sheets, to be converted into wires. They are then hammered to the required thinness. Plain wire is called </a:t>
            </a:r>
            <a:r>
              <a:rPr lang="en-IN" sz="2400" b="1" dirty="0" err="1" smtClean="0">
                <a:solidFill>
                  <a:srgbClr val="90121A"/>
                </a:solidFill>
                <a:latin typeface="Bradley Hand ITC" panose="03070402050302030203" pitchFamily="66" charset="0"/>
              </a:rPr>
              <a:t>badla</a:t>
            </a:r>
            <a:r>
              <a:rPr lang="en-IN" sz="2400" b="1" dirty="0" smtClean="0">
                <a:solidFill>
                  <a:srgbClr val="90121A"/>
                </a:solidFill>
                <a:latin typeface="Bradley Hand ITC" panose="03070402050302030203" pitchFamily="66" charset="0"/>
              </a:rPr>
              <a:t>, and when wound round a thread, it is called </a:t>
            </a:r>
            <a:r>
              <a:rPr lang="en-IN" sz="2400" b="1" dirty="0" err="1" smtClean="0">
                <a:solidFill>
                  <a:srgbClr val="90121A"/>
                </a:solidFill>
                <a:latin typeface="Bradley Hand ITC" panose="03070402050302030203" pitchFamily="66" charset="0"/>
              </a:rPr>
              <a:t>kasav</a:t>
            </a:r>
            <a:r>
              <a:rPr lang="en-IN" sz="2400" b="1" dirty="0" smtClean="0">
                <a:solidFill>
                  <a:srgbClr val="90121A"/>
                </a:solidFill>
                <a:latin typeface="Bradley Hand ITC" panose="03070402050302030203" pitchFamily="66" charset="0"/>
              </a:rPr>
              <a:t>. Smaller spangles are called </a:t>
            </a:r>
            <a:r>
              <a:rPr lang="en-IN" sz="2400" b="1" dirty="0" err="1" smtClean="0">
                <a:solidFill>
                  <a:srgbClr val="90121A"/>
                </a:solidFill>
                <a:latin typeface="Bradley Hand ITC" panose="03070402050302030203" pitchFamily="66" charset="0"/>
              </a:rPr>
              <a:t>sitara</a:t>
            </a:r>
            <a:r>
              <a:rPr lang="en-IN" sz="2400" b="1" dirty="0" smtClean="0">
                <a:solidFill>
                  <a:srgbClr val="90121A"/>
                </a:solidFill>
                <a:latin typeface="Bradley Hand ITC" panose="03070402050302030203" pitchFamily="66" charset="0"/>
              </a:rPr>
              <a:t>, and tiny dots made of </a:t>
            </a:r>
            <a:r>
              <a:rPr lang="en-IN" sz="2400" b="1" dirty="0" err="1" smtClean="0">
                <a:solidFill>
                  <a:srgbClr val="90121A"/>
                </a:solidFill>
                <a:latin typeface="Bradley Hand ITC" panose="03070402050302030203" pitchFamily="66" charset="0"/>
              </a:rPr>
              <a:t>badla</a:t>
            </a:r>
            <a:r>
              <a:rPr lang="en-IN" sz="2400" b="1" dirty="0" smtClean="0">
                <a:solidFill>
                  <a:srgbClr val="90121A"/>
                </a:solidFill>
                <a:latin typeface="Bradley Hand ITC" panose="03070402050302030203" pitchFamily="66" charset="0"/>
              </a:rPr>
              <a:t> are called </a:t>
            </a:r>
            <a:r>
              <a:rPr lang="en-IN" sz="2400" b="1" dirty="0" err="1" smtClean="0">
                <a:solidFill>
                  <a:srgbClr val="90121A"/>
                </a:solidFill>
                <a:latin typeface="Bradley Hand ITC" panose="03070402050302030203" pitchFamily="66" charset="0"/>
              </a:rPr>
              <a:t>mukaish</a:t>
            </a:r>
            <a:r>
              <a:rPr lang="en-IN" sz="2400" b="1" dirty="0" smtClean="0">
                <a:solidFill>
                  <a:srgbClr val="90121A"/>
                </a:solidFill>
                <a:latin typeface="Bradley Hand ITC" panose="03070402050302030203" pitchFamily="66" charset="0"/>
              </a:rPr>
              <a:t>.</a:t>
            </a:r>
            <a:endParaRPr lang="en-IN" sz="2400" b="1" dirty="0">
              <a:solidFill>
                <a:srgbClr val="90121A"/>
              </a:solidFill>
              <a:latin typeface="Bradley Hand ITC" panose="03070402050302030203" pitchFamily="66" charset="0"/>
            </a:endParaRPr>
          </a:p>
        </p:txBody>
      </p:sp>
    </p:spTree>
    <p:extLst>
      <p:ext uri="{BB962C8B-B14F-4D97-AF65-F5344CB8AC3E}">
        <p14:creationId xmlns:p14="http://schemas.microsoft.com/office/powerpoint/2010/main" xmlns="" val="377183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1610"/>
            </a:gs>
            <a:gs pos="48000">
              <a:srgbClr val="F75D38"/>
            </a:gs>
            <a:gs pos="100000">
              <a:srgbClr val="EFC452"/>
            </a:gs>
          </a:gsLst>
          <a:lin ang="5400000" scaled="1"/>
          <a:tileRect/>
        </a:gradFill>
        <a:effectLst/>
      </p:bgPr>
    </p:bg>
    <p:spTree>
      <p:nvGrpSpPr>
        <p:cNvPr id="1" name=""/>
        <p:cNvGrpSpPr/>
        <p:nvPr/>
      </p:nvGrpSpPr>
      <p:grpSpPr>
        <a:xfrm>
          <a:off x="0" y="0"/>
          <a:ext cx="0" cy="0"/>
          <a:chOff x="0" y="0"/>
          <a:chExt cx="0" cy="0"/>
        </a:xfrm>
      </p:grpSpPr>
      <p:pic>
        <p:nvPicPr>
          <p:cNvPr id="1026" name="Picture 2" descr="https://c2.staticflickr.com/4/3634/3379211915_12fe54d196.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057" t="2018" r="2657" b="7178"/>
          <a:stretch/>
        </p:blipFill>
        <p:spPr bwMode="auto">
          <a:xfrm>
            <a:off x="689316" y="0"/>
            <a:ext cx="10986868" cy="443132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704217" y="2676997"/>
            <a:ext cx="2971967" cy="1754326"/>
          </a:xfrm>
          <a:prstGeom prst="rect">
            <a:avLst/>
          </a:prstGeom>
          <a:noFill/>
        </p:spPr>
        <p:txBody>
          <a:bodyPr wrap="none" lIns="91440" tIns="45720" rIns="91440" bIns="45720">
            <a:spAutoFit/>
          </a:bodyPr>
          <a:lstStyle/>
          <a:p>
            <a:pPr algn="ctr"/>
            <a:r>
              <a:rPr lang="en-US" sz="5400" b="1" cap="none" spc="0" dirty="0" err="1" smtClean="0">
                <a:ln w="6600">
                  <a:solidFill>
                    <a:schemeClr val="accent2"/>
                  </a:solidFill>
                  <a:prstDash val="solid"/>
                </a:ln>
                <a:solidFill>
                  <a:srgbClr val="F6F7A4"/>
                </a:solidFill>
                <a:effectLst>
                  <a:outerShdw dist="38100" dir="2700000" algn="tl" rotWithShape="0">
                    <a:schemeClr val="accent2"/>
                  </a:outerShdw>
                </a:effectLst>
              </a:rPr>
              <a:t>Gota</a:t>
            </a:r>
            <a:r>
              <a:rPr lang="en-US" sz="5400" b="1" cap="none" spc="0" dirty="0" smtClean="0">
                <a:ln w="6600">
                  <a:solidFill>
                    <a:schemeClr val="accent2"/>
                  </a:solidFill>
                  <a:prstDash val="solid"/>
                </a:ln>
                <a:solidFill>
                  <a:srgbClr val="F6F7A4"/>
                </a:solidFill>
                <a:effectLst>
                  <a:outerShdw dist="38100" dir="2700000" algn="tl" rotWithShape="0">
                    <a:schemeClr val="accent2"/>
                  </a:outerShdw>
                </a:effectLst>
              </a:rPr>
              <a:t> and </a:t>
            </a:r>
          </a:p>
          <a:p>
            <a:pPr algn="ctr"/>
            <a:r>
              <a:rPr lang="en-US" sz="5400" b="1" cap="none" spc="0" dirty="0" err="1" smtClean="0">
                <a:ln w="6600">
                  <a:solidFill>
                    <a:schemeClr val="accent2"/>
                  </a:solidFill>
                  <a:prstDash val="solid"/>
                </a:ln>
                <a:solidFill>
                  <a:srgbClr val="F6F7A4"/>
                </a:solidFill>
                <a:effectLst>
                  <a:outerShdw dist="38100" dir="2700000" algn="tl" rotWithShape="0">
                    <a:schemeClr val="accent2"/>
                  </a:outerShdw>
                </a:effectLst>
              </a:rPr>
              <a:t>kinari</a:t>
            </a:r>
            <a:endParaRPr lang="en-US" sz="5400" b="1" cap="none" spc="0" dirty="0">
              <a:ln w="6600">
                <a:solidFill>
                  <a:schemeClr val="accent2"/>
                </a:solidFill>
                <a:prstDash val="solid"/>
              </a:ln>
              <a:solidFill>
                <a:srgbClr val="F6F7A4"/>
              </a:solidFill>
              <a:effectLst>
                <a:outerShdw dist="38100" dir="2700000" algn="tl" rotWithShape="0">
                  <a:schemeClr val="accent2"/>
                </a:outerShdw>
              </a:effectLst>
            </a:endParaRPr>
          </a:p>
        </p:txBody>
      </p:sp>
      <p:sp>
        <p:nvSpPr>
          <p:cNvPr id="5" name="TextBox 4"/>
          <p:cNvSpPr txBox="1"/>
          <p:nvPr/>
        </p:nvSpPr>
        <p:spPr>
          <a:xfrm>
            <a:off x="2421373" y="4699301"/>
            <a:ext cx="7981802" cy="1938992"/>
          </a:xfrm>
          <a:prstGeom prst="rect">
            <a:avLst/>
          </a:prstGeom>
          <a:noFill/>
        </p:spPr>
        <p:txBody>
          <a:bodyPr wrap="square" rtlCol="0">
            <a:spAutoFit/>
          </a:bodyPr>
          <a:lstStyle/>
          <a:p>
            <a:r>
              <a:rPr lang="en-IN" sz="2400" b="1" dirty="0" smtClean="0">
                <a:solidFill>
                  <a:srgbClr val="7E150D"/>
                </a:solidFill>
                <a:latin typeface="Bradley Hand ITC" panose="03070402050302030203" pitchFamily="66" charset="0"/>
              </a:rPr>
              <a:t>Akin </a:t>
            </a:r>
            <a:r>
              <a:rPr lang="en-IN" sz="2400" b="1" dirty="0">
                <a:solidFill>
                  <a:srgbClr val="7E150D"/>
                </a:solidFill>
                <a:latin typeface="Bradley Hand ITC" panose="03070402050302030203" pitchFamily="66" charset="0"/>
              </a:rPr>
              <a:t>to applique, </a:t>
            </a:r>
            <a:r>
              <a:rPr lang="en-IN" sz="2400" b="1" dirty="0" err="1">
                <a:solidFill>
                  <a:srgbClr val="7E150D"/>
                </a:solidFill>
                <a:latin typeface="Bradley Hand ITC" panose="03070402050302030203" pitchFamily="66" charset="0"/>
              </a:rPr>
              <a:t>gota</a:t>
            </a:r>
            <a:r>
              <a:rPr lang="en-IN" sz="2400" b="1" dirty="0">
                <a:solidFill>
                  <a:srgbClr val="7E150D"/>
                </a:solidFill>
                <a:latin typeface="Bradley Hand ITC" panose="03070402050302030203" pitchFamily="66" charset="0"/>
              </a:rPr>
              <a:t> work involves placing woven gold cloth onto other fabric to create different surface textures. </a:t>
            </a:r>
            <a:r>
              <a:rPr lang="en-IN" sz="2400" b="1" dirty="0" err="1">
                <a:solidFill>
                  <a:srgbClr val="7E150D"/>
                </a:solidFill>
                <a:latin typeface="Bradley Hand ITC" panose="03070402050302030203" pitchFamily="66" charset="0"/>
              </a:rPr>
              <a:t>Kinari</a:t>
            </a:r>
            <a:r>
              <a:rPr lang="en-IN" sz="2400" b="1" dirty="0">
                <a:solidFill>
                  <a:srgbClr val="7E150D"/>
                </a:solidFill>
                <a:latin typeface="Bradley Hand ITC" panose="03070402050302030203" pitchFamily="66" charset="0"/>
              </a:rPr>
              <a:t>, or edging, as the word suggests, is the fringed or tasselled border decoration. This art is predominantly practiced by Muslim craftsmen.</a:t>
            </a:r>
          </a:p>
        </p:txBody>
      </p:sp>
    </p:spTree>
    <p:extLst>
      <p:ext uri="{BB962C8B-B14F-4D97-AF65-F5344CB8AC3E}">
        <p14:creationId xmlns:p14="http://schemas.microsoft.com/office/powerpoint/2010/main" xmlns="" val="150796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848FF"/>
            </a:gs>
            <a:gs pos="46000">
              <a:srgbClr val="FF5DF8"/>
            </a:gs>
            <a:gs pos="100000">
              <a:srgbClr val="F3DC11"/>
            </a:gs>
          </a:gsLst>
          <a:lin ang="16200000" scaled="1"/>
          <a:tileRect/>
        </a:gradFill>
        <a:effectLst/>
      </p:bgPr>
    </p:bg>
    <p:spTree>
      <p:nvGrpSpPr>
        <p:cNvPr id="1" name=""/>
        <p:cNvGrpSpPr/>
        <p:nvPr/>
      </p:nvGrpSpPr>
      <p:grpSpPr>
        <a:xfrm>
          <a:off x="0" y="0"/>
          <a:ext cx="0" cy="0"/>
          <a:chOff x="0" y="0"/>
          <a:chExt cx="0" cy="0"/>
        </a:xfrm>
      </p:grpSpPr>
      <p:pic>
        <p:nvPicPr>
          <p:cNvPr id="2050" name="Picture 2" descr="http://orig03.deviantart.net/d6ae/f/2013/141/2/2/phulkari_by_cybersprinters-d66138j.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47147"/>
            <a:ext cx="6056026" cy="50714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0" y="947147"/>
            <a:ext cx="2548646" cy="923330"/>
          </a:xfrm>
          <a:prstGeom prst="rect">
            <a:avLst/>
          </a:prstGeom>
          <a:noFill/>
        </p:spPr>
        <p:txBody>
          <a:bodyPr wrap="none" lIns="91440" tIns="45720" rIns="91440" bIns="45720">
            <a:spAutoFit/>
          </a:bodyPr>
          <a:lstStyle/>
          <a:p>
            <a:pPr algn="ctr"/>
            <a:r>
              <a:rPr lang="en-US" sz="5400" b="1" cap="none" spc="0" dirty="0" smtClean="0">
                <a:ln w="6600">
                  <a:solidFill>
                    <a:srgbClr val="010095"/>
                  </a:solidFill>
                  <a:prstDash val="solid"/>
                </a:ln>
                <a:solidFill>
                  <a:srgbClr val="1153FC"/>
                </a:solidFill>
                <a:effectLst>
                  <a:outerShdw dist="38100" dir="2700000" algn="tl" rotWithShape="0">
                    <a:schemeClr val="accent2"/>
                  </a:outerShdw>
                </a:effectLst>
              </a:rPr>
              <a:t>Phulkari</a:t>
            </a:r>
            <a:endParaRPr lang="en-US" sz="5400" b="1" cap="none" spc="0" dirty="0">
              <a:ln w="6600">
                <a:solidFill>
                  <a:srgbClr val="010095"/>
                </a:solidFill>
                <a:prstDash val="solid"/>
              </a:ln>
              <a:solidFill>
                <a:srgbClr val="1153FC"/>
              </a:solidFill>
              <a:effectLst>
                <a:outerShdw dist="38100" dir="2700000" algn="tl" rotWithShape="0">
                  <a:schemeClr val="accent2"/>
                </a:outerShdw>
              </a:effectLst>
            </a:endParaRPr>
          </a:p>
        </p:txBody>
      </p:sp>
      <p:sp>
        <p:nvSpPr>
          <p:cNvPr id="4" name="TextBox 3"/>
          <p:cNvSpPr txBox="1"/>
          <p:nvPr/>
        </p:nvSpPr>
        <p:spPr>
          <a:xfrm>
            <a:off x="6295869" y="1086632"/>
            <a:ext cx="5699614" cy="5632311"/>
          </a:xfrm>
          <a:prstGeom prst="rect">
            <a:avLst/>
          </a:prstGeom>
          <a:noFill/>
        </p:spPr>
        <p:txBody>
          <a:bodyPr wrap="square" rtlCol="0">
            <a:spAutoFit/>
          </a:bodyPr>
          <a:lstStyle/>
          <a:p>
            <a:r>
              <a:rPr lang="en-IN" sz="2400" b="1" dirty="0">
                <a:solidFill>
                  <a:srgbClr val="FFFF00"/>
                </a:solidFill>
                <a:latin typeface="Bradley Hand ITC" panose="03070402050302030203" pitchFamily="66" charset="0"/>
              </a:rPr>
              <a:t>Embroidered extensively in Haryana and Punjab, the phulkari shawl is a spectacular piece of clothing. Birds, flowers and human figures are normally embroidered on red or orange khaddar (coarse cotton cloth made of </a:t>
            </a:r>
            <a:r>
              <a:rPr lang="en-IN" sz="2400" b="1" dirty="0" err="1">
                <a:solidFill>
                  <a:srgbClr val="FFFF00"/>
                </a:solidFill>
                <a:latin typeface="Bradley Hand ITC" panose="03070402050302030203" pitchFamily="66" charset="0"/>
              </a:rPr>
              <a:t>handspun</a:t>
            </a:r>
            <a:r>
              <a:rPr lang="en-IN" sz="2400" b="1" dirty="0">
                <a:solidFill>
                  <a:srgbClr val="FFFF00"/>
                </a:solidFill>
                <a:latin typeface="Bradley Hand ITC" panose="03070402050302030203" pitchFamily="66" charset="0"/>
              </a:rPr>
              <a:t> yarn). The design is fed into the cloth from the reverse side using darning needles and one thread at a time, leaving a long stitch below to form the basic pattern. The embroidery is usually done with silk or satin thread, in both a vertical and horizontal pattern so that when the phulkari is finally ready, the play of light on its shiny surface lends it </a:t>
            </a:r>
            <a:r>
              <a:rPr lang="en-IN" sz="2400" b="1" dirty="0" err="1">
                <a:solidFill>
                  <a:srgbClr val="FFFF00"/>
                </a:solidFill>
                <a:latin typeface="Bradley Hand ITC" panose="03070402050302030203" pitchFamily="66" charset="0"/>
              </a:rPr>
              <a:t>breathtaking</a:t>
            </a:r>
            <a:r>
              <a:rPr lang="en-IN" sz="2400" b="1" dirty="0">
                <a:solidFill>
                  <a:srgbClr val="FFFF00"/>
                </a:solidFill>
                <a:latin typeface="Bradley Hand ITC" panose="03070402050302030203" pitchFamily="66" charset="0"/>
              </a:rPr>
              <a:t> beauty.</a:t>
            </a:r>
          </a:p>
        </p:txBody>
      </p:sp>
    </p:spTree>
    <p:extLst>
      <p:ext uri="{BB962C8B-B14F-4D97-AF65-F5344CB8AC3E}">
        <p14:creationId xmlns:p14="http://schemas.microsoft.com/office/powerpoint/2010/main" xmlns="" val="1123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82363"/>
            </a:gs>
            <a:gs pos="32000">
              <a:srgbClr val="E64793"/>
            </a:gs>
            <a:gs pos="70000">
              <a:srgbClr val="CD3809"/>
            </a:gs>
            <a:gs pos="100000">
              <a:srgbClr val="FE9743"/>
            </a:gs>
          </a:gsLst>
          <a:lin ang="16200000" scaled="1"/>
          <a:tileRect/>
        </a:gradFill>
        <a:effectLst/>
      </p:bgPr>
    </p:bg>
    <p:spTree>
      <p:nvGrpSpPr>
        <p:cNvPr id="1" name=""/>
        <p:cNvGrpSpPr/>
        <p:nvPr/>
      </p:nvGrpSpPr>
      <p:grpSpPr>
        <a:xfrm>
          <a:off x="0" y="0"/>
          <a:ext cx="0" cy="0"/>
          <a:chOff x="0" y="0"/>
          <a:chExt cx="0" cy="0"/>
        </a:xfrm>
      </p:grpSpPr>
      <p:pic>
        <p:nvPicPr>
          <p:cNvPr id="1026" name="Picture 2" descr="http://handloomsofindia.com/media/catalog/product/cache/1/thumbnail/9df78eab33525d08d6e5fb8d27136e95/c/o/cotton-phulkari-bagh-dupatta-dpt-phlk-0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332561" cy="432634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6625652" y="2703016"/>
            <a:ext cx="5566348" cy="4154984"/>
          </a:xfrm>
          <a:prstGeom prst="rect">
            <a:avLst/>
          </a:prstGeom>
        </p:spPr>
        <p:txBody>
          <a:bodyPr wrap="square">
            <a:spAutoFit/>
          </a:bodyPr>
          <a:lstStyle/>
          <a:p>
            <a:r>
              <a:rPr lang="en-IN" sz="2400" b="1" dirty="0">
                <a:solidFill>
                  <a:schemeClr val="accent4">
                    <a:lumMod val="60000"/>
                    <a:lumOff val="40000"/>
                  </a:schemeClr>
                </a:solidFill>
                <a:latin typeface="Bradley Hand ITC" panose="03070402050302030203" pitchFamily="66" charset="0"/>
              </a:rPr>
              <a:t>The </a:t>
            </a:r>
            <a:r>
              <a:rPr lang="en-IN" sz="2400" b="1" dirty="0" err="1">
                <a:solidFill>
                  <a:schemeClr val="accent4">
                    <a:lumMod val="60000"/>
                    <a:lumOff val="40000"/>
                  </a:schemeClr>
                </a:solidFill>
                <a:latin typeface="Bradley Hand ITC" panose="03070402050302030203" pitchFamily="66" charset="0"/>
              </a:rPr>
              <a:t>bagh</a:t>
            </a:r>
            <a:r>
              <a:rPr lang="en-IN" sz="2400" b="1" dirty="0">
                <a:solidFill>
                  <a:schemeClr val="accent4">
                    <a:lumMod val="60000"/>
                    <a:lumOff val="40000"/>
                  </a:schemeClr>
                </a:solidFill>
                <a:latin typeface="Bradley Hand ITC" panose="03070402050302030203" pitchFamily="66" charset="0"/>
              </a:rPr>
              <a:t> is an offshoot of phulkari and almost always follows a geometric pattern, with green as the basic </a:t>
            </a:r>
            <a:r>
              <a:rPr lang="en-IN" sz="2400" b="1" dirty="0" err="1">
                <a:solidFill>
                  <a:schemeClr val="accent4">
                    <a:lumMod val="60000"/>
                    <a:lumOff val="40000"/>
                  </a:schemeClr>
                </a:solidFill>
                <a:latin typeface="Bradley Hand ITC" panose="03070402050302030203" pitchFamily="66" charset="0"/>
              </a:rPr>
              <a:t>color</a:t>
            </a:r>
            <a:r>
              <a:rPr lang="en-IN" sz="2400" b="1" dirty="0">
                <a:solidFill>
                  <a:schemeClr val="accent4">
                    <a:lumMod val="60000"/>
                    <a:lumOff val="40000"/>
                  </a:schemeClr>
                </a:solidFill>
                <a:latin typeface="Bradley Hand ITC" panose="03070402050302030203" pitchFamily="66" charset="0"/>
              </a:rPr>
              <a:t>. Green is probably predominant because Muslims have traditionally been doing </a:t>
            </a:r>
            <a:r>
              <a:rPr lang="en-IN" sz="2400" b="1" dirty="0" err="1">
                <a:solidFill>
                  <a:schemeClr val="accent4">
                    <a:lumMod val="60000"/>
                    <a:lumOff val="40000"/>
                  </a:schemeClr>
                </a:solidFill>
                <a:latin typeface="Bradley Hand ITC" panose="03070402050302030203" pitchFamily="66" charset="0"/>
              </a:rPr>
              <a:t>bagh</a:t>
            </a:r>
            <a:r>
              <a:rPr lang="en-IN" sz="2400" b="1" dirty="0">
                <a:solidFill>
                  <a:schemeClr val="accent4">
                    <a:lumMod val="60000"/>
                    <a:lumOff val="40000"/>
                  </a:schemeClr>
                </a:solidFill>
                <a:latin typeface="Bradley Hand ITC" panose="03070402050302030203" pitchFamily="66" charset="0"/>
              </a:rPr>
              <a:t> work. Although lacking in technical finesse, it makes up for the loss by a variety of </a:t>
            </a:r>
            <a:r>
              <a:rPr lang="en-IN" sz="2400" b="1" dirty="0" err="1">
                <a:solidFill>
                  <a:schemeClr val="accent4">
                    <a:lumMod val="60000"/>
                    <a:lumOff val="40000"/>
                  </a:schemeClr>
                </a:solidFill>
                <a:latin typeface="Bradley Hand ITC" panose="03070402050302030203" pitchFamily="66" charset="0"/>
              </a:rPr>
              <a:t>colorful</a:t>
            </a:r>
            <a:r>
              <a:rPr lang="en-IN" sz="2400" b="1" dirty="0">
                <a:solidFill>
                  <a:schemeClr val="accent4">
                    <a:lumMod val="60000"/>
                    <a:lumOff val="40000"/>
                  </a:schemeClr>
                </a:solidFill>
                <a:latin typeface="Bradley Hand ITC" panose="03070402050302030203" pitchFamily="66" charset="0"/>
              </a:rPr>
              <a:t> motifs. Simply everything goes into the design – elephants, houses, crops, the sun, the moon, gardens and even kites.</a:t>
            </a:r>
          </a:p>
        </p:txBody>
      </p:sp>
      <p:sp>
        <p:nvSpPr>
          <p:cNvPr id="5" name="Rectangle 4"/>
          <p:cNvSpPr/>
          <p:nvPr/>
        </p:nvSpPr>
        <p:spPr>
          <a:xfrm>
            <a:off x="4554210" y="0"/>
            <a:ext cx="1614545" cy="923330"/>
          </a:xfrm>
          <a:prstGeom prst="rect">
            <a:avLst/>
          </a:prstGeom>
          <a:noFill/>
        </p:spPr>
        <p:txBody>
          <a:bodyPr wrap="none" lIns="91440" tIns="45720" rIns="91440" bIns="45720">
            <a:spAutoFit/>
          </a:bodyPr>
          <a:lstStyle/>
          <a:p>
            <a:pPr algn="ctr"/>
            <a:r>
              <a:rPr lang="en-US" sz="5400" b="1" cap="none" spc="0" dirty="0" err="1" smtClean="0">
                <a:ln w="9525">
                  <a:solidFill>
                    <a:schemeClr val="bg1"/>
                  </a:solidFill>
                  <a:prstDash val="solid"/>
                </a:ln>
                <a:solidFill>
                  <a:srgbClr val="BD1B55"/>
                </a:solidFill>
                <a:effectLst>
                  <a:outerShdw blurRad="12700" dist="38100" dir="2700000" algn="tl" rotWithShape="0">
                    <a:schemeClr val="bg1">
                      <a:lumMod val="50000"/>
                    </a:schemeClr>
                  </a:outerShdw>
                </a:effectLst>
              </a:rPr>
              <a:t>Bagh</a:t>
            </a:r>
            <a:endParaRPr lang="en-US" sz="5400" b="1" cap="none" spc="0" dirty="0">
              <a:ln w="9525">
                <a:solidFill>
                  <a:schemeClr val="bg1"/>
                </a:solidFill>
                <a:prstDash val="solid"/>
              </a:ln>
              <a:solidFill>
                <a:srgbClr val="BD1B55"/>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1930592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72000">
              <a:schemeClr val="accent5">
                <a:lumMod val="75000"/>
              </a:schemeClr>
            </a:gs>
            <a:gs pos="40000">
              <a:schemeClr val="accent5">
                <a:lumMod val="40000"/>
                <a:lumOff val="60000"/>
              </a:schemeClr>
            </a:gs>
            <a:gs pos="100000">
              <a:schemeClr val="accent5">
                <a:lumMod val="50000"/>
              </a:schemeClr>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989484" y="131553"/>
            <a:ext cx="10198438" cy="1938992"/>
          </a:xfrm>
          <a:prstGeom prst="rect">
            <a:avLst/>
          </a:prstGeom>
        </p:spPr>
        <p:txBody>
          <a:bodyPr wrap="square">
            <a:spAutoFit/>
          </a:bodyPr>
          <a:lstStyle/>
          <a:p>
            <a:pPr algn="just"/>
            <a:r>
              <a:rPr lang="en-IN" sz="2400" b="1" dirty="0">
                <a:solidFill>
                  <a:srgbClr val="FFFF00"/>
                </a:solidFill>
                <a:latin typeface="Bradley Hand ITC" panose="03070402050302030203" pitchFamily="66" charset="0"/>
              </a:rPr>
              <a:t>The red and orange richly embroidered silk scarves of </a:t>
            </a:r>
            <a:r>
              <a:rPr lang="en-IN" sz="2400" b="1" dirty="0" err="1">
                <a:solidFill>
                  <a:srgbClr val="FFFF00"/>
                </a:solidFill>
                <a:latin typeface="Bradley Hand ITC" panose="03070402050302030203" pitchFamily="66" charset="0"/>
              </a:rPr>
              <a:t>Chamba</a:t>
            </a:r>
            <a:r>
              <a:rPr lang="en-IN" sz="2400" b="1" dirty="0">
                <a:solidFill>
                  <a:srgbClr val="FFFF00"/>
                </a:solidFill>
                <a:latin typeface="Bradley Hand ITC" panose="03070402050302030203" pitchFamily="66" charset="0"/>
              </a:rPr>
              <a:t> are simply beautiful. They often depict scenes from the Mahabharata, the Ramayana and the </a:t>
            </a:r>
            <a:r>
              <a:rPr lang="en-IN" sz="2400" b="1" dirty="0" err="1">
                <a:solidFill>
                  <a:srgbClr val="FFFF00"/>
                </a:solidFill>
                <a:latin typeface="Bradley Hand ITC" panose="03070402050302030203" pitchFamily="66" charset="0"/>
              </a:rPr>
              <a:t>Raaslila</a:t>
            </a:r>
            <a:r>
              <a:rPr lang="en-IN" sz="2400" b="1" dirty="0">
                <a:solidFill>
                  <a:srgbClr val="FFFF00"/>
                </a:solidFill>
                <a:latin typeface="Bradley Hand ITC" panose="03070402050302030203" pitchFamily="66" charset="0"/>
              </a:rPr>
              <a:t> of </a:t>
            </a:r>
            <a:r>
              <a:rPr lang="en-IN" sz="2400" b="1" dirty="0" err="1">
                <a:solidFill>
                  <a:srgbClr val="FFFF00"/>
                </a:solidFill>
                <a:latin typeface="Bradley Hand ITC" panose="03070402050302030203" pitchFamily="66" charset="0"/>
              </a:rPr>
              <a:t>Radha</a:t>
            </a:r>
            <a:r>
              <a:rPr lang="en-IN" sz="2400" b="1" dirty="0">
                <a:solidFill>
                  <a:srgbClr val="FFFF00"/>
                </a:solidFill>
                <a:latin typeface="Bradley Hand ITC" panose="03070402050302030203" pitchFamily="66" charset="0"/>
              </a:rPr>
              <a:t> and Krishna. The embroidery is done in silk yarn on </a:t>
            </a:r>
            <a:r>
              <a:rPr lang="en-IN" sz="2400" b="1" dirty="0" err="1">
                <a:solidFill>
                  <a:srgbClr val="FFFF00"/>
                </a:solidFill>
                <a:latin typeface="Bradley Hand ITC" panose="03070402050302030203" pitchFamily="66" charset="0"/>
              </a:rPr>
              <a:t>tussar</a:t>
            </a:r>
            <a:r>
              <a:rPr lang="en-IN" sz="2400" b="1" dirty="0">
                <a:solidFill>
                  <a:srgbClr val="FFFF00"/>
                </a:solidFill>
                <a:latin typeface="Bradley Hand ITC" panose="03070402050302030203" pitchFamily="66" charset="0"/>
              </a:rPr>
              <a:t> (silk) or fine cotton. The ground is usually white or cream, but the embroidery threads (usually red and orange) are in striking contrast.</a:t>
            </a:r>
          </a:p>
        </p:txBody>
      </p:sp>
      <p:pic>
        <p:nvPicPr>
          <p:cNvPr id="2050" name="Picture 2" descr="http://farm3.static.flickr.com/2009/2135381112_9d024bca9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370" y="2190466"/>
            <a:ext cx="8825552" cy="46675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782823" y="5103674"/>
            <a:ext cx="3405099"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26236E"/>
                </a:solidFill>
                <a:effectLst>
                  <a:outerShdw blurRad="12700" dist="38100" dir="2700000" algn="tl" rotWithShape="0">
                    <a:schemeClr val="bg1">
                      <a:lumMod val="50000"/>
                    </a:schemeClr>
                  </a:outerShdw>
                </a:effectLst>
                <a:latin typeface="Algerian" panose="04020705040A02060702" pitchFamily="82" charset="0"/>
              </a:rPr>
              <a:t>Chambal</a:t>
            </a:r>
          </a:p>
          <a:p>
            <a:pPr algn="ctr"/>
            <a:r>
              <a:rPr lang="en-US" sz="5400" b="1" dirty="0" err="1" smtClean="0">
                <a:ln w="9525">
                  <a:solidFill>
                    <a:schemeClr val="bg1"/>
                  </a:solidFill>
                  <a:prstDash val="solid"/>
                </a:ln>
                <a:solidFill>
                  <a:srgbClr val="26236E"/>
                </a:solidFill>
                <a:effectLst>
                  <a:outerShdw blurRad="12700" dist="38100" dir="2700000" algn="tl" rotWithShape="0">
                    <a:schemeClr val="bg1">
                      <a:lumMod val="50000"/>
                    </a:schemeClr>
                  </a:outerShdw>
                </a:effectLst>
                <a:latin typeface="Algerian" panose="04020705040A02060702" pitchFamily="82" charset="0"/>
              </a:rPr>
              <a:t>Rumals</a:t>
            </a:r>
            <a:endParaRPr lang="en-US" sz="5400" b="1" cap="none" spc="0" dirty="0">
              <a:ln w="9525">
                <a:solidFill>
                  <a:schemeClr val="bg1"/>
                </a:solidFill>
                <a:prstDash val="solid"/>
              </a:ln>
              <a:solidFill>
                <a:srgbClr val="26236E"/>
              </a:solidFill>
              <a:effectLst>
                <a:outerShdw blurRad="12700" dist="38100" dir="2700000" algn="tl" rotWithShape="0">
                  <a:schemeClr val="bg1">
                    <a:lumMod val="50000"/>
                  </a:schemeClr>
                </a:outerShdw>
              </a:effectLst>
              <a:latin typeface="Algerian" panose="04020705040A02060702" pitchFamily="82" charset="0"/>
            </a:endParaRPr>
          </a:p>
        </p:txBody>
      </p:sp>
    </p:spTree>
    <p:extLst>
      <p:ext uri="{BB962C8B-B14F-4D97-AF65-F5344CB8AC3E}">
        <p14:creationId xmlns:p14="http://schemas.microsoft.com/office/powerpoint/2010/main" xmlns="" val="3670661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880</Words>
  <Application>Microsoft Office PowerPoint</Application>
  <PresentationFormat>По избор</PresentationFormat>
  <Paragraphs>38</Paragraphs>
  <Slides>16</Slides>
  <Notes>1</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16</vt:i4>
      </vt:variant>
    </vt:vector>
  </HeadingPairs>
  <TitlesOfParts>
    <vt:vector size="17" baseType="lpstr">
      <vt:lpstr>Office Theme</vt:lpstr>
      <vt:lpstr>Yarn and thread whisper stories of the past</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Shared by the eTwinning team of PPMG “Akad. Ivan Tsenov”, Vratsa, Bulgaria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Raghu Kumar Gadepalli</dc:creator>
  <cp:lastModifiedBy>toshiba</cp:lastModifiedBy>
  <cp:revision>31</cp:revision>
  <dcterms:created xsi:type="dcterms:W3CDTF">2015-11-01T09:26:11Z</dcterms:created>
  <dcterms:modified xsi:type="dcterms:W3CDTF">2021-10-10T18:41:30Z</dcterms:modified>
</cp:coreProperties>
</file>