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256" r:id="rId3"/>
    <p:sldId id="269" r:id="rId4"/>
    <p:sldId id="270" r:id="rId5"/>
    <p:sldId id="271" r:id="rId6"/>
    <p:sldId id="272" r:id="rId7"/>
    <p:sldId id="273" r:id="rId8"/>
    <p:sldId id="274" r:id="rId9"/>
    <p:sldId id="276"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033"/>
    <a:srgbClr val="989078"/>
    <a:srgbClr val="AEAD9B"/>
    <a:srgbClr val="194D36"/>
    <a:srgbClr val="1A3127"/>
    <a:srgbClr val="072699"/>
    <a:srgbClr val="411836"/>
    <a:srgbClr val="021AA3"/>
    <a:srgbClr val="341234"/>
    <a:srgbClr val="7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A4E9B-84DC-46F9-BE1E-823DCDC5CCF1}" type="datetimeFigureOut">
              <a:rPr lang="en-IN" smtClean="0"/>
              <a:pPr/>
              <a:t>10-10-2021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8961F-986B-45C8-9287-F37A4FBD793A}" type="slidenum">
              <a:rPr lang="en-IN" smtClean="0"/>
              <a:pPr/>
              <a:t>‹#›</a:t>
            </a:fld>
            <a:endParaRPr lang="en-IN"/>
          </a:p>
        </p:txBody>
      </p:sp>
    </p:spTree>
    <p:extLst>
      <p:ext uri="{BB962C8B-B14F-4D97-AF65-F5344CB8AC3E}">
        <p14:creationId xmlns:p14="http://schemas.microsoft.com/office/powerpoint/2010/main" xmlns="" val="47557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39035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0995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68234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9966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12001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7667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62267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97565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1688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327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58655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A4073-0A15-4115-8032-5F4932BAEA7B}" type="datetimeFigureOut">
              <a:rPr lang="en-IN" smtClean="0"/>
              <a:pPr/>
              <a:t>10-10-2021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22642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24000" y="1122363"/>
            <a:ext cx="9144000" cy="1593128"/>
          </a:xfrm>
        </p:spPr>
        <p:txBody>
          <a:bodyPr>
            <a:normAutofit/>
          </a:bodyPr>
          <a:lstStyle/>
          <a:p>
            <a:r>
              <a:rPr lang="en-US" sz="5400" b="1" dirty="0" smtClean="0"/>
              <a:t>Yarn and thread whisper stories of the past</a:t>
            </a:r>
            <a:endParaRPr lang="bg-BG" sz="5400" b="1" dirty="0"/>
          </a:p>
        </p:txBody>
      </p:sp>
      <p:sp>
        <p:nvSpPr>
          <p:cNvPr id="3" name="Подзаглавие 2"/>
          <p:cNvSpPr>
            <a:spLocks noGrp="1"/>
          </p:cNvSpPr>
          <p:nvPr>
            <p:ph type="subTitle" idx="1"/>
          </p:nvPr>
        </p:nvSpPr>
        <p:spPr/>
        <p:txBody>
          <a:bodyPr>
            <a:normAutofit/>
          </a:bodyPr>
          <a:lstStyle/>
          <a:p>
            <a:r>
              <a:rPr lang="en-US" sz="7200" b="1" dirty="0" smtClean="0"/>
              <a:t>Embroidery of China</a:t>
            </a:r>
            <a:endParaRPr lang="bg-BG" sz="7200" b="1" dirty="0"/>
          </a:p>
        </p:txBody>
      </p:sp>
      <p:pic>
        <p:nvPicPr>
          <p:cNvPr id="5" name="Картина 4" descr="eTwinning-Logo_CMYK (2).jpg"/>
          <p:cNvPicPr>
            <a:picLocks noChangeAspect="1"/>
          </p:cNvPicPr>
          <p:nvPr/>
        </p:nvPicPr>
        <p:blipFill>
          <a:blip r:embed="rId2" cstate="print"/>
          <a:stretch>
            <a:fillRect/>
          </a:stretch>
        </p:blipFill>
        <p:spPr>
          <a:xfrm>
            <a:off x="180109" y="207817"/>
            <a:ext cx="1856509" cy="12715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Shared by the </a:t>
            </a:r>
            <a:r>
              <a:rPr lang="en-US" dirty="0" err="1" smtClean="0"/>
              <a:t>eTwinning</a:t>
            </a:r>
            <a:r>
              <a:rPr lang="en-US" dirty="0" smtClean="0"/>
              <a:t> team of PPMG “</a:t>
            </a:r>
            <a:r>
              <a:rPr lang="en-US" dirty="0" err="1" smtClean="0"/>
              <a:t>Akad</a:t>
            </a:r>
            <a:r>
              <a:rPr lang="en-US" dirty="0" smtClean="0"/>
              <a:t>. Ivan </a:t>
            </a:r>
            <a:r>
              <a:rPr lang="en-US" dirty="0" err="1" smtClean="0"/>
              <a:t>Tsenov</a:t>
            </a:r>
            <a:r>
              <a:rPr lang="en-US" dirty="0" smtClean="0"/>
              <a:t>”, Vratsa, Bulgaria</a:t>
            </a:r>
            <a:endParaRPr lang="bg-BG" dirty="0"/>
          </a:p>
        </p:txBody>
      </p:sp>
      <p:sp>
        <p:nvSpPr>
          <p:cNvPr id="3" name="Текстово поле 2"/>
          <p:cNvSpPr txBox="1"/>
          <p:nvPr/>
        </p:nvSpPr>
        <p:spPr>
          <a:xfrm>
            <a:off x="4475018" y="6386208"/>
            <a:ext cx="7716982" cy="369332"/>
          </a:xfrm>
          <a:prstGeom prst="rect">
            <a:avLst/>
          </a:prstGeom>
          <a:noFill/>
        </p:spPr>
        <p:txBody>
          <a:bodyPr wrap="square" rtlCol="0">
            <a:spAutoFit/>
          </a:bodyPr>
          <a:lstStyle/>
          <a:p>
            <a:r>
              <a:rPr lang="en-US" b="1" dirty="0" smtClean="0"/>
              <a:t>The presentation is made as a result of a cooperation with a school from India</a:t>
            </a:r>
            <a:endParaRPr lang="bg-BG"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3.craftsy.com/blog/wp-content/uploads/2014/03/DSC0982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915" t="15149" r="2945" b="28810"/>
          <a:stretch/>
        </p:blipFill>
        <p:spPr>
          <a:xfrm rot="20396007">
            <a:off x="3111873" y="2142595"/>
            <a:ext cx="6401339" cy="1662685"/>
          </a:xfrm>
          <a:prstGeom prst="rect">
            <a:avLst/>
          </a:prstGeom>
        </p:spPr>
      </p:pic>
    </p:spTree>
    <p:extLst>
      <p:ext uri="{BB962C8B-B14F-4D97-AF65-F5344CB8AC3E}">
        <p14:creationId xmlns:p14="http://schemas.microsoft.com/office/powerpoint/2010/main" xmlns="" val="227489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1476" y="1030287"/>
            <a:ext cx="8741496" cy="4917092"/>
          </a:xfrm>
          <a:prstGeom prst="rect">
            <a:avLst/>
          </a:prstGeom>
        </p:spPr>
      </p:pic>
      <p:sp>
        <p:nvSpPr>
          <p:cNvPr id="6" name="Rectangle 5"/>
          <p:cNvSpPr/>
          <p:nvPr/>
        </p:nvSpPr>
        <p:spPr>
          <a:xfrm>
            <a:off x="5894052" y="4377666"/>
            <a:ext cx="4342856" cy="923330"/>
          </a:xfrm>
          <a:prstGeom prst="rect">
            <a:avLst/>
          </a:prstGeom>
          <a:noFill/>
        </p:spPr>
        <p:txBody>
          <a:bodyPr wrap="none" lIns="91440" tIns="45720" rIns="91440" bIns="45720">
            <a:spAutoFit/>
          </a:bodyPr>
          <a:lstStyle/>
          <a:p>
            <a:pPr algn="ctr"/>
            <a:r>
              <a:rPr lang="en-US" sz="5400" cap="none" spc="0" dirty="0" smtClean="0">
                <a:ln w="9525">
                  <a:solidFill>
                    <a:schemeClr val="bg1"/>
                  </a:solidFill>
                  <a:prstDash val="solid"/>
                </a:ln>
                <a:solidFill>
                  <a:srgbClr val="D6C033"/>
                </a:solidFill>
                <a:effectLst>
                  <a:outerShdw blurRad="12700" dist="38100" dir="2700000" algn="tl" rotWithShape="0">
                    <a:schemeClr val="bg1">
                      <a:lumMod val="50000"/>
                    </a:schemeClr>
                  </a:outerShdw>
                </a:effectLst>
                <a:latin typeface="Goudy Stout" panose="0202090407030B020401" pitchFamily="18" charset="0"/>
              </a:rPr>
              <a:t>CHINA</a:t>
            </a:r>
            <a:endParaRPr lang="en-US" sz="5400" cap="none" spc="0" dirty="0">
              <a:ln w="9525">
                <a:solidFill>
                  <a:schemeClr val="bg1"/>
                </a:solidFill>
                <a:prstDash val="solid"/>
              </a:ln>
              <a:solidFill>
                <a:srgbClr val="D6C033"/>
              </a:solidFill>
              <a:effectLst>
                <a:outerShdw blurRad="12700" dist="38100" dir="2700000" algn="tl" rotWithShape="0">
                  <a:schemeClr val="bg1">
                    <a:lumMod val="50000"/>
                  </a:schemeClr>
                </a:outerShdw>
              </a:effectLst>
              <a:latin typeface="Goudy Stout" panose="0202090407030B020401" pitchFamily="18" charset="0"/>
            </a:endParaRPr>
          </a:p>
        </p:txBody>
      </p:sp>
    </p:spTree>
    <p:extLst>
      <p:ext uri="{BB962C8B-B14F-4D97-AF65-F5344CB8AC3E}">
        <p14:creationId xmlns:p14="http://schemas.microsoft.com/office/powerpoint/2010/main" xmlns="" val="151137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E0309"/>
            </a:gs>
            <a:gs pos="48000">
              <a:srgbClr val="D23558"/>
            </a:gs>
            <a:gs pos="100000">
              <a:srgbClr val="E7859F"/>
            </a:gs>
          </a:gsLst>
          <a:lin ang="5400000" scaled="1"/>
          <a:tileRect/>
        </a:gradFill>
        <a:effectLst/>
      </p:bgPr>
    </p:bg>
    <p:spTree>
      <p:nvGrpSpPr>
        <p:cNvPr id="1" name=""/>
        <p:cNvGrpSpPr/>
        <p:nvPr/>
      </p:nvGrpSpPr>
      <p:grpSpPr>
        <a:xfrm>
          <a:off x="0" y="0"/>
          <a:ext cx="0" cy="0"/>
          <a:chOff x="0" y="0"/>
          <a:chExt cx="0" cy="0"/>
        </a:xfrm>
      </p:grpSpPr>
      <p:pic>
        <p:nvPicPr>
          <p:cNvPr id="2050" name="Picture 2" descr="http://ecx.images-amazon.com/images/I/9184UWTbh%2BL._SL1500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7618" y="0"/>
            <a:ext cx="5654382" cy="42246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468176" y="3301332"/>
            <a:ext cx="272382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253627"/>
                </a:solidFill>
                <a:effectLst>
                  <a:outerShdw blurRad="12700" dist="38100" dir="2700000" algn="tl" rotWithShape="0">
                    <a:schemeClr val="bg1">
                      <a:lumMod val="50000"/>
                    </a:schemeClr>
                  </a:outerShdw>
                </a:effectLst>
                <a:latin typeface="Algerian" panose="04020705040A02060702" pitchFamily="82" charset="0"/>
              </a:rPr>
              <a:t>Suzhou</a:t>
            </a:r>
            <a:endParaRPr lang="en-US" sz="5400" b="1" cap="none" spc="0" dirty="0">
              <a:ln w="9525">
                <a:solidFill>
                  <a:schemeClr val="bg1"/>
                </a:solidFill>
                <a:prstDash val="solid"/>
              </a:ln>
              <a:solidFill>
                <a:srgbClr val="253627"/>
              </a:solidFill>
              <a:effectLst>
                <a:outerShdw blurRad="12700" dist="38100" dir="2700000" algn="tl" rotWithShape="0">
                  <a:schemeClr val="bg1">
                    <a:lumMod val="50000"/>
                  </a:schemeClr>
                </a:outerShdw>
              </a:effectLst>
              <a:latin typeface="Algerian" panose="04020705040A02060702" pitchFamily="82" charset="0"/>
            </a:endParaRPr>
          </a:p>
        </p:txBody>
      </p:sp>
      <p:sp>
        <p:nvSpPr>
          <p:cNvPr id="3" name="Rectangle 2"/>
          <p:cNvSpPr/>
          <p:nvPr/>
        </p:nvSpPr>
        <p:spPr>
          <a:xfrm>
            <a:off x="118061" y="409364"/>
            <a:ext cx="6419557" cy="5262979"/>
          </a:xfrm>
          <a:prstGeom prst="rect">
            <a:avLst/>
          </a:prstGeom>
        </p:spPr>
        <p:txBody>
          <a:bodyPr wrap="square">
            <a:spAutoFit/>
          </a:bodyPr>
          <a:lstStyle/>
          <a:p>
            <a:r>
              <a:rPr lang="en-IN" sz="2400" b="1" dirty="0">
                <a:solidFill>
                  <a:schemeClr val="bg1"/>
                </a:solidFill>
                <a:latin typeface="Bradley Hand ITC" panose="03070402050302030203" pitchFamily="66" charset="0"/>
              </a:rPr>
              <a:t>Su is the short name for Suzhou. </a:t>
            </a:r>
            <a:r>
              <a:rPr lang="en-IN" sz="2400" b="1" dirty="0" smtClean="0">
                <a:solidFill>
                  <a:schemeClr val="bg1"/>
                </a:solidFill>
                <a:latin typeface="Bradley Hand ITC" panose="03070402050302030203" pitchFamily="66" charset="0"/>
              </a:rPr>
              <a:t>Su Embroidery </a:t>
            </a:r>
            <a:r>
              <a:rPr lang="en-IN" sz="2400" b="1" dirty="0">
                <a:solidFill>
                  <a:schemeClr val="bg1"/>
                </a:solidFill>
                <a:latin typeface="Bradley Hand ITC" panose="03070402050302030203" pitchFamily="66" charset="0"/>
              </a:rPr>
              <a:t>reflects </a:t>
            </a:r>
            <a:r>
              <a:rPr lang="en-IN" sz="2400" b="1" dirty="0" smtClean="0">
                <a:solidFill>
                  <a:schemeClr val="bg1"/>
                </a:solidFill>
                <a:latin typeface="Bradley Hand ITC" panose="03070402050302030203" pitchFamily="66" charset="0"/>
              </a:rPr>
              <a:t>tranquillity, </a:t>
            </a:r>
            <a:r>
              <a:rPr lang="en-IN" sz="2400" b="1" dirty="0">
                <a:solidFill>
                  <a:schemeClr val="bg1"/>
                </a:solidFill>
                <a:latin typeface="Bradley Hand ITC" panose="03070402050302030203" pitchFamily="66" charset="0"/>
              </a:rPr>
              <a:t>refinement, and elegance</a:t>
            </a:r>
            <a:r>
              <a:rPr lang="en-IN" sz="2400" b="1" dirty="0" smtClean="0">
                <a:solidFill>
                  <a:schemeClr val="bg1"/>
                </a:solidFill>
                <a:latin typeface="Bradley Hand ITC" panose="03070402050302030203" pitchFamily="66" charset="0"/>
              </a:rPr>
              <a:t>. </a:t>
            </a:r>
            <a:r>
              <a:rPr lang="en-IN" sz="2400" b="1" dirty="0">
                <a:solidFill>
                  <a:schemeClr val="bg1"/>
                </a:solidFill>
                <a:latin typeface="Bradley Hand ITC" panose="03070402050302030203" pitchFamily="66" charset="0"/>
              </a:rPr>
              <a:t>Embroidery with fish on one side and kitty on the other side is a representative of this style.</a:t>
            </a:r>
          </a:p>
          <a:p>
            <a:r>
              <a:rPr lang="en-IN" sz="2400" b="1" dirty="0" smtClean="0">
                <a:solidFill>
                  <a:schemeClr val="bg1"/>
                </a:solidFill>
                <a:latin typeface="Bradley Hand ITC" panose="03070402050302030203" pitchFamily="66" charset="0"/>
              </a:rPr>
              <a:t>As </a:t>
            </a:r>
            <a:r>
              <a:rPr lang="en-IN" sz="2400" b="1" dirty="0">
                <a:solidFill>
                  <a:schemeClr val="bg1"/>
                </a:solidFill>
                <a:latin typeface="Bradley Hand ITC" panose="03070402050302030203" pitchFamily="66" charset="0"/>
              </a:rPr>
              <a:t>early as the Song Dynasty, Su Embroidery was already well known for its elegance and vividness. In the Ming Dynasty, influenced by the Wu School of painting, it began to rival painting and calligraphy in its artistry.</a:t>
            </a:r>
          </a:p>
          <a:p>
            <a:r>
              <a:rPr lang="en-IN" sz="2400" b="1" dirty="0" smtClean="0">
                <a:solidFill>
                  <a:schemeClr val="bg1"/>
                </a:solidFill>
                <a:latin typeface="Bradley Hand ITC" panose="03070402050302030203" pitchFamily="66" charset="0"/>
              </a:rPr>
              <a:t>In </a:t>
            </a:r>
            <a:r>
              <a:rPr lang="en-IN" sz="2400" b="1" dirty="0">
                <a:solidFill>
                  <a:schemeClr val="bg1"/>
                </a:solidFill>
                <a:latin typeface="Bradley Hand ITC" panose="03070402050302030203" pitchFamily="66" charset="0"/>
              </a:rPr>
              <a:t>history, Su Embroidery dominated the royal wardrobe and walls. Even today, it occupies a large share of the market in China as well as in the world.</a:t>
            </a:r>
          </a:p>
        </p:txBody>
      </p:sp>
    </p:spTree>
    <p:extLst>
      <p:ext uri="{BB962C8B-B14F-4D97-AF65-F5344CB8AC3E}">
        <p14:creationId xmlns:p14="http://schemas.microsoft.com/office/powerpoint/2010/main" xmlns="" val="1872265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3861582"/>
            <a:ext cx="12192000" cy="3046988"/>
          </a:xfrm>
          <a:prstGeom prst="rect">
            <a:avLst/>
          </a:prstGeom>
        </p:spPr>
        <p:txBody>
          <a:bodyPr wrap="square">
            <a:spAutoFit/>
          </a:bodyPr>
          <a:lstStyle/>
          <a:p>
            <a:pPr algn="just"/>
            <a:r>
              <a:rPr lang="en-IN" sz="2400" b="1" dirty="0">
                <a:latin typeface="Bradley Hand ITC" panose="03070402050302030203" pitchFamily="66" charset="0"/>
              </a:rPr>
              <a:t>Shu Embroidery, influenced by its geographic environment and local customs, is characterized by a refined and brisk style</a:t>
            </a:r>
            <a:r>
              <a:rPr lang="en-IN" sz="2400" b="1" dirty="0" smtClean="0">
                <a:latin typeface="Bradley Hand ITC" panose="03070402050302030203" pitchFamily="66" charset="0"/>
              </a:rPr>
              <a:t>.</a:t>
            </a:r>
            <a:r>
              <a:rPr lang="en-IN" sz="2400" b="1" dirty="0">
                <a:latin typeface="Bradley Hand ITC" panose="03070402050302030203" pitchFamily="66" charset="0"/>
              </a:rPr>
              <a:t> In the Qing Dynasty, Shu Embroidery entered the </a:t>
            </a:r>
            <a:r>
              <a:rPr lang="en-IN" sz="2400" b="1" dirty="0" smtClean="0">
                <a:latin typeface="Bradley Hand ITC" panose="03070402050302030203" pitchFamily="66" charset="0"/>
              </a:rPr>
              <a:t>market. </a:t>
            </a:r>
            <a:r>
              <a:rPr lang="en-IN" sz="2400" b="1" dirty="0">
                <a:latin typeface="Bradley Hand ITC" panose="03070402050302030203" pitchFamily="66" charset="0"/>
              </a:rPr>
              <a:t>Workshops and governmental </a:t>
            </a:r>
            <a:r>
              <a:rPr lang="en-IN" sz="2400" b="1" dirty="0" smtClean="0">
                <a:latin typeface="Bradley Hand ITC" panose="03070402050302030203" pitchFamily="66" charset="0"/>
              </a:rPr>
              <a:t>bureaus promoted </a:t>
            </a:r>
            <a:r>
              <a:rPr lang="en-IN" sz="2400" b="1" dirty="0">
                <a:latin typeface="Bradley Hand ITC" panose="03070402050302030203" pitchFamily="66" charset="0"/>
              </a:rPr>
              <a:t>the development of the </a:t>
            </a:r>
            <a:r>
              <a:rPr lang="en-IN" sz="2400" b="1" dirty="0" smtClean="0">
                <a:latin typeface="Bradley Hand ITC" panose="03070402050302030203" pitchFamily="66" charset="0"/>
              </a:rPr>
              <a:t>industry. From </a:t>
            </a:r>
            <a:r>
              <a:rPr lang="en-IN" sz="2400" b="1" dirty="0">
                <a:latin typeface="Bradley Hand ITC" panose="03070402050302030203" pitchFamily="66" charset="0"/>
              </a:rPr>
              <a:t>the paintings by masters, to patterns by designers, to </a:t>
            </a:r>
            <a:r>
              <a:rPr lang="en-IN" sz="2400" b="1" dirty="0" smtClean="0">
                <a:latin typeface="Bradley Hand ITC" panose="03070402050302030203" pitchFamily="66" charset="0"/>
              </a:rPr>
              <a:t>landscape, </a:t>
            </a:r>
            <a:r>
              <a:rPr lang="en-IN" sz="2400" b="1" dirty="0">
                <a:latin typeface="Bradley Hand ITC" panose="03070402050302030203" pitchFamily="66" charset="0"/>
              </a:rPr>
              <a:t>dragons and phoenix</a:t>
            </a:r>
            <a:r>
              <a:rPr lang="en-IN" sz="2400" b="1" dirty="0" smtClean="0">
                <a:latin typeface="Bradley Hand ITC" panose="03070402050302030203" pitchFamily="66" charset="0"/>
              </a:rPr>
              <a:t>, </a:t>
            </a:r>
            <a:r>
              <a:rPr lang="en-IN" sz="2400" b="1" dirty="0">
                <a:latin typeface="Bradley Hand ITC" panose="03070402050302030203" pitchFamily="66" charset="0"/>
              </a:rPr>
              <a:t>it seemed all could be the topic of embroidery. Folk stories like the Eight </a:t>
            </a:r>
            <a:r>
              <a:rPr lang="en-IN" sz="2400" b="1" dirty="0" smtClean="0">
                <a:latin typeface="Bradley Hand ITC" panose="03070402050302030203" pitchFamily="66" charset="0"/>
              </a:rPr>
              <a:t>Immortals </a:t>
            </a:r>
            <a:r>
              <a:rPr lang="en-IN" sz="2400" b="1" dirty="0">
                <a:latin typeface="Bradley Hand ITC" panose="03070402050302030203" pitchFamily="66" charset="0"/>
              </a:rPr>
              <a:t>Crossing the Sea, </a:t>
            </a:r>
            <a:r>
              <a:rPr lang="en-IN" sz="2400" b="1" dirty="0" err="1">
                <a:latin typeface="Bradley Hand ITC" panose="03070402050302030203" pitchFamily="66" charset="0"/>
              </a:rPr>
              <a:t>Kylin</a:t>
            </a:r>
            <a:r>
              <a:rPr lang="en-IN" sz="2400" b="1" dirty="0">
                <a:latin typeface="Bradley Hand ITC" panose="03070402050302030203" pitchFamily="66" charset="0"/>
              </a:rPr>
              <a:t> presenting a Son and other auspicious patterns such as magpie on plum and mandarin ducks playing on the water were also </a:t>
            </a:r>
            <a:r>
              <a:rPr lang="en-IN" sz="2400" b="1" dirty="0" err="1">
                <a:latin typeface="Bradley Hand ITC" panose="03070402050302030203" pitchFamily="66" charset="0"/>
              </a:rPr>
              <a:t>favorite</a:t>
            </a:r>
            <a:r>
              <a:rPr lang="en-IN" sz="2400" b="1" dirty="0">
                <a:latin typeface="Bradley Hand ITC" panose="03070402050302030203" pitchFamily="66" charset="0"/>
              </a:rPr>
              <a:t> topics. Patterns with strong local </a:t>
            </a:r>
            <a:r>
              <a:rPr lang="en-IN" sz="2400" b="1" dirty="0" smtClean="0">
                <a:latin typeface="Bradley Hand ITC" panose="03070402050302030203" pitchFamily="66" charset="0"/>
              </a:rPr>
              <a:t>features like </a:t>
            </a:r>
            <a:r>
              <a:rPr lang="en-IN" sz="2400" b="1" dirty="0">
                <a:latin typeface="Bradley Hand ITC" panose="03070402050302030203" pitchFamily="66" charset="0"/>
              </a:rPr>
              <a:t>lotus and carp, bamboo forest and pandas</a:t>
            </a:r>
            <a:r>
              <a:rPr lang="en-IN" sz="2400" b="1" dirty="0" smtClean="0">
                <a:latin typeface="Bradley Hand ITC" panose="03070402050302030203" pitchFamily="66" charset="0"/>
              </a:rPr>
              <a:t>.</a:t>
            </a:r>
            <a:endParaRPr lang="en-IN" sz="2400" b="1" dirty="0">
              <a:latin typeface="Bradley Hand ITC" panose="03070402050302030203" pitchFamily="66" charset="0"/>
            </a:endParaRPr>
          </a:p>
        </p:txBody>
      </p:sp>
      <p:pic>
        <p:nvPicPr>
          <p:cNvPr id="3074" name="Picture 2" descr="http://www.gooogu.com/upload/031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3948" y="0"/>
            <a:ext cx="6435967" cy="38615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863948" y="2938252"/>
            <a:ext cx="142539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C12225"/>
                </a:solidFill>
                <a:effectLst>
                  <a:outerShdw blurRad="12700" dist="38100" dir="2700000" algn="tl" rotWithShape="0">
                    <a:schemeClr val="bg1">
                      <a:lumMod val="50000"/>
                    </a:schemeClr>
                  </a:outerShdw>
                </a:effectLst>
                <a:latin typeface="Algerian" panose="04020705040A02060702" pitchFamily="82" charset="0"/>
              </a:rPr>
              <a:t>Shu</a:t>
            </a:r>
            <a:endParaRPr lang="en-US" sz="5400" b="1" cap="none" spc="0" dirty="0">
              <a:ln w="9525">
                <a:solidFill>
                  <a:schemeClr val="bg1"/>
                </a:solidFill>
                <a:prstDash val="solid"/>
              </a:ln>
              <a:solidFill>
                <a:srgbClr val="C12225"/>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356782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ABA1"/>
            </a:gs>
            <a:gs pos="35000">
              <a:srgbClr val="DD3E47"/>
            </a:gs>
            <a:gs pos="100000">
              <a:srgbClr val="98021B"/>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26608" y="239151"/>
            <a:ext cx="11873134" cy="2677656"/>
          </a:xfrm>
          <a:prstGeom prst="rect">
            <a:avLst/>
          </a:prstGeom>
        </p:spPr>
        <p:txBody>
          <a:bodyPr wrap="square">
            <a:spAutoFit/>
          </a:bodyPr>
          <a:lstStyle/>
          <a:p>
            <a:r>
              <a:rPr lang="en-IN" sz="2400" b="1" dirty="0" smtClean="0">
                <a:solidFill>
                  <a:srgbClr val="311D42"/>
                </a:solidFill>
                <a:latin typeface="Bradley Hand ITC" panose="03070402050302030203" pitchFamily="66" charset="0"/>
              </a:rPr>
              <a:t>Xiang was </a:t>
            </a:r>
            <a:r>
              <a:rPr lang="en-IN" sz="2400" b="1" dirty="0">
                <a:solidFill>
                  <a:srgbClr val="311D42"/>
                </a:solidFill>
                <a:latin typeface="Bradley Hand ITC" panose="03070402050302030203" pitchFamily="66" charset="0"/>
              </a:rPr>
              <a:t>a gift to the royal family during the Spring and Autumn Period</a:t>
            </a:r>
            <a:r>
              <a:rPr lang="en-IN" sz="2400" b="1" dirty="0" smtClean="0">
                <a:solidFill>
                  <a:srgbClr val="311D42"/>
                </a:solidFill>
                <a:latin typeface="Bradley Hand ITC" panose="03070402050302030203" pitchFamily="66" charset="0"/>
              </a:rPr>
              <a:t>.</a:t>
            </a:r>
            <a:endParaRPr lang="en-IN" sz="2400" b="1" dirty="0">
              <a:solidFill>
                <a:srgbClr val="311D42"/>
              </a:solidFill>
              <a:latin typeface="Bradley Hand ITC" panose="03070402050302030203" pitchFamily="66" charset="0"/>
            </a:endParaRPr>
          </a:p>
          <a:p>
            <a:r>
              <a:rPr lang="en-IN" sz="2400" b="1" dirty="0">
                <a:solidFill>
                  <a:srgbClr val="311D42"/>
                </a:solidFill>
                <a:latin typeface="Bradley Hand ITC" panose="03070402050302030203" pitchFamily="66" charset="0"/>
              </a:rPr>
              <a:t>Developing over two thousands years, Xiang Embroidery became a special branch of the local art. It gained popularity day by day. Besides the common topics seen in other styles, it absorbed elements from calligraphy, painting and inscription.</a:t>
            </a:r>
          </a:p>
          <a:p>
            <a:r>
              <a:rPr lang="en-IN" sz="2400" b="1" dirty="0">
                <a:solidFill>
                  <a:srgbClr val="311D42"/>
                </a:solidFill>
                <a:latin typeface="Bradley Hand ITC" panose="03070402050302030203" pitchFamily="66" charset="0"/>
              </a:rPr>
              <a:t>Its uniqueness is that it is patterned after a painting draft, but is not limited by it. Perhaps because of this technique, a flower seems to send off fragrance, a bird seems to sing, a tiger seems to run, and a person seems to breathe.</a:t>
            </a:r>
          </a:p>
        </p:txBody>
      </p:sp>
      <p:pic>
        <p:nvPicPr>
          <p:cNvPr id="4098" name="Picture 2" descr="http://www.yalechina.org/images/slideshows/a1d_hunan_embroidery_photo_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2000" y="3120899"/>
            <a:ext cx="5677742" cy="34416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322000" y="5639249"/>
            <a:ext cx="229421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411836"/>
                </a:solidFill>
                <a:effectLst>
                  <a:outerShdw blurRad="12700" dist="38100" dir="2700000" algn="tl" rotWithShape="0">
                    <a:schemeClr val="bg1">
                      <a:lumMod val="50000"/>
                    </a:schemeClr>
                  </a:outerShdw>
                </a:effectLst>
                <a:latin typeface="Algerian" panose="04020705040A02060702" pitchFamily="82" charset="0"/>
              </a:rPr>
              <a:t>Xiang</a:t>
            </a:r>
            <a:endParaRPr lang="en-US" sz="5400" b="1" cap="none" spc="0" dirty="0">
              <a:ln w="9525">
                <a:solidFill>
                  <a:schemeClr val="bg1"/>
                </a:solidFill>
                <a:prstDash val="solid"/>
              </a:ln>
              <a:solidFill>
                <a:srgbClr val="411836"/>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412404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260B2F"/>
            </a:gs>
            <a:gs pos="54000">
              <a:srgbClr val="122E96"/>
            </a:gs>
            <a:gs pos="86000">
              <a:srgbClr val="0EC5E4"/>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903741" y="3496154"/>
            <a:ext cx="6096000" cy="2862322"/>
          </a:xfrm>
          <a:prstGeom prst="rect">
            <a:avLst/>
          </a:prstGeom>
        </p:spPr>
        <p:txBody>
          <a:bodyPr>
            <a:spAutoFit/>
          </a:bodyPr>
          <a:lstStyle/>
          <a:p>
            <a:r>
              <a:rPr lang="en-IN" dirty="0">
                <a:solidFill>
                  <a:srgbClr val="D1D2AF"/>
                </a:solidFill>
              </a:rPr>
              <a:t>Portrait and flowers and birds are the most popular themes as the subtropical climate </a:t>
            </a:r>
            <a:r>
              <a:rPr lang="en-IN" dirty="0" err="1">
                <a:solidFill>
                  <a:srgbClr val="D1D2AF"/>
                </a:solidFill>
              </a:rPr>
              <a:t>favors</a:t>
            </a:r>
            <a:r>
              <a:rPr lang="en-IN" dirty="0">
                <a:solidFill>
                  <a:srgbClr val="D1D2AF"/>
                </a:solidFill>
              </a:rPr>
              <a:t> the area with abundant these plants that are rarely seen in central China. In addition, it uses rich </a:t>
            </a:r>
            <a:r>
              <a:rPr lang="en-IN" dirty="0" err="1">
                <a:solidFill>
                  <a:srgbClr val="D1D2AF"/>
                </a:solidFill>
              </a:rPr>
              <a:t>colors</a:t>
            </a:r>
            <a:r>
              <a:rPr lang="en-IN" dirty="0">
                <a:solidFill>
                  <a:srgbClr val="D1D2AF"/>
                </a:solidFill>
              </a:rPr>
              <a:t> for strong contrast and a magnificent and bustling effect.</a:t>
            </a:r>
          </a:p>
          <a:p>
            <a:r>
              <a:rPr lang="en-IN" dirty="0">
                <a:solidFill>
                  <a:srgbClr val="D1D2AF"/>
                </a:solidFill>
              </a:rPr>
              <a:t>Since Cantonese take to fortunes in an almost superstitious attitude, attaching a lucky implication to everything, red and green, and auspicious patterns are widely used. The most famous piece is hundreds of Birds Worshiping Phoenix. Fish, lobsters, bergamots and lychee are also common patterns.</a:t>
            </a:r>
          </a:p>
        </p:txBody>
      </p:sp>
      <p:pic>
        <p:nvPicPr>
          <p:cNvPr id="5122" name="Picture 2" descr="http://www.suembroidery.com/embroidery_blog/upload/chinese_yue_embroide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092505" cy="5053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611008" y="0"/>
            <a:ext cx="148149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72699"/>
                </a:solidFill>
                <a:effectLst>
                  <a:outerShdw blurRad="12700" dist="38100" dir="2700000" algn="tl" rotWithShape="0">
                    <a:schemeClr val="bg1">
                      <a:lumMod val="50000"/>
                    </a:schemeClr>
                  </a:outerShdw>
                </a:effectLst>
                <a:latin typeface="Algerian" panose="04020705040A02060702" pitchFamily="82" charset="0"/>
              </a:rPr>
              <a:t>Yue</a:t>
            </a:r>
            <a:endParaRPr lang="en-US" sz="5400" b="1" cap="none" spc="0" dirty="0">
              <a:ln w="9525">
                <a:solidFill>
                  <a:schemeClr val="bg1"/>
                </a:solidFill>
                <a:prstDash val="solid"/>
              </a:ln>
              <a:solidFill>
                <a:srgbClr val="072699"/>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412310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48000">
              <a:schemeClr val="tx1">
                <a:lumMod val="50000"/>
                <a:lumOff val="50000"/>
              </a:schemeClr>
            </a:gs>
            <a:gs pos="100000">
              <a:schemeClr val="accent3">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151692" y="366811"/>
            <a:ext cx="6443003" cy="6001643"/>
          </a:xfrm>
          <a:prstGeom prst="rect">
            <a:avLst/>
          </a:prstGeom>
        </p:spPr>
        <p:txBody>
          <a:bodyPr wrap="square">
            <a:spAutoFit/>
          </a:bodyPr>
          <a:lstStyle/>
          <a:p>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Embroidery distinguishes itself from other local styles by the fact it originated from </a:t>
            </a:r>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a:t>
            </a:r>
            <a:r>
              <a:rPr lang="en-IN" sz="2400" b="1" dirty="0" err="1">
                <a:solidFill>
                  <a:schemeClr val="bg1"/>
                </a:solidFill>
                <a:latin typeface="Bradley Hand ITC" panose="03070402050302030203" pitchFamily="66" charset="0"/>
              </a:rPr>
              <a:t>Mingshi's</a:t>
            </a:r>
            <a:r>
              <a:rPr lang="en-IN" sz="2400" b="1" dirty="0">
                <a:solidFill>
                  <a:schemeClr val="bg1"/>
                </a:solidFill>
                <a:latin typeface="Bradley Hand ITC" panose="03070402050302030203" pitchFamily="66" charset="0"/>
              </a:rPr>
              <a:t> family during the Ming Dynasty in Shanghai , instead of from a certain place. It is also known as Lu Xiang Yuan Embroidery. Lu Xiang Yuan, Dew Fragrance Garden in Chinese, was where the </a:t>
            </a:r>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Family lived. From the start, it was different from other styles as it specialized in painting and calligraphy. The inventor was a concubine of </a:t>
            </a:r>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a:t>
            </a:r>
            <a:r>
              <a:rPr lang="en-IN" sz="2400" b="1" dirty="0" err="1">
                <a:solidFill>
                  <a:schemeClr val="bg1"/>
                </a:solidFill>
                <a:latin typeface="Bradley Hand ITC" panose="03070402050302030203" pitchFamily="66" charset="0"/>
              </a:rPr>
              <a:t>Mingshi's</a:t>
            </a:r>
            <a:r>
              <a:rPr lang="en-IN" sz="2400" b="1" dirty="0">
                <a:solidFill>
                  <a:schemeClr val="bg1"/>
                </a:solidFill>
                <a:latin typeface="Bradley Hand ITC" panose="03070402050302030203" pitchFamily="66" charset="0"/>
              </a:rPr>
              <a:t> first son, </a:t>
            </a:r>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a:t>
            </a:r>
            <a:r>
              <a:rPr lang="en-IN" sz="2400" b="1" dirty="0" err="1">
                <a:solidFill>
                  <a:schemeClr val="bg1"/>
                </a:solidFill>
                <a:latin typeface="Bradley Hand ITC" panose="03070402050302030203" pitchFamily="66" charset="0"/>
              </a:rPr>
              <a:t>Huihai</a:t>
            </a:r>
            <a:r>
              <a:rPr lang="en-IN" sz="2400" b="1" dirty="0">
                <a:solidFill>
                  <a:schemeClr val="bg1"/>
                </a:solidFill>
                <a:latin typeface="Bradley Hand ITC" panose="03070402050302030203" pitchFamily="66" charset="0"/>
              </a:rPr>
              <a:t>. Later, Han </a:t>
            </a:r>
            <a:r>
              <a:rPr lang="en-IN" sz="2400" b="1" dirty="0" err="1">
                <a:solidFill>
                  <a:schemeClr val="bg1"/>
                </a:solidFill>
                <a:latin typeface="Bradley Hand ITC" panose="03070402050302030203" pitchFamily="66" charset="0"/>
              </a:rPr>
              <a:t>Ximeng</a:t>
            </a:r>
            <a:r>
              <a:rPr lang="en-IN" sz="2400" b="1" dirty="0">
                <a:solidFill>
                  <a:schemeClr val="bg1"/>
                </a:solidFill>
                <a:latin typeface="Bradley Hand ITC" panose="03070402050302030203" pitchFamily="66" charset="0"/>
              </a:rPr>
              <a:t>, the wife of the second grandson of </a:t>
            </a:r>
            <a:r>
              <a:rPr lang="en-IN" sz="2400" b="1" dirty="0" err="1">
                <a:solidFill>
                  <a:schemeClr val="bg1"/>
                </a:solidFill>
                <a:latin typeface="Bradley Hand ITC" panose="03070402050302030203" pitchFamily="66" charset="0"/>
              </a:rPr>
              <a:t>Gu</a:t>
            </a:r>
            <a:r>
              <a:rPr lang="en-IN" sz="2400" b="1" dirty="0">
                <a:solidFill>
                  <a:schemeClr val="bg1"/>
                </a:solidFill>
                <a:latin typeface="Bradley Hand ITC" panose="03070402050302030203" pitchFamily="66" charset="0"/>
              </a:rPr>
              <a:t> </a:t>
            </a:r>
            <a:r>
              <a:rPr lang="en-IN" sz="2400" b="1" dirty="0" err="1">
                <a:solidFill>
                  <a:schemeClr val="bg1"/>
                </a:solidFill>
                <a:latin typeface="Bradley Hand ITC" panose="03070402050302030203" pitchFamily="66" charset="0"/>
              </a:rPr>
              <a:t>Mingshi</a:t>
            </a:r>
            <a:r>
              <a:rPr lang="en-IN" sz="2400" b="1" dirty="0">
                <a:solidFill>
                  <a:schemeClr val="bg1"/>
                </a:solidFill>
                <a:latin typeface="Bradley Hand ITC" panose="03070402050302030203" pitchFamily="66" charset="0"/>
              </a:rPr>
              <a:t> developed the skill and was reputed as "Saint Needle". Some of her masterpieces are kept in the Forbidden City. Today it has become a special local product in Shanghai</a:t>
            </a:r>
            <a:r>
              <a:rPr lang="en-IN" sz="2400" b="1" dirty="0" smtClean="0">
                <a:solidFill>
                  <a:schemeClr val="bg1"/>
                </a:solidFill>
                <a:latin typeface="Bradley Hand ITC" panose="03070402050302030203" pitchFamily="66" charset="0"/>
              </a:rPr>
              <a:t>.</a:t>
            </a:r>
            <a:endParaRPr lang="en-IN" sz="2400" b="1" dirty="0">
              <a:solidFill>
                <a:schemeClr val="bg1"/>
              </a:solidFill>
              <a:latin typeface="Bradley Hand ITC" panose="03070402050302030203" pitchFamily="66" charset="0"/>
            </a:endParaRPr>
          </a:p>
        </p:txBody>
      </p:sp>
      <p:pic>
        <p:nvPicPr>
          <p:cNvPr id="6146" name="Picture 2" descr="http://www.antiques.com/vendor_item_images/ori_2665_527214120_1125501_gu_dong_0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0423" y="182878"/>
            <a:ext cx="4781185" cy="63695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374216" y="182878"/>
            <a:ext cx="1079142" cy="923330"/>
          </a:xfrm>
          <a:prstGeom prst="rect">
            <a:avLst/>
          </a:prstGeom>
          <a:noFill/>
        </p:spPr>
        <p:txBody>
          <a:bodyPr wrap="none" lIns="91440" tIns="45720" rIns="91440" bIns="45720">
            <a:spAutoFit/>
          </a:bodyPr>
          <a:lstStyle/>
          <a:p>
            <a:pPr algn="ctr"/>
            <a:r>
              <a:rPr lang="en-US" sz="5400" cap="none" spc="0" dirty="0" err="1" smtClean="0">
                <a:ln w="9525">
                  <a:solidFill>
                    <a:schemeClr val="bg1"/>
                  </a:solidFill>
                  <a:prstDash val="solid"/>
                </a:ln>
                <a:solidFill>
                  <a:srgbClr val="194D36"/>
                </a:solidFill>
                <a:latin typeface="Algerian" panose="04020705040A02060702" pitchFamily="82" charset="0"/>
              </a:rPr>
              <a:t>Gu</a:t>
            </a:r>
            <a:endParaRPr lang="en-US" sz="5400" cap="none" spc="0" dirty="0">
              <a:ln w="9525">
                <a:solidFill>
                  <a:schemeClr val="bg1"/>
                </a:solidFill>
                <a:prstDash val="solid"/>
              </a:ln>
              <a:solidFill>
                <a:srgbClr val="194D36"/>
              </a:solidFill>
              <a:latin typeface="Algerian" panose="04020705040A02060702" pitchFamily="82" charset="0"/>
            </a:endParaRPr>
          </a:p>
        </p:txBody>
      </p:sp>
    </p:spTree>
    <p:extLst>
      <p:ext uri="{BB962C8B-B14F-4D97-AF65-F5344CB8AC3E}">
        <p14:creationId xmlns:p14="http://schemas.microsoft.com/office/powerpoint/2010/main" xmlns="" val="122720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en.people.cn/mediafile/201211/13/F2012111309262039493085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887"/>
            <a:ext cx="12192000" cy="68331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953257" y="224135"/>
            <a:ext cx="625735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rPr>
              <a:t>China: An analysis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endParaRPr>
          </a:p>
        </p:txBody>
      </p:sp>
      <p:sp>
        <p:nvSpPr>
          <p:cNvPr id="3" name="TextBox 2"/>
          <p:cNvSpPr txBox="1"/>
          <p:nvPr/>
        </p:nvSpPr>
        <p:spPr>
          <a:xfrm>
            <a:off x="890955" y="1561514"/>
            <a:ext cx="10381957" cy="4524315"/>
          </a:xfrm>
          <a:prstGeom prst="rect">
            <a:avLst/>
          </a:prstGeom>
          <a:noFill/>
        </p:spPr>
        <p:txBody>
          <a:bodyPr wrap="square" rtlCol="0">
            <a:spAutoFit/>
          </a:bodyPr>
          <a:lstStyle/>
          <a:p>
            <a:r>
              <a:rPr lang="en-IN" sz="2400" dirty="0" smtClean="0">
                <a:latin typeface="AR BERKLEY" panose="02000000000000000000" pitchFamily="2" charset="0"/>
              </a:rPr>
              <a:t>The Chinese embroidery too has a similar history and its embroidery is almost as old as the discovery of silk.</a:t>
            </a:r>
          </a:p>
          <a:p>
            <a:endParaRPr lang="en-IN" sz="2400" dirty="0">
              <a:latin typeface="AR BERKLEY" panose="02000000000000000000" pitchFamily="2" charset="0"/>
            </a:endParaRPr>
          </a:p>
          <a:p>
            <a:r>
              <a:rPr lang="en-IN" sz="2400" dirty="0" smtClean="0">
                <a:latin typeface="AR BERKLEY" panose="02000000000000000000" pitchFamily="2" charset="0"/>
              </a:rPr>
              <a:t>Chinese embroidery is vibrant with a wide array of designs, right from animals to geometric patterns.</a:t>
            </a:r>
          </a:p>
          <a:p>
            <a:endParaRPr lang="en-IN" sz="2400" dirty="0">
              <a:latin typeface="AR BERKLEY" panose="02000000000000000000" pitchFamily="2" charset="0"/>
            </a:endParaRPr>
          </a:p>
          <a:p>
            <a:r>
              <a:rPr lang="en-IN" sz="2400" dirty="0" smtClean="0">
                <a:latin typeface="AR BERKLEY" panose="02000000000000000000" pitchFamily="2" charset="0"/>
              </a:rPr>
              <a:t>This is vey similar to the Indian hand embroidery which develops a pattern using dots, circles, squares and various other shapes.</a:t>
            </a:r>
          </a:p>
          <a:p>
            <a:endParaRPr lang="en-IN" sz="2400" dirty="0">
              <a:latin typeface="AR BERKLEY" panose="02000000000000000000" pitchFamily="2" charset="0"/>
            </a:endParaRPr>
          </a:p>
          <a:p>
            <a:r>
              <a:rPr lang="en-IN" sz="2400" dirty="0" smtClean="0">
                <a:latin typeface="AR BERKLEY" panose="02000000000000000000" pitchFamily="2" charset="0"/>
              </a:rPr>
              <a:t>Both Indian and Chinese hand embroideries are world famous and are the few of the most sought after art works not in the fashion world, but also in the interior designing one.</a:t>
            </a:r>
            <a:endParaRPr lang="en-IN" sz="2400" dirty="0">
              <a:latin typeface="AR BERKLEY" panose="02000000000000000000" pitchFamily="2" charset="0"/>
            </a:endParaRPr>
          </a:p>
        </p:txBody>
      </p:sp>
    </p:spTree>
    <p:extLst>
      <p:ext uri="{BB962C8B-B14F-4D97-AF65-F5344CB8AC3E}">
        <p14:creationId xmlns:p14="http://schemas.microsoft.com/office/powerpoint/2010/main" xmlns="" val="616032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570</Words>
  <Application>Microsoft Office PowerPoint</Application>
  <PresentationFormat>По избор</PresentationFormat>
  <Paragraphs>28</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Office Theme</vt:lpstr>
      <vt:lpstr>Yarn and thread whisper stories of the past</vt:lpstr>
      <vt:lpstr>Слайд 2</vt:lpstr>
      <vt:lpstr>Слайд 3</vt:lpstr>
      <vt:lpstr>Слайд 4</vt:lpstr>
      <vt:lpstr>Слайд 5</vt:lpstr>
      <vt:lpstr>Слайд 6</vt:lpstr>
      <vt:lpstr>Слайд 7</vt:lpstr>
      <vt:lpstr>Слайд 8</vt:lpstr>
      <vt:lpstr>Слайд 9</vt:lpstr>
      <vt:lpstr>Shared by the eTwinning team of PPMG “Akad. Ivan Tsenov”, Vratsa, Bulgaria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Raghu Kumar Gadepalli</dc:creator>
  <cp:lastModifiedBy>toshiba</cp:lastModifiedBy>
  <cp:revision>33</cp:revision>
  <dcterms:created xsi:type="dcterms:W3CDTF">2015-11-01T09:26:11Z</dcterms:created>
  <dcterms:modified xsi:type="dcterms:W3CDTF">2021-10-10T18:34:06Z</dcterms:modified>
</cp:coreProperties>
</file>