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19" autoAdjust="0"/>
  </p:normalViewPr>
  <p:slideViewPr>
    <p:cSldViewPr>
      <p:cViewPr varScale="1">
        <p:scale>
          <a:sx n="70" d="100"/>
          <a:sy n="70" d="100"/>
        </p:scale>
        <p:origin x="-41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ECC79E4-571A-4EAA-AA1A-5128A3FA2A9F}" type="slidenum">
              <a:rPr lang="bg-BG" smtClean="0"/>
              <a:pPr/>
              <a:t>‹#›</a:t>
            </a:fld>
            <a:endParaRPr lang="bg-B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bg-BG" smtClean="0"/>
              <a:t>Редакт. стил загл. образец</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a:p>
        </p:txBody>
      </p:sp>
      <p:sp>
        <p:nvSpPr>
          <p:cNvPr id="4" name="Date Placeholder 3"/>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ECC79E4-571A-4EAA-AA1A-5128A3FA2A9F}" type="slidenum">
              <a:rPr lang="bg-BG" smtClean="0"/>
              <a:pPr/>
              <a:t>‹#›</a:t>
            </a:fld>
            <a:endParaRPr lang="bg-B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bg-BG" smtClean="0"/>
              <a:t>Редакт. стил загл. образец</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ECC79E4-571A-4EAA-AA1A-5128A3FA2A9F}" type="slidenum">
              <a:rPr lang="bg-BG" smtClean="0"/>
              <a:pPr/>
              <a:t>‹#›</a:t>
            </a:fld>
            <a:endParaRPr lang="bg-B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ECC79E4-571A-4EAA-AA1A-5128A3FA2A9F}" type="slidenum">
              <a:rPr lang="bg-BG" smtClean="0"/>
              <a:pPr/>
              <a:t>‹#›</a:t>
            </a:fld>
            <a:endParaRPr lang="bg-BG"/>
          </a:p>
        </p:txBody>
      </p:sp>
      <p:sp>
        <p:nvSpPr>
          <p:cNvPr id="8" name="Title 7"/>
          <p:cNvSpPr>
            <a:spLocks noGrp="1"/>
          </p:cNvSpPr>
          <p:nvPr>
            <p:ph type="title"/>
          </p:nvPr>
        </p:nvSpPr>
        <p:spPr/>
        <p:txBody>
          <a:bodyPr/>
          <a:lstStyle/>
          <a:p>
            <a:r>
              <a:rPr lang="bg-BG" smtClean="0"/>
              <a:t>Редакт. стил загл. образец</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ECC79E4-571A-4EAA-AA1A-5128A3FA2A9F}" type="slidenum">
              <a:rPr lang="bg-BG" smtClean="0"/>
              <a:pPr/>
              <a:t>‹#›</a:t>
            </a:fld>
            <a:endParaRPr lang="bg-B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ECC79E4-571A-4EAA-AA1A-5128A3FA2A9F}" type="slidenum">
              <a:rPr lang="bg-BG" smtClean="0"/>
              <a:pPr/>
              <a:t>‹#›</a:t>
            </a:fld>
            <a:endParaRPr lang="bg-BG"/>
          </a:p>
        </p:txBody>
      </p:sp>
      <p:sp>
        <p:nvSpPr>
          <p:cNvPr id="8" name="Title 7"/>
          <p:cNvSpPr>
            <a:spLocks noGrp="1"/>
          </p:cNvSpPr>
          <p:nvPr>
            <p:ph type="title"/>
          </p:nvPr>
        </p:nvSpPr>
        <p:spPr/>
        <p:txBody>
          <a:bodyPr/>
          <a:lstStyle/>
          <a:p>
            <a:r>
              <a:rPr lang="bg-BG" smtClean="0"/>
              <a:t>Редакт. стил загл. образец</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FECC79E4-571A-4EAA-AA1A-5128A3FA2A9F}" type="slidenum">
              <a:rPr lang="bg-BG" smtClean="0"/>
              <a:pPr/>
              <a:t>‹#›</a:t>
            </a:fld>
            <a:endParaRPr lang="bg-BG"/>
          </a:p>
        </p:txBody>
      </p:sp>
      <p:sp>
        <p:nvSpPr>
          <p:cNvPr id="10" name="Title 9"/>
          <p:cNvSpPr>
            <a:spLocks noGrp="1"/>
          </p:cNvSpPr>
          <p:nvPr>
            <p:ph type="title"/>
          </p:nvPr>
        </p:nvSpPr>
        <p:spPr/>
        <p:txBody>
          <a:bodyPr/>
          <a:lstStyle/>
          <a:p>
            <a:r>
              <a:rPr lang="bg-BG" smtClean="0"/>
              <a:t>Редакт. стил загл. образец</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FECC79E4-571A-4EAA-AA1A-5128A3FA2A9F}" type="slidenum">
              <a:rPr lang="bg-BG" smtClean="0"/>
              <a:pPr/>
              <a:t>‹#›</a:t>
            </a:fld>
            <a:endParaRPr lang="bg-B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FECC79E4-571A-4EAA-AA1A-5128A3FA2A9F}" type="slidenum">
              <a:rPr lang="bg-BG" smtClean="0"/>
              <a:pPr/>
              <a:t>‹#›</a:t>
            </a:fld>
            <a:endParaRPr lang="bg-B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bg-BG" smtClean="0"/>
              <a:t>Редакт. стил загл. образец</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ECC79E4-571A-4EAA-AA1A-5128A3FA2A9F}" type="slidenum">
              <a:rPr lang="bg-BG" smtClean="0"/>
              <a:pPr/>
              <a:t>‹#›</a:t>
            </a:fld>
            <a:endParaRPr lang="bg-B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Картина с надпис">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A865F82C-7737-4E9D-B168-D100F7B335B5}" type="datetimeFigureOut">
              <a:rPr lang="bg-BG" smtClean="0"/>
              <a:pPr/>
              <a:t>22.9.2020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ECC79E4-571A-4EAA-AA1A-5128A3FA2A9F}" type="slidenum">
              <a:rPr lang="bg-BG" smtClean="0"/>
              <a:pPr/>
              <a:t>‹#›</a:t>
            </a:fld>
            <a:endParaRPr lang="bg-B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bg-BG" smtClean="0"/>
              <a:t>Редакт. стил загл. образец</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865F82C-7737-4E9D-B168-D100F7B335B5}" type="datetimeFigureOut">
              <a:rPr lang="bg-BG" smtClean="0"/>
              <a:pPr/>
              <a:t>22.9.2020 г.</a:t>
            </a:fld>
            <a:endParaRPr lang="bg-B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bg-B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ECC79E4-571A-4EAA-AA1A-5128A3FA2A9F}"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043608" y="764704"/>
            <a:ext cx="7175351" cy="1793167"/>
          </a:xfrm>
        </p:spPr>
        <p:txBody>
          <a:bodyPr/>
          <a:lstStyle/>
          <a:p>
            <a:pPr marL="182880" indent="0" algn="ctr">
              <a:buNone/>
            </a:pPr>
            <a:r>
              <a:rPr lang="en-US" dirty="0" smtClean="0"/>
              <a:t>European Day of Languages</a:t>
            </a:r>
            <a:endParaRPr lang="bg-BG" dirty="0"/>
          </a:p>
        </p:txBody>
      </p:sp>
      <p:pic>
        <p:nvPicPr>
          <p:cNvPr id="4" name="Картина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95736" y="2996952"/>
            <a:ext cx="4933950" cy="2771775"/>
          </a:xfrm>
          <a:prstGeom prst="rect">
            <a:avLst/>
          </a:prstGeom>
        </p:spPr>
      </p:pic>
      <p:sp>
        <p:nvSpPr>
          <p:cNvPr id="5" name="Текстово поле 4"/>
          <p:cNvSpPr txBox="1"/>
          <p:nvPr/>
        </p:nvSpPr>
        <p:spPr>
          <a:xfrm>
            <a:off x="5436096" y="6093296"/>
            <a:ext cx="3384376" cy="369332"/>
          </a:xfrm>
          <a:prstGeom prst="rect">
            <a:avLst/>
          </a:prstGeom>
          <a:noFill/>
        </p:spPr>
        <p:txBody>
          <a:bodyPr wrap="square" rtlCol="0">
            <a:spAutoFit/>
          </a:bodyPr>
          <a:lstStyle/>
          <a:p>
            <a:r>
              <a:rPr lang="en-US" dirty="0" smtClean="0"/>
              <a:t>Prepared by: </a:t>
            </a:r>
            <a:r>
              <a:rPr lang="en-US" dirty="0" err="1" smtClean="0"/>
              <a:t>Vasil</a:t>
            </a:r>
            <a:r>
              <a:rPr lang="en-US" dirty="0" smtClean="0"/>
              <a:t> </a:t>
            </a:r>
            <a:r>
              <a:rPr lang="en-US" dirty="0" err="1" smtClean="0"/>
              <a:t>Gunovski</a:t>
            </a:r>
            <a:endParaRPr lang="bg-BG" dirty="0"/>
          </a:p>
        </p:txBody>
      </p:sp>
    </p:spTree>
    <p:extLst>
      <p:ext uri="{BB962C8B-B14F-4D97-AF65-F5344CB8AC3E}">
        <p14:creationId xmlns:p14="http://schemas.microsoft.com/office/powerpoint/2010/main" xmlns="" val="1715604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3"/>
          </p:nvPr>
        </p:nvSpPr>
        <p:spPr>
          <a:xfrm>
            <a:off x="467544" y="2690584"/>
            <a:ext cx="8280920" cy="3834760"/>
          </a:xfrm>
        </p:spPr>
        <p:txBody>
          <a:bodyPr>
            <a:normAutofit/>
          </a:bodyPr>
          <a:lstStyle/>
          <a:p>
            <a:pPr marL="45720" indent="0" algn="just">
              <a:buNone/>
            </a:pPr>
            <a:r>
              <a:rPr lang="en-US" sz="2400" dirty="0"/>
              <a:t>The European Day of Languages (EDL) was first celebrated in 2001 during the European Year of Languages. At the end of this campaign the Council of Europe's Committee of Ministers decided to make EDL an annual event, to be celebrated each 26 September. Every year, millions of people in the Council's member states and elsewhere </a:t>
            </a:r>
            <a:r>
              <a:rPr lang="en-US" sz="2400" dirty="0" err="1" smtClean="0"/>
              <a:t>organise</a:t>
            </a:r>
            <a:r>
              <a:rPr lang="en-US" sz="2400" dirty="0" smtClean="0"/>
              <a:t> </a:t>
            </a:r>
            <a:r>
              <a:rPr lang="en-US" sz="2400" dirty="0"/>
              <a:t>or take part in activities to promote linguistic diversity and the ability to speak other languages.</a:t>
            </a:r>
            <a:endParaRPr lang="bg-BG" sz="2400" dirty="0"/>
          </a:p>
        </p:txBody>
      </p:sp>
      <p:pic>
        <p:nvPicPr>
          <p:cNvPr id="4" name="Картина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76672"/>
            <a:ext cx="9144000" cy="1576552"/>
          </a:xfrm>
          <a:prstGeom prst="rect">
            <a:avLst/>
          </a:prstGeom>
        </p:spPr>
      </p:pic>
    </p:spTree>
    <p:extLst>
      <p:ext uri="{BB962C8B-B14F-4D97-AF65-F5344CB8AC3E}">
        <p14:creationId xmlns:p14="http://schemas.microsoft.com/office/powerpoint/2010/main" xmlns="" val="387765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3"/>
          </p:nvPr>
        </p:nvSpPr>
        <p:spPr>
          <a:xfrm>
            <a:off x="1143000" y="731520"/>
            <a:ext cx="6813376" cy="3474720"/>
          </a:xfrm>
        </p:spPr>
        <p:txBody>
          <a:bodyPr>
            <a:normAutofit/>
          </a:bodyPr>
          <a:lstStyle/>
          <a:p>
            <a:pPr marL="45720" indent="0" algn="ctr">
              <a:buNone/>
            </a:pPr>
            <a:r>
              <a:rPr lang="en-US" sz="2400" dirty="0" smtClean="0"/>
              <a:t>“Yarn and thread whisper stories of the past”</a:t>
            </a:r>
            <a:endParaRPr lang="bg-BG" sz="2400" dirty="0"/>
          </a:p>
        </p:txBody>
      </p:sp>
      <p:graphicFrame>
        <p:nvGraphicFramePr>
          <p:cNvPr id="4" name="Таблица 3"/>
          <p:cNvGraphicFramePr>
            <a:graphicFrameLocks noGrp="1"/>
          </p:cNvGraphicFramePr>
          <p:nvPr>
            <p:extLst>
              <p:ext uri="{D42A27DB-BD31-4B8C-83A1-F6EECF244321}">
                <p14:modId xmlns:p14="http://schemas.microsoft.com/office/powerpoint/2010/main" xmlns="" val="1564062076"/>
              </p:ext>
            </p:extLst>
          </p:nvPr>
        </p:nvGraphicFramePr>
        <p:xfrm>
          <a:off x="1524000" y="1397000"/>
          <a:ext cx="6000327" cy="4933072"/>
        </p:xfrm>
        <a:graphic>
          <a:graphicData uri="http://schemas.openxmlformats.org/drawingml/2006/table">
            <a:tbl>
              <a:tblPr firstRow="1" bandRow="1">
                <a:tableStyleId>{5C22544A-7EE6-4342-B048-85BDC9FD1C3A}</a:tableStyleId>
              </a:tblPr>
              <a:tblGrid>
                <a:gridCol w="2000109"/>
                <a:gridCol w="2000109"/>
                <a:gridCol w="2000109"/>
              </a:tblGrid>
              <a:tr h="370840">
                <a:tc>
                  <a:txBody>
                    <a:bodyPr/>
                    <a:lstStyle/>
                    <a:p>
                      <a:r>
                        <a:rPr lang="en-US" dirty="0" smtClean="0"/>
                        <a:t>Bulgarian</a:t>
                      </a:r>
                      <a:endParaRPr lang="bg-BG" dirty="0"/>
                    </a:p>
                  </a:txBody>
                  <a:tcPr/>
                </a:tc>
                <a:tc>
                  <a:txBody>
                    <a:bodyPr/>
                    <a:lstStyle/>
                    <a:p>
                      <a:r>
                        <a:rPr lang="en-US" dirty="0" smtClean="0"/>
                        <a:t>English</a:t>
                      </a:r>
                      <a:endParaRPr lang="bg-BG" dirty="0"/>
                    </a:p>
                  </a:txBody>
                  <a:tcPr/>
                </a:tc>
                <a:tc>
                  <a:txBody>
                    <a:bodyPr/>
                    <a:lstStyle/>
                    <a:p>
                      <a:r>
                        <a:rPr lang="en-US" dirty="0" smtClean="0"/>
                        <a:t>Georgian</a:t>
                      </a:r>
                      <a:endParaRPr lang="bg-BG" dirty="0"/>
                    </a:p>
                  </a:txBody>
                  <a:tcPr/>
                </a:tc>
              </a:tr>
              <a:tr h="437024">
                <a:tc>
                  <a:txBody>
                    <a:bodyPr/>
                    <a:lstStyle/>
                    <a:p>
                      <a:pPr algn="ctr"/>
                      <a:r>
                        <a:rPr lang="bg-BG" b="0" dirty="0" smtClean="0"/>
                        <a:t>бродерия</a:t>
                      </a:r>
                      <a:endParaRPr lang="bg-BG" b="0" dirty="0"/>
                    </a:p>
                  </a:txBody>
                  <a:tcPr/>
                </a:tc>
                <a:tc>
                  <a:txBody>
                    <a:bodyPr/>
                    <a:lstStyle/>
                    <a:p>
                      <a:pPr algn="ctr"/>
                      <a:r>
                        <a:rPr lang="en-US" b="0" dirty="0" smtClean="0"/>
                        <a:t>embroidery</a:t>
                      </a:r>
                      <a:endParaRPr lang="bg-BG" b="0" dirty="0"/>
                    </a:p>
                  </a:txBody>
                  <a:tcPr/>
                </a:tc>
                <a:tc>
                  <a:txBody>
                    <a:bodyPr/>
                    <a:lstStyle/>
                    <a:p>
                      <a:pPr algn="ctr"/>
                      <a:r>
                        <a:rPr lang="ka-GE" sz="1800" b="0" i="0" kern="1200" dirty="0" smtClean="0">
                          <a:solidFill>
                            <a:schemeClr val="dk1"/>
                          </a:solidFill>
                          <a:effectLst/>
                          <a:latin typeface="+mn-lt"/>
                          <a:ea typeface="+mn-ea"/>
                          <a:cs typeface="+mn-cs"/>
                        </a:rPr>
                        <a:t>საქარგავი</a:t>
                      </a:r>
                      <a:r>
                        <a:rPr lang="bg-BG"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sakargavi</a:t>
                      </a:r>
                      <a:r>
                        <a:rPr lang="bg-BG" sz="1200" b="0" i="0" kern="1200" dirty="0" smtClean="0">
                          <a:solidFill>
                            <a:schemeClr val="dk1"/>
                          </a:solidFill>
                          <a:effectLst/>
                          <a:latin typeface="+mn-lt"/>
                          <a:ea typeface="+mn-ea"/>
                          <a:cs typeface="+mn-cs"/>
                        </a:rPr>
                        <a:t>/</a:t>
                      </a:r>
                      <a:endParaRPr lang="bg-BG" sz="1200" b="0" dirty="0"/>
                    </a:p>
                  </a:txBody>
                  <a:tcPr/>
                </a:tc>
              </a:tr>
              <a:tr h="432048">
                <a:tc>
                  <a:txBody>
                    <a:bodyPr/>
                    <a:lstStyle/>
                    <a:p>
                      <a:pPr algn="ctr"/>
                      <a:r>
                        <a:rPr lang="bg-BG" b="0" dirty="0" smtClean="0"/>
                        <a:t>гоблен</a:t>
                      </a:r>
                      <a:endParaRPr lang="bg-BG" b="0" dirty="0"/>
                    </a:p>
                  </a:txBody>
                  <a:tcPr/>
                </a:tc>
                <a:tc>
                  <a:txBody>
                    <a:bodyPr/>
                    <a:lstStyle/>
                    <a:p>
                      <a:pPr algn="ctr"/>
                      <a:r>
                        <a:rPr lang="en-US" b="0" smtClean="0"/>
                        <a:t>tapestry</a:t>
                      </a:r>
                      <a:endParaRPr lang="bg-BG" b="0" dirty="0"/>
                    </a:p>
                  </a:txBody>
                  <a:tcPr/>
                </a:tc>
                <a:tc>
                  <a:txBody>
                    <a:bodyPr/>
                    <a:lstStyle/>
                    <a:p>
                      <a:pPr algn="ctr"/>
                      <a:r>
                        <a:rPr lang="ka-GE" sz="1800" b="0" i="0" kern="1200" smtClean="0">
                          <a:solidFill>
                            <a:schemeClr val="dk1"/>
                          </a:solidFill>
                          <a:effectLst/>
                          <a:latin typeface="+mn-lt"/>
                          <a:ea typeface="+mn-ea"/>
                          <a:cs typeface="+mn-cs"/>
                        </a:rPr>
                        <a:t>გობელინი</a:t>
                      </a:r>
                      <a:r>
                        <a:rPr lang="bg-BG" sz="1200" b="0" i="0" kern="1200" smtClean="0">
                          <a:solidFill>
                            <a:schemeClr val="dk1"/>
                          </a:solidFill>
                          <a:effectLst/>
                          <a:latin typeface="+mn-lt"/>
                          <a:ea typeface="+mn-ea"/>
                          <a:cs typeface="+mn-cs"/>
                        </a:rPr>
                        <a:t>/</a:t>
                      </a:r>
                      <a:r>
                        <a:rPr lang="en-US" sz="1200" b="0" i="0" kern="1200" smtClean="0">
                          <a:solidFill>
                            <a:schemeClr val="dk1"/>
                          </a:solidFill>
                          <a:effectLst/>
                          <a:latin typeface="+mn-lt"/>
                          <a:ea typeface="+mn-ea"/>
                          <a:cs typeface="+mn-cs"/>
                        </a:rPr>
                        <a:t>gobelini</a:t>
                      </a:r>
                      <a:r>
                        <a:rPr lang="bg-BG" sz="1200" b="0" i="0" kern="1200" smtClean="0">
                          <a:solidFill>
                            <a:schemeClr val="dk1"/>
                          </a:solidFill>
                          <a:effectLst/>
                          <a:latin typeface="+mn-lt"/>
                          <a:ea typeface="+mn-ea"/>
                          <a:cs typeface="+mn-cs"/>
                        </a:rPr>
                        <a:t>/</a:t>
                      </a:r>
                      <a:endParaRPr lang="bg-BG" sz="1200" b="0" i="0" kern="1200" dirty="0" smtClean="0">
                        <a:solidFill>
                          <a:schemeClr val="dk1"/>
                        </a:solidFill>
                        <a:effectLst/>
                        <a:latin typeface="+mn-lt"/>
                        <a:ea typeface="+mn-ea"/>
                        <a:cs typeface="+mn-cs"/>
                      </a:endParaRPr>
                    </a:p>
                  </a:txBody>
                  <a:tcPr/>
                </a:tc>
              </a:tr>
              <a:tr h="370840">
                <a:tc>
                  <a:txBody>
                    <a:bodyPr/>
                    <a:lstStyle/>
                    <a:p>
                      <a:pPr algn="ctr"/>
                      <a:r>
                        <a:rPr lang="bg-BG" b="0" dirty="0" smtClean="0"/>
                        <a:t>шия</a:t>
                      </a:r>
                      <a:endParaRPr lang="bg-BG" b="0" dirty="0"/>
                    </a:p>
                  </a:txBody>
                  <a:tcPr/>
                </a:tc>
                <a:tc>
                  <a:txBody>
                    <a:bodyPr/>
                    <a:lstStyle/>
                    <a:p>
                      <a:pPr algn="ctr"/>
                      <a:r>
                        <a:rPr lang="en-US" b="0" dirty="0" smtClean="0"/>
                        <a:t>sew</a:t>
                      </a:r>
                      <a:endParaRPr lang="bg-BG" b="0" dirty="0"/>
                    </a:p>
                  </a:txBody>
                  <a:tcPr/>
                </a:tc>
                <a:tc>
                  <a:txBody>
                    <a:bodyPr/>
                    <a:lstStyle/>
                    <a:p>
                      <a:pPr algn="ctr"/>
                      <a:r>
                        <a:rPr lang="ka-GE" sz="1800" b="0" i="0" kern="1200" dirty="0" smtClean="0">
                          <a:solidFill>
                            <a:schemeClr val="dk1"/>
                          </a:solidFill>
                          <a:effectLst/>
                          <a:latin typeface="+mn-lt"/>
                          <a:ea typeface="+mn-ea"/>
                          <a:cs typeface="+mn-cs"/>
                        </a:rPr>
                        <a:t>კერვა </a:t>
                      </a:r>
                      <a:r>
                        <a:rPr lang="en-US"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k’erva</a:t>
                      </a:r>
                      <a:r>
                        <a:rPr lang="en-US" sz="1200" b="0" i="0" kern="1200" dirty="0" smtClean="0">
                          <a:solidFill>
                            <a:schemeClr val="dk1"/>
                          </a:solidFill>
                          <a:effectLst/>
                          <a:latin typeface="+mn-lt"/>
                          <a:ea typeface="+mn-ea"/>
                          <a:cs typeface="+mn-cs"/>
                        </a:rPr>
                        <a:t>/</a:t>
                      </a:r>
                      <a:endParaRPr lang="bg-BG" sz="1200" b="0" dirty="0"/>
                    </a:p>
                  </a:txBody>
                  <a:tcPr/>
                </a:tc>
              </a:tr>
              <a:tr h="370840">
                <a:tc>
                  <a:txBody>
                    <a:bodyPr/>
                    <a:lstStyle/>
                    <a:p>
                      <a:pPr algn="ctr"/>
                      <a:r>
                        <a:rPr lang="bg-BG" b="0" dirty="0" smtClean="0"/>
                        <a:t>игла</a:t>
                      </a:r>
                      <a:endParaRPr lang="bg-BG" b="0" dirty="0"/>
                    </a:p>
                  </a:txBody>
                  <a:tcPr/>
                </a:tc>
                <a:tc>
                  <a:txBody>
                    <a:bodyPr/>
                    <a:lstStyle/>
                    <a:p>
                      <a:pPr algn="ctr"/>
                      <a:r>
                        <a:rPr lang="en-US" b="0" dirty="0" smtClean="0"/>
                        <a:t>needle</a:t>
                      </a:r>
                      <a:endParaRPr lang="bg-BG"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800" b="0" i="0" kern="1200" dirty="0" smtClean="0">
                          <a:solidFill>
                            <a:schemeClr val="dk1"/>
                          </a:solidFill>
                          <a:effectLst/>
                          <a:latin typeface="+mn-lt"/>
                          <a:ea typeface="+mn-ea"/>
                          <a:cs typeface="+mn-cs"/>
                        </a:rPr>
                        <a:t>ნემსი</a:t>
                      </a:r>
                      <a:r>
                        <a:rPr lang="en-US" sz="1800" b="0" i="0" kern="1200" baseline="0" dirty="0" smtClean="0">
                          <a:solidFill>
                            <a:schemeClr val="dk1"/>
                          </a:solidFill>
                          <a:effectLst/>
                          <a:latin typeface="+mn-lt"/>
                          <a:ea typeface="+mn-ea"/>
                          <a:cs typeface="+mn-cs"/>
                        </a:rPr>
                        <a:t> </a:t>
                      </a:r>
                      <a:r>
                        <a:rPr lang="en-US" sz="1200" b="0" i="0" kern="1200" baseline="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nemsi</a:t>
                      </a:r>
                      <a:r>
                        <a:rPr lang="en-US" sz="1200" b="0" i="0" kern="1200" baseline="0" dirty="0" smtClean="0">
                          <a:solidFill>
                            <a:schemeClr val="dk1"/>
                          </a:solidFill>
                          <a:effectLst/>
                          <a:latin typeface="+mn-lt"/>
                          <a:ea typeface="+mn-ea"/>
                          <a:cs typeface="+mn-cs"/>
                        </a:rPr>
                        <a:t>/</a:t>
                      </a:r>
                      <a:endParaRPr lang="ka-GE" sz="1200" b="0" i="0" kern="1200" dirty="0" smtClean="0">
                        <a:solidFill>
                          <a:schemeClr val="dk1"/>
                        </a:solidFill>
                        <a:effectLst/>
                        <a:latin typeface="+mn-lt"/>
                        <a:ea typeface="+mn-ea"/>
                        <a:cs typeface="+mn-cs"/>
                      </a:endParaRPr>
                    </a:p>
                  </a:txBody>
                  <a:tcPr/>
                </a:tc>
              </a:tr>
              <a:tr h="370840">
                <a:tc>
                  <a:txBody>
                    <a:bodyPr/>
                    <a:lstStyle/>
                    <a:p>
                      <a:pPr algn="ctr"/>
                      <a:r>
                        <a:rPr lang="bg-BG" b="0" dirty="0" smtClean="0"/>
                        <a:t>конец</a:t>
                      </a:r>
                      <a:endParaRPr lang="bg-BG" b="0" dirty="0"/>
                    </a:p>
                  </a:txBody>
                  <a:tcPr/>
                </a:tc>
                <a:tc>
                  <a:txBody>
                    <a:bodyPr/>
                    <a:lstStyle/>
                    <a:p>
                      <a:pPr algn="ctr"/>
                      <a:r>
                        <a:rPr lang="en-US" b="0" dirty="0" smtClean="0"/>
                        <a:t>thread</a:t>
                      </a:r>
                      <a:endParaRPr lang="bg-BG" b="0" dirty="0"/>
                    </a:p>
                  </a:txBody>
                  <a:tcPr/>
                </a:tc>
                <a:tc>
                  <a:txBody>
                    <a:bodyPr/>
                    <a:lstStyle/>
                    <a:p>
                      <a:pPr algn="ctr"/>
                      <a:r>
                        <a:rPr lang="ka-GE" sz="1800" b="0" i="0" kern="1200" dirty="0" smtClean="0">
                          <a:solidFill>
                            <a:schemeClr val="dk1"/>
                          </a:solidFill>
                          <a:effectLst/>
                          <a:latin typeface="+mn-lt"/>
                          <a:ea typeface="+mn-ea"/>
                          <a:cs typeface="+mn-cs"/>
                        </a:rPr>
                        <a:t>ძაფი</a:t>
                      </a:r>
                      <a:r>
                        <a:rPr lang="en-US" sz="18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dzapi</a:t>
                      </a:r>
                      <a:r>
                        <a:rPr lang="en-US" sz="1200" b="0" i="0" kern="1200" dirty="0" smtClean="0">
                          <a:solidFill>
                            <a:schemeClr val="dk1"/>
                          </a:solidFill>
                          <a:effectLst/>
                          <a:latin typeface="+mn-lt"/>
                          <a:ea typeface="+mn-ea"/>
                          <a:cs typeface="+mn-cs"/>
                        </a:rPr>
                        <a:t>/</a:t>
                      </a:r>
                      <a:endParaRPr lang="bg-BG" sz="1200" b="0" dirty="0"/>
                    </a:p>
                  </a:txBody>
                  <a:tcPr/>
                </a:tc>
              </a:tr>
              <a:tr h="370840">
                <a:tc>
                  <a:txBody>
                    <a:bodyPr/>
                    <a:lstStyle/>
                    <a:p>
                      <a:pPr algn="ctr"/>
                      <a:r>
                        <a:rPr lang="bg-BG" b="0" dirty="0" smtClean="0"/>
                        <a:t>ножица</a:t>
                      </a:r>
                      <a:endParaRPr lang="bg-BG" b="0" dirty="0"/>
                    </a:p>
                  </a:txBody>
                  <a:tcPr/>
                </a:tc>
                <a:tc>
                  <a:txBody>
                    <a:bodyPr/>
                    <a:lstStyle/>
                    <a:p>
                      <a:pPr algn="ctr"/>
                      <a:r>
                        <a:rPr lang="en-US" b="0" dirty="0" smtClean="0"/>
                        <a:t>scissors</a:t>
                      </a:r>
                      <a:endParaRPr lang="bg-BG" b="0" dirty="0"/>
                    </a:p>
                  </a:txBody>
                  <a:tcPr/>
                </a:tc>
                <a:tc>
                  <a:txBody>
                    <a:bodyPr/>
                    <a:lstStyle/>
                    <a:p>
                      <a:pPr algn="ctr"/>
                      <a:r>
                        <a:rPr lang="ka-GE" sz="1800" b="0" i="0" kern="1200" dirty="0" smtClean="0">
                          <a:solidFill>
                            <a:schemeClr val="dk1"/>
                          </a:solidFill>
                          <a:effectLst/>
                          <a:latin typeface="+mn-lt"/>
                          <a:ea typeface="+mn-ea"/>
                          <a:cs typeface="+mn-cs"/>
                        </a:rPr>
                        <a:t>მაკრატელი</a:t>
                      </a:r>
                      <a:r>
                        <a:rPr lang="en-US" sz="18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makʼratʼeli</a:t>
                      </a:r>
                      <a:r>
                        <a:rPr lang="en-US" sz="1200" b="0" i="0" kern="1200" dirty="0" smtClean="0">
                          <a:solidFill>
                            <a:schemeClr val="dk1"/>
                          </a:solidFill>
                          <a:effectLst/>
                          <a:latin typeface="+mn-lt"/>
                          <a:ea typeface="+mn-ea"/>
                          <a:cs typeface="+mn-cs"/>
                        </a:rPr>
                        <a:t>/</a:t>
                      </a:r>
                      <a:endParaRPr lang="bg-BG" sz="1200" b="0" dirty="0"/>
                    </a:p>
                  </a:txBody>
                  <a:tcPr/>
                </a:tc>
              </a:tr>
              <a:tr h="370840">
                <a:tc>
                  <a:txBody>
                    <a:bodyPr/>
                    <a:lstStyle/>
                    <a:p>
                      <a:pPr algn="ctr"/>
                      <a:r>
                        <a:rPr lang="bg-BG" b="0" dirty="0" smtClean="0"/>
                        <a:t>кука</a:t>
                      </a:r>
                      <a:endParaRPr lang="bg-BG" b="0" dirty="0"/>
                    </a:p>
                  </a:txBody>
                  <a:tcPr/>
                </a:tc>
                <a:tc>
                  <a:txBody>
                    <a:bodyPr/>
                    <a:lstStyle/>
                    <a:p>
                      <a:pPr algn="ctr"/>
                      <a:r>
                        <a:rPr lang="en-US" b="0" dirty="0" smtClean="0"/>
                        <a:t>knitting needle</a:t>
                      </a:r>
                      <a:endParaRPr lang="bg-BG" b="0" dirty="0"/>
                    </a:p>
                  </a:txBody>
                  <a:tcPr/>
                </a:tc>
                <a:tc>
                  <a:txBody>
                    <a:bodyPr/>
                    <a:lstStyle/>
                    <a:p>
                      <a:pPr algn="ctr"/>
                      <a:r>
                        <a:rPr lang="ka-GE" sz="1800" b="0" i="0" kern="1200" dirty="0" smtClean="0">
                          <a:solidFill>
                            <a:schemeClr val="dk1"/>
                          </a:solidFill>
                          <a:effectLst/>
                          <a:latin typeface="+mn-lt"/>
                          <a:ea typeface="+mn-ea"/>
                          <a:cs typeface="+mn-cs"/>
                        </a:rPr>
                        <a:t>ბარჯი</a:t>
                      </a:r>
                      <a:r>
                        <a:rPr lang="bg-BG" sz="1800" b="0" i="0" kern="1200" dirty="0" smtClean="0">
                          <a:solidFill>
                            <a:schemeClr val="dk1"/>
                          </a:solidFill>
                          <a:effectLst/>
                          <a:latin typeface="+mn-lt"/>
                          <a:ea typeface="+mn-ea"/>
                          <a:cs typeface="+mn-cs"/>
                        </a:rPr>
                        <a:t> </a:t>
                      </a:r>
                      <a:r>
                        <a:rPr lang="bg-BG"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barji</a:t>
                      </a:r>
                      <a:r>
                        <a:rPr lang="bg-BG" sz="1200" b="0" i="0" kern="1200" dirty="0" smtClean="0">
                          <a:solidFill>
                            <a:schemeClr val="dk1"/>
                          </a:solidFill>
                          <a:effectLst/>
                          <a:latin typeface="+mn-lt"/>
                          <a:ea typeface="+mn-ea"/>
                          <a:cs typeface="+mn-cs"/>
                        </a:rPr>
                        <a:t>/</a:t>
                      </a:r>
                      <a:endParaRPr lang="bg-BG" sz="1200" b="0" dirty="0"/>
                    </a:p>
                  </a:txBody>
                  <a:tcPr/>
                </a:tc>
              </a:tr>
              <a:tr h="370840">
                <a:tc>
                  <a:txBody>
                    <a:bodyPr/>
                    <a:lstStyle/>
                    <a:p>
                      <a:pPr algn="ctr"/>
                      <a:r>
                        <a:rPr lang="bg-BG" b="0" dirty="0" smtClean="0"/>
                        <a:t>прежда</a:t>
                      </a:r>
                      <a:endParaRPr lang="bg-BG" b="0" dirty="0"/>
                    </a:p>
                  </a:txBody>
                  <a:tcPr/>
                </a:tc>
                <a:tc>
                  <a:txBody>
                    <a:bodyPr/>
                    <a:lstStyle/>
                    <a:p>
                      <a:pPr algn="ctr"/>
                      <a:r>
                        <a:rPr lang="en-US" b="0" dirty="0" smtClean="0"/>
                        <a:t>yarn</a:t>
                      </a:r>
                      <a:endParaRPr lang="bg-BG" b="0" dirty="0"/>
                    </a:p>
                  </a:txBody>
                  <a:tcPr/>
                </a:tc>
                <a:tc>
                  <a:txBody>
                    <a:bodyPr/>
                    <a:lstStyle/>
                    <a:p>
                      <a:pPr algn="ctr"/>
                      <a:r>
                        <a:rPr lang="ka-GE" sz="1800" b="0" i="0" kern="1200" dirty="0" smtClean="0">
                          <a:solidFill>
                            <a:schemeClr val="dk1"/>
                          </a:solidFill>
                          <a:effectLst/>
                          <a:latin typeface="+mn-lt"/>
                          <a:ea typeface="+mn-ea"/>
                          <a:cs typeface="+mn-cs"/>
                        </a:rPr>
                        <a:t>თასამა</a:t>
                      </a:r>
                      <a:r>
                        <a:rPr lang="en-US" sz="18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tasama</a:t>
                      </a:r>
                      <a:r>
                        <a:rPr lang="en-US" sz="1200" b="0" i="0" kern="1200" dirty="0" smtClean="0">
                          <a:solidFill>
                            <a:schemeClr val="dk1"/>
                          </a:solidFill>
                          <a:effectLst/>
                          <a:latin typeface="+mn-lt"/>
                          <a:ea typeface="+mn-ea"/>
                          <a:cs typeface="+mn-cs"/>
                        </a:rPr>
                        <a:t>/</a:t>
                      </a:r>
                      <a:endParaRPr lang="bg-BG" sz="1200" b="0" dirty="0"/>
                    </a:p>
                  </a:txBody>
                  <a:tcPr/>
                </a:tc>
              </a:tr>
              <a:tr h="370840">
                <a:tc>
                  <a:txBody>
                    <a:bodyPr/>
                    <a:lstStyle/>
                    <a:p>
                      <a:pPr algn="ctr"/>
                      <a:r>
                        <a:rPr lang="bg-BG" b="0" dirty="0" smtClean="0"/>
                        <a:t>килим</a:t>
                      </a:r>
                      <a:endParaRPr lang="bg-BG" b="0" dirty="0"/>
                    </a:p>
                  </a:txBody>
                  <a:tcPr/>
                </a:tc>
                <a:tc>
                  <a:txBody>
                    <a:bodyPr/>
                    <a:lstStyle/>
                    <a:p>
                      <a:pPr algn="ctr"/>
                      <a:r>
                        <a:rPr lang="en-US" b="0" dirty="0" smtClean="0"/>
                        <a:t>carpet</a:t>
                      </a:r>
                      <a:endParaRPr lang="bg-BG" b="0" dirty="0"/>
                    </a:p>
                  </a:txBody>
                  <a:tcPr/>
                </a:tc>
                <a:tc>
                  <a:txBody>
                    <a:bodyPr/>
                    <a:lstStyle/>
                    <a:p>
                      <a:pPr algn="ctr"/>
                      <a:r>
                        <a:rPr lang="ka-GE" sz="1800" b="0" i="0" kern="1200" dirty="0" smtClean="0">
                          <a:solidFill>
                            <a:schemeClr val="dk1"/>
                          </a:solidFill>
                          <a:effectLst/>
                          <a:latin typeface="+mn-lt"/>
                          <a:ea typeface="+mn-ea"/>
                          <a:cs typeface="+mn-cs"/>
                        </a:rPr>
                        <a:t>ხალიჩა</a:t>
                      </a:r>
                      <a:r>
                        <a:rPr lang="en-US" sz="18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khalicha</a:t>
                      </a:r>
                      <a:r>
                        <a:rPr lang="en-US" sz="1200" b="0" i="0" kern="1200" dirty="0" smtClean="0">
                          <a:solidFill>
                            <a:schemeClr val="dk1"/>
                          </a:solidFill>
                          <a:effectLst/>
                          <a:latin typeface="+mn-lt"/>
                          <a:ea typeface="+mn-ea"/>
                          <a:cs typeface="+mn-cs"/>
                        </a:rPr>
                        <a:t>/</a:t>
                      </a:r>
                      <a:endParaRPr lang="bg-BG" sz="1200" b="0" dirty="0"/>
                    </a:p>
                  </a:txBody>
                  <a:tcPr/>
                </a:tc>
              </a:tr>
              <a:tr h="370840">
                <a:tc>
                  <a:txBody>
                    <a:bodyPr/>
                    <a:lstStyle/>
                    <a:p>
                      <a:pPr algn="ctr"/>
                      <a:r>
                        <a:rPr lang="bg-BG" b="0" dirty="0" smtClean="0"/>
                        <a:t>стан</a:t>
                      </a:r>
                      <a:endParaRPr lang="bg-BG" b="0" dirty="0"/>
                    </a:p>
                  </a:txBody>
                  <a:tcPr/>
                </a:tc>
                <a:tc>
                  <a:txBody>
                    <a:bodyPr/>
                    <a:lstStyle/>
                    <a:p>
                      <a:pPr algn="ctr"/>
                      <a:r>
                        <a:rPr lang="en-US" b="0" dirty="0" smtClean="0"/>
                        <a:t>loom</a:t>
                      </a:r>
                      <a:endParaRPr lang="bg-BG" b="0" dirty="0"/>
                    </a:p>
                  </a:txBody>
                  <a:tcPr/>
                </a:tc>
                <a:tc>
                  <a:txBody>
                    <a:bodyPr/>
                    <a:lstStyle/>
                    <a:p>
                      <a:pPr algn="ctr"/>
                      <a:r>
                        <a:rPr lang="ka-GE" sz="1800" b="0" i="0" kern="1200" dirty="0" smtClean="0">
                          <a:solidFill>
                            <a:schemeClr val="dk1"/>
                          </a:solidFill>
                          <a:effectLst/>
                          <a:latin typeface="+mn-lt"/>
                          <a:ea typeface="+mn-ea"/>
                          <a:cs typeface="+mn-cs"/>
                        </a:rPr>
                        <a:t>საქსოვი დაზგა</a:t>
                      </a:r>
                      <a:r>
                        <a:rPr lang="en-US" sz="18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saksovi</a:t>
                      </a:r>
                      <a:r>
                        <a:rPr lang="en-US" sz="1200" b="0" i="0" kern="1200" dirty="0" smtClean="0">
                          <a:solidFill>
                            <a:schemeClr val="dk1"/>
                          </a:solidFill>
                          <a:effectLst/>
                          <a:latin typeface="+mn-lt"/>
                          <a:ea typeface="+mn-ea"/>
                          <a:cs typeface="+mn-cs"/>
                        </a:rPr>
                        <a:t> </a:t>
                      </a:r>
                      <a:r>
                        <a:rPr lang="en-US" sz="1200" b="0" i="0" kern="1200" dirty="0" err="1" smtClean="0">
                          <a:solidFill>
                            <a:schemeClr val="dk1"/>
                          </a:solidFill>
                          <a:effectLst/>
                          <a:latin typeface="+mn-lt"/>
                          <a:ea typeface="+mn-ea"/>
                          <a:cs typeface="+mn-cs"/>
                        </a:rPr>
                        <a:t>dazga</a:t>
                      </a:r>
                      <a:r>
                        <a:rPr lang="en-US" sz="1200" b="0" i="0" kern="1200" dirty="0" smtClean="0">
                          <a:solidFill>
                            <a:schemeClr val="dk1"/>
                          </a:solidFill>
                          <a:effectLst/>
                          <a:latin typeface="+mn-lt"/>
                          <a:ea typeface="+mn-ea"/>
                          <a:cs typeface="+mn-cs"/>
                        </a:rPr>
                        <a:t>/</a:t>
                      </a:r>
                      <a:endParaRPr lang="bg-BG" sz="1200" b="0" dirty="0"/>
                    </a:p>
                  </a:txBody>
                  <a:tcPr/>
                </a:tc>
              </a:tr>
              <a:tr h="370840">
                <a:tc>
                  <a:txBody>
                    <a:bodyPr/>
                    <a:lstStyle/>
                    <a:p>
                      <a:pPr algn="ctr"/>
                      <a:r>
                        <a:rPr lang="bg-BG" b="0" dirty="0" smtClean="0"/>
                        <a:t>тъка</a:t>
                      </a:r>
                      <a:endParaRPr lang="bg-BG" b="0" dirty="0"/>
                    </a:p>
                  </a:txBody>
                  <a:tcPr/>
                </a:tc>
                <a:tc>
                  <a:txBody>
                    <a:bodyPr/>
                    <a:lstStyle/>
                    <a:p>
                      <a:pPr algn="ctr"/>
                      <a:r>
                        <a:rPr lang="en-US" b="0" dirty="0" smtClean="0"/>
                        <a:t>to weave</a:t>
                      </a:r>
                      <a:endParaRPr lang="bg-BG" b="0" dirty="0"/>
                    </a:p>
                  </a:txBody>
                  <a:tcPr/>
                </a:tc>
                <a:tc>
                  <a:txBody>
                    <a:bodyPr/>
                    <a:lstStyle/>
                    <a:p>
                      <a:pPr algn="ctr"/>
                      <a:r>
                        <a:rPr lang="ka-GE" sz="1800" b="0" i="0" kern="1200" dirty="0" smtClean="0">
                          <a:solidFill>
                            <a:schemeClr val="dk1"/>
                          </a:solidFill>
                          <a:effectLst/>
                          <a:latin typeface="+mn-lt"/>
                          <a:ea typeface="+mn-ea"/>
                          <a:cs typeface="+mn-cs"/>
                        </a:rPr>
                        <a:t>ქსოვილი</a:t>
                      </a:r>
                      <a:r>
                        <a:rPr lang="en-US" sz="18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ksovili</a:t>
                      </a:r>
                      <a:r>
                        <a:rPr lang="en-US" sz="1200" b="0" i="0" kern="1200" dirty="0" smtClean="0">
                          <a:solidFill>
                            <a:schemeClr val="dk1"/>
                          </a:solidFill>
                          <a:effectLst/>
                          <a:latin typeface="+mn-lt"/>
                          <a:ea typeface="+mn-ea"/>
                          <a:cs typeface="+mn-cs"/>
                        </a:rPr>
                        <a:t>/</a:t>
                      </a:r>
                      <a:endParaRPr lang="bg-BG" sz="1200" b="0" dirty="0"/>
                    </a:p>
                  </a:txBody>
                  <a:tcPr/>
                </a:tc>
              </a:tr>
            </a:tbl>
          </a:graphicData>
        </a:graphic>
      </p:graphicFrame>
    </p:spTree>
    <p:extLst>
      <p:ext uri="{BB962C8B-B14F-4D97-AF65-F5344CB8AC3E}">
        <p14:creationId xmlns:p14="http://schemas.microsoft.com/office/powerpoint/2010/main" xmlns="" val="22297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Картина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253335561"/>
      </p:ext>
    </p:extLst>
  </p:cSld>
  <p:clrMapOvr>
    <a:masterClrMapping/>
  </p:clrMapOvr>
</p:sld>
</file>

<file path=ppt/theme/theme1.xml><?xml version="1.0" encoding="utf-8"?>
<a:theme xmlns:a="http://schemas.openxmlformats.org/drawingml/2006/main" name="Попътна струя">
  <a:themeElements>
    <a:clrScheme name="Попътна струя">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Попътна струя">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опътна струя">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67</TotalTime>
  <Words>168</Words>
  <Application>Microsoft Office PowerPoint</Application>
  <PresentationFormat>Презентация на цял екран (4:3)</PresentationFormat>
  <Paragraphs>40</Paragraphs>
  <Slides>4</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4</vt:i4>
      </vt:variant>
    </vt:vector>
  </HeadingPairs>
  <TitlesOfParts>
    <vt:vector size="5" baseType="lpstr">
      <vt:lpstr>Попътна струя</vt:lpstr>
      <vt:lpstr>European Day of Languages</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PowerPoint</dc:title>
  <dc:creator>User</dc:creator>
  <cp:lastModifiedBy>toshiba</cp:lastModifiedBy>
  <cp:revision>8</cp:revision>
  <dcterms:created xsi:type="dcterms:W3CDTF">2020-09-22T08:37:45Z</dcterms:created>
  <dcterms:modified xsi:type="dcterms:W3CDTF">2020-09-22T19:19:37Z</dcterms:modified>
</cp:coreProperties>
</file>