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charts/style15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olors6.xml" ContentType="application/vnd.ms-office.chartcolorstyle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Override PartName="/ppt/charts/colors16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charts/colors14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charts/style16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charts/style14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charts/colors1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69" r:id="rId4"/>
    <p:sldId id="271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2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Book2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Book2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Book2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Book2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Book2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Book2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Book2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Book2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8C-4B28-8F24-4642B12112F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8C-4B28-8F24-4642B12112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Sheet1!$A$65:$A$66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Sheet1!$B$65:$B$66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8C-4B28-8F24-4642B12112FC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Sheet1!$D$52:$D$56</c:f>
              <c:numCache>
                <c:formatCode>General</c:formatCode>
                <c:ptCount val="5"/>
                <c:pt idx="0">
                  <c:v>3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05-4149-BB37-CF65883FA0C3}"/>
            </c:ext>
          </c:extLst>
        </c:ser>
        <c:dLbls/>
        <c:gapWidth val="219"/>
        <c:overlap val="-27"/>
        <c:axId val="60506112"/>
        <c:axId val="60507648"/>
      </c:barChart>
      <c:catAx>
        <c:axId val="60506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07648"/>
        <c:crosses val="autoZero"/>
        <c:auto val="1"/>
        <c:lblAlgn val="ctr"/>
        <c:lblOffset val="100"/>
      </c:catAx>
      <c:valAx>
        <c:axId val="60507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0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Sheet1!$E$52:$E$56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E4-473B-AABD-35199E542EDB}"/>
            </c:ext>
          </c:extLst>
        </c:ser>
        <c:dLbls/>
        <c:gapWidth val="219"/>
        <c:overlap val="-27"/>
        <c:axId val="60552320"/>
        <c:axId val="60553856"/>
      </c:barChart>
      <c:catAx>
        <c:axId val="60552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53856"/>
        <c:crosses val="autoZero"/>
        <c:auto val="1"/>
        <c:lblAlgn val="ctr"/>
        <c:lblOffset val="100"/>
      </c:catAx>
      <c:valAx>
        <c:axId val="60553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5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Sheet1!$F$52:$F$56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FF-4769-88E3-C8C9DD13DA45}"/>
            </c:ext>
          </c:extLst>
        </c:ser>
        <c:dLbls/>
        <c:gapWidth val="219"/>
        <c:overlap val="-27"/>
        <c:axId val="60578048"/>
        <c:axId val="60600320"/>
      </c:barChart>
      <c:catAx>
        <c:axId val="60578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00320"/>
        <c:crosses val="autoZero"/>
        <c:auto val="1"/>
        <c:lblAlgn val="ctr"/>
        <c:lblOffset val="100"/>
      </c:catAx>
      <c:valAx>
        <c:axId val="606003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Sheet1!$G$52:$G$56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3A-4761-B78D-ECBCF7CC6184}"/>
            </c:ext>
          </c:extLst>
        </c:ser>
        <c:dLbls/>
        <c:gapWidth val="219"/>
        <c:overlap val="-27"/>
        <c:axId val="66071936"/>
        <c:axId val="66077824"/>
      </c:barChart>
      <c:catAx>
        <c:axId val="66071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77824"/>
        <c:crosses val="autoZero"/>
        <c:auto val="1"/>
        <c:lblAlgn val="ctr"/>
        <c:lblOffset val="100"/>
      </c:catAx>
      <c:valAx>
        <c:axId val="660778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7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Sheet1!$H$52:$H$56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50-4E34-9858-1043CEF4B212}"/>
            </c:ext>
          </c:extLst>
        </c:ser>
        <c:dLbls/>
        <c:gapWidth val="219"/>
        <c:overlap val="-27"/>
        <c:axId val="60297984"/>
        <c:axId val="60299520"/>
      </c:barChart>
      <c:catAx>
        <c:axId val="602979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99520"/>
        <c:crosses val="autoZero"/>
        <c:auto val="1"/>
        <c:lblAlgn val="ctr"/>
        <c:lblOffset val="100"/>
      </c:catAx>
      <c:valAx>
        <c:axId val="602995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9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Sheet1!$I$52:$I$56</c:f>
              <c:numCache>
                <c:formatCode>General</c:formatCode>
                <c:ptCount val="5"/>
                <c:pt idx="0">
                  <c:v>12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DD-44B6-B677-B2A388E0A9C8}"/>
            </c:ext>
          </c:extLst>
        </c:ser>
        <c:dLbls/>
        <c:gapWidth val="219"/>
        <c:overlap val="-27"/>
        <c:axId val="60327808"/>
        <c:axId val="60329344"/>
      </c:barChart>
      <c:catAx>
        <c:axId val="60327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29344"/>
        <c:crosses val="autoZero"/>
        <c:auto val="1"/>
        <c:lblAlgn val="ctr"/>
        <c:lblOffset val="100"/>
      </c:catAx>
      <c:valAx>
        <c:axId val="60329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2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Sheet1!$J$52:$J$56</c:f>
              <c:numCache>
                <c:formatCode>General</c:formatCode>
                <c:ptCount val="5"/>
                <c:pt idx="0">
                  <c:v>13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87-4BB4-9056-0CBC91D191A4}"/>
            </c:ext>
          </c:extLst>
        </c:ser>
        <c:dLbls/>
        <c:gapWidth val="219"/>
        <c:overlap val="-27"/>
        <c:axId val="66145280"/>
        <c:axId val="66155264"/>
      </c:barChart>
      <c:catAx>
        <c:axId val="661452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55264"/>
        <c:crosses val="autoZero"/>
        <c:auto val="1"/>
        <c:lblAlgn val="ctr"/>
        <c:lblOffset val="100"/>
      </c:catAx>
      <c:valAx>
        <c:axId val="66155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4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44-4108-9A3A-A7C1829B0C4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44-4108-9A3A-A7C1829B0C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Sheet1!$A$62:$A$63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Sheet1!$B$62:$B$63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44-4108-9A3A-A7C1829B0C42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9D-47A8-AF79-A6999315B72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9D-47A8-AF79-A6999315B7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Sheet1!$A$62:$A$63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Sheet1!$C$62:$C$63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09D-47A8-AF79-A6999315B729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FC-4474-87AA-AD11C3F816F1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FC-4474-87AA-AD11C3F816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Sheet1!$A$62:$A$63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Sheet1!$D$62:$D$63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5FC-4474-87AA-AD11C3F816F1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Sheet1!$A$45:$A$49</c:f>
              <c:strCache>
                <c:ptCount val="5"/>
                <c:pt idx="0">
                  <c:v>Extremely</c:v>
                </c:pt>
                <c:pt idx="1">
                  <c:v>A lot</c:v>
                </c:pt>
                <c:pt idx="2">
                  <c:v>Moderately</c:v>
                </c:pt>
                <c:pt idx="3">
                  <c:v>A little</c:v>
                </c:pt>
                <c:pt idx="4">
                  <c:v>Not at all</c:v>
                </c:pt>
              </c:strCache>
            </c:strRef>
          </c:cat>
          <c:val>
            <c:numRef>
              <c:f>Sheet1!$B$45:$B$49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72-43BE-953C-4D011367A477}"/>
            </c:ext>
          </c:extLst>
        </c:ser>
        <c:dLbls/>
        <c:gapWidth val="219"/>
        <c:overlap val="-27"/>
        <c:axId val="60270464"/>
        <c:axId val="60272000"/>
      </c:barChart>
      <c:catAx>
        <c:axId val="60270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72000"/>
        <c:crosses val="autoZero"/>
        <c:auto val="1"/>
        <c:lblAlgn val="ctr"/>
        <c:lblOffset val="100"/>
      </c:catAx>
      <c:valAx>
        <c:axId val="60272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7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Sheet1!$A$45:$A$49</c:f>
              <c:strCache>
                <c:ptCount val="5"/>
                <c:pt idx="0">
                  <c:v>Extremely</c:v>
                </c:pt>
                <c:pt idx="1">
                  <c:v>A lot</c:v>
                </c:pt>
                <c:pt idx="2">
                  <c:v>Moderately</c:v>
                </c:pt>
                <c:pt idx="3">
                  <c:v>A little</c:v>
                </c:pt>
                <c:pt idx="4">
                  <c:v>Not at all</c:v>
                </c:pt>
              </c:strCache>
            </c:strRef>
          </c:cat>
          <c:val>
            <c:numRef>
              <c:f>Sheet1!$C$45:$C$49</c:f>
              <c:numCache>
                <c:formatCode>General</c:formatCode>
                <c:ptCount val="5"/>
                <c:pt idx="0">
                  <c:v>2</c:v>
                </c:pt>
                <c:pt idx="1">
                  <c:v>9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C0-4EB1-8537-F9AEF5BE94E5}"/>
            </c:ext>
          </c:extLst>
        </c:ser>
        <c:dLbls/>
        <c:gapWidth val="219"/>
        <c:overlap val="-27"/>
        <c:axId val="60189696"/>
        <c:axId val="60199680"/>
      </c:barChart>
      <c:catAx>
        <c:axId val="60189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99680"/>
        <c:crosses val="autoZero"/>
        <c:auto val="1"/>
        <c:lblAlgn val="ctr"/>
        <c:lblOffset val="100"/>
      </c:catAx>
      <c:valAx>
        <c:axId val="60199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8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Sheet1!$A$45:$A$49</c:f>
              <c:strCache>
                <c:ptCount val="5"/>
                <c:pt idx="0">
                  <c:v>Extremely</c:v>
                </c:pt>
                <c:pt idx="1">
                  <c:v>A lot</c:v>
                </c:pt>
                <c:pt idx="2">
                  <c:v>Moderately</c:v>
                </c:pt>
                <c:pt idx="3">
                  <c:v>A little</c:v>
                </c:pt>
                <c:pt idx="4">
                  <c:v>Not at all</c:v>
                </c:pt>
              </c:strCache>
            </c:strRef>
          </c:cat>
          <c:val>
            <c:numRef>
              <c:f>Sheet1!$D$45:$D$49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2-41BD-A287-B0F1BE0CAA25}"/>
            </c:ext>
          </c:extLst>
        </c:ser>
        <c:dLbls/>
        <c:gapWidth val="219"/>
        <c:overlap val="-27"/>
        <c:axId val="60375424"/>
        <c:axId val="60376960"/>
      </c:barChart>
      <c:catAx>
        <c:axId val="60375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76960"/>
        <c:crosses val="autoZero"/>
        <c:auto val="1"/>
        <c:lblAlgn val="ctr"/>
        <c:lblOffset val="100"/>
      </c:catAx>
      <c:valAx>
        <c:axId val="60376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7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Sheet1!$B$52:$B$56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E9-471E-AC94-BB3916D70605}"/>
            </c:ext>
          </c:extLst>
        </c:ser>
        <c:dLbls/>
        <c:gapWidth val="219"/>
        <c:overlap val="-27"/>
        <c:axId val="60405248"/>
        <c:axId val="60406784"/>
      </c:barChart>
      <c:catAx>
        <c:axId val="60405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06784"/>
        <c:crosses val="autoZero"/>
        <c:auto val="1"/>
        <c:lblAlgn val="ctr"/>
        <c:lblOffset val="100"/>
      </c:catAx>
      <c:valAx>
        <c:axId val="60406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0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Sheet1!$A$52:$A$56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Sheet1!$C$52:$C$56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CF-4321-89A5-8BAB32374158}"/>
            </c:ext>
          </c:extLst>
        </c:ser>
        <c:dLbls/>
        <c:gapWidth val="219"/>
        <c:overlap val="-27"/>
        <c:axId val="60451456"/>
        <c:axId val="60457344"/>
      </c:barChart>
      <c:catAx>
        <c:axId val="60451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57344"/>
        <c:crosses val="autoZero"/>
        <c:auto val="1"/>
        <c:lblAlgn val="ctr"/>
        <c:lblOffset val="100"/>
      </c:catAx>
      <c:valAx>
        <c:axId val="60457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5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in International School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Rasa </a:t>
            </a:r>
            <a:r>
              <a:rPr lang="en-US" dirty="0" err="1" smtClean="0"/>
              <a:t>Alaburdien</a:t>
            </a:r>
            <a:r>
              <a:rPr lang="lt-LT" dirty="0" smtClean="0"/>
              <a:t>ė</a:t>
            </a:r>
          </a:p>
          <a:p>
            <a:r>
              <a:rPr lang="lt-LT" dirty="0" smtClean="0"/>
              <a:t>Prienai „Revuona“ Basic school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63141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scared to get into a situation, where I do not know what to say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635916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469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think I will have no problems to understand students from other nations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272678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0396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609600"/>
            <a:ext cx="10972800" cy="970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am looking forward using what I learned in my English class by talking to people from other country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1966143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5994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feel bad when I have to talk to other students in </a:t>
            </a:r>
            <a:r>
              <a:rPr lang="en-US" dirty="0" err="1" smtClean="0"/>
              <a:t>english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680864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6719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scared I might not be understood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5635158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64636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think my English will improve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96411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2732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glad about the chance to participate in an  international school project</a:t>
            </a:r>
            <a:endParaRPr lang="lt-L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644209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8745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looking forward to speak in English to other students</a:t>
            </a:r>
            <a:endParaRPr lang="lt-L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116827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812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Pupils gender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1357922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119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am In a bilingual class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8717188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211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friends in other countries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8451061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5865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talk to students from the other countries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617870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4884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 prepared for trip by learning topic relevant vocabulary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04440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389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 prepared for trip by </a:t>
            </a:r>
            <a:r>
              <a:rPr lang="en-US" dirty="0" smtClean="0"/>
              <a:t>listening to English conversations</a:t>
            </a:r>
            <a:endParaRPr lang="lt-L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1602700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589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 prepared for trip </a:t>
            </a:r>
            <a:r>
              <a:rPr lang="en-US" dirty="0" smtClean="0"/>
              <a:t>on any other way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980182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5166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feel insecure about talking in </a:t>
            </a:r>
            <a:r>
              <a:rPr lang="en-US" dirty="0" err="1" smtClean="0"/>
              <a:t>english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7651521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832252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170</Words>
  <Application>Microsoft Office PowerPoint</Application>
  <PresentationFormat>Custom</PresentationFormat>
  <Paragraphs>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Vapor Trail</vt:lpstr>
      <vt:lpstr>Communication in International School</vt:lpstr>
      <vt:lpstr>Pupils gender</vt:lpstr>
      <vt:lpstr>I am In a bilingual class</vt:lpstr>
      <vt:lpstr>Do you have friends in other countries</vt:lpstr>
      <vt:lpstr>Have you talk to students from the other countries</vt:lpstr>
      <vt:lpstr>I prepared for trip by learning topic relevant vocabulary</vt:lpstr>
      <vt:lpstr>I prepared for trip by listening to English conversations</vt:lpstr>
      <vt:lpstr>I prepared for trip on any other way</vt:lpstr>
      <vt:lpstr>I feel insecure about talking in english</vt:lpstr>
      <vt:lpstr>I am scared to get into a situation, where I do not know what to say</vt:lpstr>
      <vt:lpstr>I think I will have no problems to understand students from other nations</vt:lpstr>
      <vt:lpstr>I am looking forward using what I learned in my English class by talking to people from other country</vt:lpstr>
      <vt:lpstr>I feel bad when I have to talk to other students in english</vt:lpstr>
      <vt:lpstr>I am scared I might not be understood</vt:lpstr>
      <vt:lpstr>I think my English will improve</vt:lpstr>
      <vt:lpstr>I am glad about the chance to participate in an  international school project</vt:lpstr>
      <vt:lpstr>I am looking forward to speak in English to other students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</cp:lastModifiedBy>
  <cp:revision>3</cp:revision>
  <dcterms:created xsi:type="dcterms:W3CDTF">2019-04-17T20:09:40Z</dcterms:created>
  <dcterms:modified xsi:type="dcterms:W3CDTF">2019-04-18T08:45:51Z</dcterms:modified>
</cp:coreProperties>
</file>