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aleway"/>
      <p:regular r:id="rId14"/>
      <p:bold r:id="rId15"/>
      <p:italic r:id="rId16"/>
      <p:boldItalic r:id="rId17"/>
    </p:embeddedFont>
    <p:embeddedFont>
      <p:font typeface="Oswald Regular"/>
      <p:regular r:id="rId18"/>
      <p:bold r:id="rId19"/>
    </p:embeddedFont>
    <p:embeddedFont>
      <p:font typeface="Oswald"/>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swald-regular.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Oswald-bold.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aleway-bold.fntdata"/><Relationship Id="rId14" Type="http://schemas.openxmlformats.org/officeDocument/2006/relationships/font" Target="fonts/Raleway-regular.fntdata"/><Relationship Id="rId17" Type="http://schemas.openxmlformats.org/officeDocument/2006/relationships/font" Target="fonts/Raleway-boldItalic.fntdata"/><Relationship Id="rId16" Type="http://schemas.openxmlformats.org/officeDocument/2006/relationships/font" Target="fonts/Raleway-italic.fntdata"/><Relationship Id="rId5" Type="http://schemas.openxmlformats.org/officeDocument/2006/relationships/notesMaster" Target="notesMasters/notesMaster1.xml"/><Relationship Id="rId19" Type="http://schemas.openxmlformats.org/officeDocument/2006/relationships/font" Target="fonts/OswaldRegular-bold.fntdata"/><Relationship Id="rId6" Type="http://schemas.openxmlformats.org/officeDocument/2006/relationships/slide" Target="slides/slide1.xml"/><Relationship Id="rId18" Type="http://schemas.openxmlformats.org/officeDocument/2006/relationships/font" Target="fonts/OswaldRegular-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ce938f17c2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ce938f17c2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ce8e660e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ce8e660e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ce938f17c2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ce938f17c2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ce938f17c2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ce938f17c2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ce8e660e2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ce8e660e2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c7ed46e3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c7ed46e3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ceafa270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ceafa270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77c827927fd57ce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77c827927fd57ce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hyperlink" Target="https://www.youtube.com/watch?v=dtAX_gotGlQ&amp;t=11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evwind.com/2020/07/21/extremadura-apuesta-por-1-500-mw-de-termosola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Gi3jZLCBid4" TargetMode="Externa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0" y="0"/>
            <a:ext cx="9143999" cy="5143501"/>
          </a:xfrm>
          <a:prstGeom prst="rect">
            <a:avLst/>
          </a:prstGeom>
          <a:noFill/>
          <a:ln>
            <a:noFill/>
          </a:ln>
        </p:spPr>
      </p:pic>
      <p:sp>
        <p:nvSpPr>
          <p:cNvPr id="57" name="Google Shape;57;p13"/>
          <p:cNvSpPr txBox="1"/>
          <p:nvPr/>
        </p:nvSpPr>
        <p:spPr>
          <a:xfrm>
            <a:off x="357750" y="1695025"/>
            <a:ext cx="8428500" cy="11391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s" sz="3100">
                <a:latin typeface="Comic Sans MS"/>
                <a:ea typeface="Comic Sans MS"/>
                <a:cs typeface="Comic Sans MS"/>
                <a:sym typeface="Comic Sans MS"/>
              </a:rPr>
              <a:t>GAZ À EFFET DE SERRE: INDUSTRIES POLLUTION, TRANSPORT, ETC.</a:t>
            </a:r>
            <a:endParaRPr b="1" sz="3100">
              <a:latin typeface="Comic Sans MS"/>
              <a:ea typeface="Comic Sans MS"/>
              <a:cs typeface="Comic Sans MS"/>
              <a:sym typeface="Comic Sans MS"/>
            </a:endParaRPr>
          </a:p>
        </p:txBody>
      </p:sp>
      <p:sp>
        <p:nvSpPr>
          <p:cNvPr id="58" name="Google Shape;58;p13"/>
          <p:cNvSpPr txBox="1"/>
          <p:nvPr/>
        </p:nvSpPr>
        <p:spPr>
          <a:xfrm>
            <a:off x="264150" y="2876425"/>
            <a:ext cx="86157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700">
                <a:latin typeface="Calibri"/>
                <a:ea typeface="Calibri"/>
                <a:cs typeface="Calibri"/>
                <a:sym typeface="Calibri"/>
              </a:rPr>
              <a:t>TRAVAIL EFFECTUÉ PAR: Lucía Gallego Herrera, Carmen Sánchez Barrero, Inés Merino Martín et Elena Redondo Fernández</a:t>
            </a:r>
            <a:endParaRPr b="1" sz="17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CBEF"/>
        </a:solidFill>
      </p:bgPr>
    </p:bg>
    <p:spTree>
      <p:nvGrpSpPr>
        <p:cNvPr id="62" name="Shape 62"/>
        <p:cNvGrpSpPr/>
        <p:nvPr/>
      </p:nvGrpSpPr>
      <p:grpSpPr>
        <a:xfrm>
          <a:off x="0" y="0"/>
          <a:ext cx="0" cy="0"/>
          <a:chOff x="0" y="0"/>
          <a:chExt cx="0" cy="0"/>
        </a:xfrm>
      </p:grpSpPr>
      <p:sp>
        <p:nvSpPr>
          <p:cNvPr id="63" name="Google Shape;63;p14"/>
          <p:cNvSpPr txBox="1"/>
          <p:nvPr>
            <p:ph type="title"/>
          </p:nvPr>
        </p:nvSpPr>
        <p:spPr>
          <a:xfrm>
            <a:off x="311700" y="445025"/>
            <a:ext cx="8520600" cy="648000"/>
          </a:xfrm>
          <a:prstGeom prst="rect">
            <a:avLst/>
          </a:prstGeom>
          <a:ln cap="flat" cmpd="sng" w="9525">
            <a:solidFill>
              <a:srgbClr val="674EA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s" sz="3420">
                <a:latin typeface="Oswald"/>
                <a:ea typeface="Oswald"/>
                <a:cs typeface="Oswald"/>
                <a:sym typeface="Oswald"/>
              </a:rPr>
              <a:t>   </a:t>
            </a:r>
            <a:r>
              <a:rPr b="1" lang="es" sz="3420">
                <a:latin typeface="Oswald"/>
                <a:ea typeface="Oswald"/>
                <a:cs typeface="Oswald"/>
                <a:sym typeface="Oswald"/>
              </a:rPr>
              <a:t>Indice</a:t>
            </a:r>
            <a:endParaRPr b="1" sz="3420">
              <a:latin typeface="Oswald"/>
              <a:ea typeface="Oswald"/>
              <a:cs typeface="Oswald"/>
              <a:sym typeface="Oswald"/>
            </a:endParaRPr>
          </a:p>
        </p:txBody>
      </p:sp>
      <p:sp>
        <p:nvSpPr>
          <p:cNvPr id="64" name="Google Shape;64;p14"/>
          <p:cNvSpPr txBox="1"/>
          <p:nvPr>
            <p:ph idx="1" type="body"/>
          </p:nvPr>
        </p:nvSpPr>
        <p:spPr>
          <a:xfrm>
            <a:off x="311700" y="1249275"/>
            <a:ext cx="8520600" cy="3319500"/>
          </a:xfrm>
          <a:prstGeom prst="rect">
            <a:avLst/>
          </a:prstGeom>
          <a:solidFill>
            <a:srgbClr val="D4CBEF"/>
          </a:solidFill>
          <a:ln cap="flat" cmpd="sng" w="9525">
            <a:solidFill>
              <a:srgbClr val="674EA7"/>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b="1" lang="es">
                <a:solidFill>
                  <a:srgbClr val="000000"/>
                </a:solidFill>
                <a:latin typeface="Raleway"/>
                <a:ea typeface="Raleway"/>
                <a:cs typeface="Raleway"/>
                <a:sym typeface="Raleway"/>
              </a:rPr>
              <a:t>1- </a:t>
            </a:r>
            <a:r>
              <a:rPr b="1" lang="es" sz="1820">
                <a:solidFill>
                  <a:schemeClr val="dk1"/>
                </a:solidFill>
                <a:latin typeface="Raleway"/>
                <a:ea typeface="Raleway"/>
                <a:cs typeface="Raleway"/>
                <a:sym typeface="Raleway"/>
              </a:rPr>
              <a:t>Que sont les gaz à effet de</a:t>
            </a:r>
            <a:r>
              <a:rPr lang="es" sz="2820">
                <a:solidFill>
                  <a:schemeClr val="dk1"/>
                </a:solidFill>
                <a:latin typeface="Comic Sans MS"/>
                <a:ea typeface="Comic Sans MS"/>
                <a:cs typeface="Comic Sans MS"/>
                <a:sym typeface="Comic Sans MS"/>
              </a:rPr>
              <a:t> </a:t>
            </a:r>
            <a:r>
              <a:rPr b="1" lang="es" sz="1820">
                <a:solidFill>
                  <a:schemeClr val="dk1"/>
                </a:solidFill>
                <a:latin typeface="Raleway"/>
                <a:ea typeface="Raleway"/>
                <a:cs typeface="Raleway"/>
                <a:sym typeface="Raleway"/>
              </a:rPr>
              <a:t>serre?  (</a:t>
            </a:r>
            <a:r>
              <a:rPr b="1" lang="es">
                <a:solidFill>
                  <a:schemeClr val="dk1"/>
                </a:solidFill>
                <a:latin typeface="Raleway"/>
                <a:ea typeface="Raleway"/>
                <a:cs typeface="Raleway"/>
                <a:sym typeface="Raleway"/>
              </a:rPr>
              <a:t>Exemple dans notre environnement le plus proche)</a:t>
            </a:r>
            <a:endParaRPr b="1">
              <a:solidFill>
                <a:schemeClr val="dk1"/>
              </a:solidFill>
              <a:latin typeface="Raleway"/>
              <a:ea typeface="Raleway"/>
              <a:cs typeface="Raleway"/>
              <a:sym typeface="Raleway"/>
            </a:endParaRPr>
          </a:p>
          <a:p>
            <a:pPr indent="0" lvl="0" marL="0" rtl="0" algn="l">
              <a:spcBef>
                <a:spcPts val="1200"/>
              </a:spcBef>
              <a:spcAft>
                <a:spcPts val="0"/>
              </a:spcAft>
              <a:buNone/>
            </a:pPr>
            <a:r>
              <a:rPr b="1" lang="es">
                <a:solidFill>
                  <a:schemeClr val="dk1"/>
                </a:solidFill>
                <a:latin typeface="Raleway"/>
                <a:ea typeface="Raleway"/>
                <a:cs typeface="Raleway"/>
                <a:sym typeface="Raleway"/>
              </a:rPr>
              <a:t>2- G</a:t>
            </a:r>
            <a:r>
              <a:rPr b="1" lang="es">
                <a:solidFill>
                  <a:schemeClr val="dk1"/>
                </a:solidFill>
                <a:highlight>
                  <a:srgbClr val="D4CBEF"/>
                </a:highlight>
                <a:latin typeface="Raleway"/>
                <a:ea typeface="Raleway"/>
                <a:cs typeface="Raleway"/>
                <a:sym typeface="Raleway"/>
              </a:rPr>
              <a:t>az générés par le transport et comment ils affectent.</a:t>
            </a:r>
            <a:endParaRPr b="1">
              <a:solidFill>
                <a:schemeClr val="dk1"/>
              </a:solidFill>
              <a:highlight>
                <a:srgbClr val="D4CBEF"/>
              </a:highlight>
              <a:latin typeface="Raleway"/>
              <a:ea typeface="Raleway"/>
              <a:cs typeface="Raleway"/>
              <a:sym typeface="Raleway"/>
            </a:endParaRPr>
          </a:p>
          <a:p>
            <a:pPr indent="0" lvl="0" marL="0" rtl="0" algn="l">
              <a:spcBef>
                <a:spcPts val="1200"/>
              </a:spcBef>
              <a:spcAft>
                <a:spcPts val="0"/>
              </a:spcAft>
              <a:buNone/>
            </a:pPr>
            <a:r>
              <a:rPr b="1" lang="es">
                <a:solidFill>
                  <a:srgbClr val="202124"/>
                </a:solidFill>
                <a:highlight>
                  <a:srgbClr val="D4CBEF"/>
                </a:highlight>
                <a:latin typeface="Raleway"/>
                <a:ea typeface="Raleway"/>
                <a:cs typeface="Raleway"/>
                <a:sym typeface="Raleway"/>
              </a:rPr>
              <a:t>3-Comment la pollution affecte-t-elle les animaux?</a:t>
            </a:r>
            <a:endParaRPr b="1">
              <a:solidFill>
                <a:srgbClr val="202124"/>
              </a:solidFill>
              <a:highlight>
                <a:srgbClr val="D4CBEF"/>
              </a:highlight>
              <a:latin typeface="Raleway"/>
              <a:ea typeface="Raleway"/>
              <a:cs typeface="Raleway"/>
              <a:sym typeface="Raleway"/>
            </a:endParaRPr>
          </a:p>
          <a:p>
            <a:pPr indent="0" lvl="0" marL="0" rtl="0" algn="l">
              <a:spcBef>
                <a:spcPts val="1200"/>
              </a:spcBef>
              <a:spcAft>
                <a:spcPts val="0"/>
              </a:spcAft>
              <a:buNone/>
            </a:pPr>
            <a:r>
              <a:rPr b="1" lang="es">
                <a:solidFill>
                  <a:srgbClr val="202124"/>
                </a:solidFill>
                <a:highlight>
                  <a:srgbClr val="D4CBEF"/>
                </a:highlight>
                <a:latin typeface="Raleway"/>
                <a:ea typeface="Raleway"/>
                <a:cs typeface="Raleway"/>
                <a:sym typeface="Raleway"/>
              </a:rPr>
              <a:t>4-Contamination industrielle</a:t>
            </a:r>
            <a:endParaRPr b="1">
              <a:solidFill>
                <a:srgbClr val="202124"/>
              </a:solidFill>
              <a:highlight>
                <a:srgbClr val="D4CBEF"/>
              </a:highlight>
              <a:latin typeface="Raleway"/>
              <a:ea typeface="Raleway"/>
              <a:cs typeface="Raleway"/>
              <a:sym typeface="Raleway"/>
            </a:endParaRPr>
          </a:p>
          <a:p>
            <a:pPr indent="0" lvl="0" marL="0" rtl="0" algn="l">
              <a:spcBef>
                <a:spcPts val="1200"/>
              </a:spcBef>
              <a:spcAft>
                <a:spcPts val="1200"/>
              </a:spcAft>
              <a:buNone/>
            </a:pPr>
            <a:r>
              <a:t/>
            </a:r>
            <a:endParaRPr b="1">
              <a:solidFill>
                <a:schemeClr val="dk1"/>
              </a:solidFill>
              <a:latin typeface="Raleway"/>
              <a:ea typeface="Raleway"/>
              <a:cs typeface="Raleway"/>
              <a:sym typeface="Raleway"/>
            </a:endParaRPr>
          </a:p>
        </p:txBody>
      </p:sp>
      <p:sp>
        <p:nvSpPr>
          <p:cNvPr id="65" name="Google Shape;65;p14"/>
          <p:cNvSpPr/>
          <p:nvPr/>
        </p:nvSpPr>
        <p:spPr>
          <a:xfrm>
            <a:off x="400175" y="673450"/>
            <a:ext cx="302700" cy="292800"/>
          </a:xfrm>
          <a:prstGeom prst="star4">
            <a:avLst>
              <a:gd fmla="val 12500" name="adj"/>
            </a:avLst>
          </a:prstGeom>
          <a:solidFill>
            <a:srgbClr val="8E7CC3"/>
          </a:solidFill>
          <a:ln cap="flat" cmpd="sng" w="9525">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9FB"/>
            </a:gs>
            <a:gs pos="100000">
              <a:srgbClr val="6E9BE7"/>
            </a:gs>
          </a:gsLst>
          <a:path path="circle">
            <a:fillToRect b="50%" l="50%" r="50%" t="50%"/>
          </a:path>
          <a:tileRect/>
        </a:gradFill>
      </p:bgPr>
    </p:bg>
    <p:spTree>
      <p:nvGrpSpPr>
        <p:cNvPr id="69" name="Shape 69"/>
        <p:cNvGrpSpPr/>
        <p:nvPr/>
      </p:nvGrpSpPr>
      <p:grpSpPr>
        <a:xfrm>
          <a:off x="0" y="0"/>
          <a:ext cx="0" cy="0"/>
          <a:chOff x="0" y="0"/>
          <a:chExt cx="0" cy="0"/>
        </a:xfrm>
      </p:grpSpPr>
      <p:sp>
        <p:nvSpPr>
          <p:cNvPr id="70" name="Google Shape;70;p15"/>
          <p:cNvSpPr txBox="1"/>
          <p:nvPr>
            <p:ph type="title"/>
          </p:nvPr>
        </p:nvSpPr>
        <p:spPr>
          <a:xfrm>
            <a:off x="1572748" y="161894"/>
            <a:ext cx="5998500" cy="588300"/>
          </a:xfrm>
          <a:prstGeom prst="rect">
            <a:avLst/>
          </a:prstGeom>
          <a:noFill/>
          <a:ln cap="flat" cmpd="sng" w="19050">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s" sz="3120">
                <a:latin typeface="Oswald"/>
                <a:ea typeface="Oswald"/>
                <a:cs typeface="Oswald"/>
                <a:sym typeface="Oswald"/>
              </a:rPr>
              <a:t>1.Que sont les gaz à effet de serre?</a:t>
            </a:r>
            <a:endParaRPr b="1" sz="3120">
              <a:latin typeface="Oswald"/>
              <a:ea typeface="Oswald"/>
              <a:cs typeface="Oswald"/>
              <a:sym typeface="Oswald"/>
            </a:endParaRPr>
          </a:p>
        </p:txBody>
      </p:sp>
      <p:sp>
        <p:nvSpPr>
          <p:cNvPr id="71" name="Google Shape;71;p15"/>
          <p:cNvSpPr txBox="1"/>
          <p:nvPr>
            <p:ph idx="1" type="body"/>
          </p:nvPr>
        </p:nvSpPr>
        <p:spPr>
          <a:xfrm>
            <a:off x="0" y="951850"/>
            <a:ext cx="9144000" cy="4191600"/>
          </a:xfrm>
          <a:prstGeom prst="rect">
            <a:avLst/>
          </a:prstGeom>
          <a:ln cap="flat" cmpd="sng" w="19050">
            <a:solidFill>
              <a:srgbClr val="0000FF"/>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s" sz="1700">
                <a:solidFill>
                  <a:srgbClr val="000000"/>
                </a:solidFill>
                <a:latin typeface="Raleway"/>
                <a:ea typeface="Raleway"/>
                <a:cs typeface="Raleway"/>
                <a:sym typeface="Raleway"/>
              </a:rPr>
              <a:t>Un gaz à effet de serre est un gaz atmosphérique qui absorbe et émet un rayonnement dans le domaine infrarouge. Ce processus est à l'origine de l'effet de serre, les principaux GES de l'atmosphère terrestre étant la vapeur d'eau, le dioxyde de carbone, le méthane, le protoxyde d'azote et l'ozone.</a:t>
            </a:r>
            <a:endParaRPr sz="1700">
              <a:solidFill>
                <a:srgbClr val="000000"/>
              </a:solidFill>
              <a:latin typeface="Raleway"/>
              <a:ea typeface="Raleway"/>
              <a:cs typeface="Raleway"/>
              <a:sym typeface="Raleway"/>
            </a:endParaRPr>
          </a:p>
          <a:p>
            <a:pPr indent="0" lvl="0" marL="0" rtl="0" algn="l">
              <a:spcBef>
                <a:spcPts val="1200"/>
              </a:spcBef>
              <a:spcAft>
                <a:spcPts val="0"/>
              </a:spcAft>
              <a:buNone/>
            </a:pPr>
            <a:r>
              <a:t/>
            </a:r>
            <a:endParaRPr sz="1700">
              <a:latin typeface="Comic Sans MS"/>
              <a:ea typeface="Comic Sans MS"/>
              <a:cs typeface="Comic Sans MS"/>
              <a:sym typeface="Comic Sans MS"/>
            </a:endParaRPr>
          </a:p>
          <a:p>
            <a:pPr indent="0" lvl="0" marL="0" rtl="0" algn="l">
              <a:spcBef>
                <a:spcPts val="1200"/>
              </a:spcBef>
              <a:spcAft>
                <a:spcPts val="0"/>
              </a:spcAft>
              <a:buNone/>
            </a:pPr>
            <a:r>
              <a:t/>
            </a:r>
            <a:endParaRPr sz="1700">
              <a:latin typeface="Comic Sans MS"/>
              <a:ea typeface="Comic Sans MS"/>
              <a:cs typeface="Comic Sans MS"/>
              <a:sym typeface="Comic Sans MS"/>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72" name="Google Shape;72;p15"/>
          <p:cNvPicPr preferRelativeResize="0"/>
          <p:nvPr/>
        </p:nvPicPr>
        <p:blipFill>
          <a:blip r:embed="rId3">
            <a:alphaModFix/>
          </a:blip>
          <a:stretch>
            <a:fillRect/>
          </a:stretch>
        </p:blipFill>
        <p:spPr>
          <a:xfrm>
            <a:off x="4869925" y="2047875"/>
            <a:ext cx="4274074" cy="3095625"/>
          </a:xfrm>
          <a:prstGeom prst="rect">
            <a:avLst/>
          </a:prstGeom>
          <a:noFill/>
          <a:ln cap="flat" cmpd="sng" w="19050">
            <a:solidFill>
              <a:srgbClr val="0000FF"/>
            </a:solidFill>
            <a:prstDash val="solid"/>
            <a:round/>
            <a:headEnd len="sm" w="sm" type="none"/>
            <a:tailEnd len="sm" w="sm" type="none"/>
          </a:ln>
        </p:spPr>
      </p:pic>
      <p:sp>
        <p:nvSpPr>
          <p:cNvPr id="73" name="Google Shape;73;p15"/>
          <p:cNvSpPr txBox="1"/>
          <p:nvPr/>
        </p:nvSpPr>
        <p:spPr>
          <a:xfrm>
            <a:off x="144250" y="2571750"/>
            <a:ext cx="4552800" cy="1483500"/>
          </a:xfrm>
          <a:prstGeom prst="rect">
            <a:avLst/>
          </a:prstGeom>
          <a:noFill/>
          <a:ln cap="flat" cmpd="sng" w="19050">
            <a:solidFill>
              <a:srgbClr val="0000FF"/>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 sz="1700">
                <a:latin typeface="Raleway"/>
                <a:ea typeface="Raleway"/>
                <a:cs typeface="Raleway"/>
                <a:sym typeface="Raleway"/>
              </a:rPr>
              <a:t>Pour comprendre ce que sont les gaz à effet de serre, regardons cette vidéo:</a:t>
            </a:r>
            <a:endParaRPr sz="1700">
              <a:latin typeface="Raleway"/>
              <a:ea typeface="Raleway"/>
              <a:cs typeface="Raleway"/>
              <a:sym typeface="Raleway"/>
            </a:endParaRPr>
          </a:p>
          <a:p>
            <a:pPr indent="0" lvl="0" marL="0" rtl="0" algn="l">
              <a:spcBef>
                <a:spcPts val="0"/>
              </a:spcBef>
              <a:spcAft>
                <a:spcPts val="0"/>
              </a:spcAft>
              <a:buNone/>
            </a:pPr>
            <a:r>
              <a:t/>
            </a:r>
            <a:endParaRPr sz="1700">
              <a:latin typeface="Raleway"/>
              <a:ea typeface="Raleway"/>
              <a:cs typeface="Raleway"/>
              <a:sym typeface="Raleway"/>
            </a:endParaRPr>
          </a:p>
          <a:p>
            <a:pPr indent="0" lvl="0" marL="0" rtl="0" algn="l">
              <a:spcBef>
                <a:spcPts val="0"/>
              </a:spcBef>
              <a:spcAft>
                <a:spcPts val="0"/>
              </a:spcAft>
              <a:buNone/>
            </a:pPr>
            <a:r>
              <a:rPr lang="es" sz="1700" u="sng">
                <a:solidFill>
                  <a:schemeClr val="hlink"/>
                </a:solidFill>
                <a:latin typeface="Raleway"/>
                <a:ea typeface="Raleway"/>
                <a:cs typeface="Raleway"/>
                <a:sym typeface="Raleway"/>
                <a:hlinkClick r:id="rId4"/>
              </a:rPr>
              <a:t>https://www.youtube.com/watch?v=dtAX_gotGlQ&amp;t=11s</a:t>
            </a:r>
            <a:endParaRPr sz="1700">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9FB"/>
            </a:gs>
            <a:gs pos="100000">
              <a:srgbClr val="6E9BE7"/>
            </a:gs>
          </a:gsLst>
          <a:path path="circle">
            <a:fillToRect b="50%" l="50%" r="50%" t="50%"/>
          </a:path>
          <a:tileRect/>
        </a:gradFill>
      </p:bgPr>
    </p:bg>
    <p:spTree>
      <p:nvGrpSpPr>
        <p:cNvPr id="77" name="Shape 77"/>
        <p:cNvGrpSpPr/>
        <p:nvPr/>
      </p:nvGrpSpPr>
      <p:grpSpPr>
        <a:xfrm>
          <a:off x="0" y="0"/>
          <a:ext cx="0" cy="0"/>
          <a:chOff x="0" y="0"/>
          <a:chExt cx="0" cy="0"/>
        </a:xfrm>
      </p:grpSpPr>
      <p:sp>
        <p:nvSpPr>
          <p:cNvPr id="78" name="Google Shape;78;p16"/>
          <p:cNvSpPr txBox="1"/>
          <p:nvPr>
            <p:ph type="title"/>
          </p:nvPr>
        </p:nvSpPr>
        <p:spPr>
          <a:xfrm>
            <a:off x="761994" y="419863"/>
            <a:ext cx="7620000" cy="572700"/>
          </a:xfrm>
          <a:prstGeom prst="rect">
            <a:avLst/>
          </a:prstGeom>
          <a:ln cap="flat" cmpd="sng" w="19050">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s" sz="2820">
                <a:latin typeface="Oswald"/>
                <a:ea typeface="Oswald"/>
                <a:cs typeface="Oswald"/>
                <a:sym typeface="Oswald"/>
              </a:rPr>
              <a:t>Exemple dans notre environnement le plus proche.</a:t>
            </a:r>
            <a:endParaRPr b="1" sz="2820">
              <a:latin typeface="Oswald"/>
              <a:ea typeface="Oswald"/>
              <a:cs typeface="Oswald"/>
              <a:sym typeface="Oswald"/>
            </a:endParaRPr>
          </a:p>
        </p:txBody>
      </p:sp>
      <p:sp>
        <p:nvSpPr>
          <p:cNvPr id="79" name="Google Shape;79;p16"/>
          <p:cNvSpPr txBox="1"/>
          <p:nvPr>
            <p:ph idx="1" type="body"/>
          </p:nvPr>
        </p:nvSpPr>
        <p:spPr>
          <a:xfrm>
            <a:off x="0" y="1428750"/>
            <a:ext cx="9144000" cy="2893200"/>
          </a:xfrm>
          <a:prstGeom prst="rect">
            <a:avLst/>
          </a:prstGeom>
          <a:ln cap="flat" cmpd="sng" w="19050">
            <a:solidFill>
              <a:srgbClr val="0000FF"/>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s" sz="1700">
                <a:solidFill>
                  <a:srgbClr val="000000"/>
                </a:solidFill>
                <a:latin typeface="Raleway"/>
                <a:ea typeface="Raleway"/>
                <a:cs typeface="Raleway"/>
                <a:sym typeface="Raleway"/>
              </a:rPr>
              <a:t>Dans ce lien Estrémadure veut atteindre une augmentation de 10 360 MW de production renouvelable d'ici 2030 et pour le conseiller, «ce n'est pas un autre plan; C'est un document programmatique, réaliste et réalisable, pour une décennie, avec une entité très large, en raison de ses objectifs et des mesures de grande envergure qu'il contient pour réduire les émissions de gaz à effet de serre, la pénétration des énergies renouvelables et l'efficacité énergétique. »</a:t>
            </a:r>
            <a:endParaRPr>
              <a:latin typeface="Raleway"/>
              <a:ea typeface="Raleway"/>
              <a:cs typeface="Raleway"/>
              <a:sym typeface="Raleway"/>
            </a:endParaRPr>
          </a:p>
          <a:p>
            <a:pPr indent="0" lvl="0" marL="0" rtl="0" algn="l">
              <a:spcBef>
                <a:spcPts val="1200"/>
              </a:spcBef>
              <a:spcAft>
                <a:spcPts val="1200"/>
              </a:spcAft>
              <a:buNone/>
            </a:pPr>
            <a:r>
              <a:rPr lang="es" u="sng">
                <a:solidFill>
                  <a:schemeClr val="hlink"/>
                </a:solidFill>
                <a:latin typeface="Raleway"/>
                <a:ea typeface="Raleway"/>
                <a:cs typeface="Raleway"/>
                <a:sym typeface="Raleway"/>
                <a:hlinkClick r:id="rId3"/>
              </a:rPr>
              <a:t>https://www.evwind.com/2020/07/21/extremadura-apuesta-por-1-500-mw-de-termosolar/</a:t>
            </a:r>
            <a:endParaRPr>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a:ln cap="flat" cmpd="sng" w="9525">
            <a:solidFill>
              <a:srgbClr val="741B47"/>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Clr>
                <a:schemeClr val="dk1"/>
              </a:buClr>
              <a:buSzPts val="990"/>
              <a:buFont typeface="Arial"/>
              <a:buNone/>
            </a:pPr>
            <a:r>
              <a:rPr b="1" lang="es" sz="2220">
                <a:highlight>
                  <a:srgbClr val="EAD1DC"/>
                </a:highlight>
                <a:latin typeface="Oswald"/>
                <a:ea typeface="Oswald"/>
                <a:cs typeface="Oswald"/>
                <a:sym typeface="Oswald"/>
              </a:rPr>
              <a:t>2- Gaz générés par le transport et comment ils affectent.</a:t>
            </a:r>
            <a:endParaRPr sz="3120">
              <a:highlight>
                <a:srgbClr val="EAD1DC"/>
              </a:highlight>
              <a:latin typeface="Oswald"/>
              <a:ea typeface="Oswald"/>
              <a:cs typeface="Oswald"/>
              <a:sym typeface="Oswald"/>
            </a:endParaRPr>
          </a:p>
        </p:txBody>
      </p:sp>
      <p:sp>
        <p:nvSpPr>
          <p:cNvPr id="85" name="Google Shape;85;p17"/>
          <p:cNvSpPr txBox="1"/>
          <p:nvPr>
            <p:ph idx="1" type="body"/>
          </p:nvPr>
        </p:nvSpPr>
        <p:spPr>
          <a:xfrm>
            <a:off x="311700" y="1113425"/>
            <a:ext cx="8520600" cy="3416400"/>
          </a:xfrm>
          <a:prstGeom prst="rect">
            <a:avLst/>
          </a:prstGeom>
          <a:ln cap="flat" cmpd="sng" w="9525">
            <a:solidFill>
              <a:srgbClr val="741B47"/>
            </a:solidFill>
            <a:prstDash val="solid"/>
            <a:round/>
            <a:headEnd len="sm" w="sm" type="none"/>
            <a:tailEnd len="sm" w="sm" type="none"/>
          </a:ln>
        </p:spPr>
        <p:txBody>
          <a:bodyPr anchorCtr="0" anchor="t" bIns="91425" lIns="91425" spcFirstLastPara="1" rIns="91425" wrap="square" tIns="91425">
            <a:normAutofit/>
          </a:bodyPr>
          <a:lstStyle/>
          <a:p>
            <a:pPr indent="0" lvl="0" marL="0" marR="38100" rtl="0" algn="l">
              <a:lnSpc>
                <a:spcPct val="128571"/>
              </a:lnSpc>
              <a:spcBef>
                <a:spcPts val="0"/>
              </a:spcBef>
              <a:spcAft>
                <a:spcPts val="0"/>
              </a:spcAft>
              <a:buClr>
                <a:schemeClr val="dk1"/>
              </a:buClr>
              <a:buSzPts val="1100"/>
              <a:buFont typeface="Arial"/>
              <a:buNone/>
            </a:pPr>
            <a:r>
              <a:rPr b="1" lang="es" sz="1700">
                <a:solidFill>
                  <a:srgbClr val="000000"/>
                </a:solidFill>
                <a:highlight>
                  <a:srgbClr val="EAD1DC"/>
                </a:highlight>
                <a:latin typeface="Raleway"/>
                <a:ea typeface="Raleway"/>
                <a:cs typeface="Raleway"/>
                <a:sym typeface="Raleway"/>
              </a:rPr>
              <a:t>Les véhicules de transport émettent des gaz qui emprisonnent la chaleur dans l'atmosphère et contribuent donc au réchauffement climatique, principalement du dioxyde de carbone.</a:t>
            </a:r>
            <a:endParaRPr b="1" sz="1700">
              <a:solidFill>
                <a:srgbClr val="000000"/>
              </a:solidFill>
              <a:highlight>
                <a:srgbClr val="EAD1DC"/>
              </a:highlight>
              <a:latin typeface="Raleway"/>
              <a:ea typeface="Raleway"/>
              <a:cs typeface="Raleway"/>
              <a:sym typeface="Raleway"/>
            </a:endParaRPr>
          </a:p>
          <a:p>
            <a:pPr indent="0" lvl="0" marL="0" rtl="0" algn="l">
              <a:spcBef>
                <a:spcPts val="0"/>
              </a:spcBef>
              <a:spcAft>
                <a:spcPts val="1200"/>
              </a:spcAft>
              <a:buNone/>
            </a:pPr>
            <a:r>
              <a:t/>
            </a:r>
            <a:endParaRPr>
              <a:solidFill>
                <a:schemeClr val="dk1"/>
              </a:solidFill>
              <a:latin typeface="Raleway"/>
              <a:ea typeface="Raleway"/>
              <a:cs typeface="Raleway"/>
              <a:sym typeface="Raleway"/>
            </a:endParaRPr>
          </a:p>
        </p:txBody>
      </p:sp>
      <p:pic>
        <p:nvPicPr>
          <p:cNvPr descr="Data Science vs Fake : Les idées reçues à l'épreuve des chiffres.&#10;Retrouvez tous les samedis un nouvel épisode de la série.&#10;&#10;Dans cet épisode de la saison 2 de Data Science vs Fake, on met en perspective la part des diverses activités humaines dans la production de gaz à effet de serre. Les chiffres nous diront, si comme on le croit, les transports sont les plus fautifs.&#10;&#10;Une collection co-produite avec Le Blob L’extra-Média et France TV Éducation.&#10;&#10;#Transports #Climat #Gaz&#10;&#10;Abonnez-vous à la chaîne ARTE https://www.youtube.com/channel/UCwI-JbGNsojunnHbFAc0M4Q/?sub_confirmation=1&#10;&#10;Suivez-nous sur les réseaux !&#10;Facebook : http://www.facebook.com/artetv&#10;Twitter : http://www.twitter.com/artefr&#10;Instagram : https://www.instagram.com/artefr" id="86" name="Google Shape;86;p17" title="Les transports sont-ils les plus gros émetteurs de gaz à effet de serre ? | Data vs Fake | ARTE">
            <a:hlinkClick r:id="rId3"/>
          </p:cNvPr>
          <p:cNvPicPr preferRelativeResize="0"/>
          <p:nvPr/>
        </p:nvPicPr>
        <p:blipFill>
          <a:blip r:embed="rId4">
            <a:alphaModFix/>
          </a:blip>
          <a:stretch>
            <a:fillRect/>
          </a:stretch>
        </p:blipFill>
        <p:spPr>
          <a:xfrm>
            <a:off x="3275700" y="1909675"/>
            <a:ext cx="4572000" cy="2502050"/>
          </a:xfrm>
          <a:prstGeom prst="rect">
            <a:avLst/>
          </a:prstGeom>
          <a:noFill/>
          <a:ln>
            <a:noFill/>
          </a:ln>
        </p:spPr>
      </p:pic>
      <p:sp>
        <p:nvSpPr>
          <p:cNvPr id="87" name="Google Shape;87;p17"/>
          <p:cNvSpPr/>
          <p:nvPr/>
        </p:nvSpPr>
        <p:spPr>
          <a:xfrm rot="5400000">
            <a:off x="1356642" y="2186269"/>
            <a:ext cx="1220100" cy="1649400"/>
          </a:xfrm>
          <a:prstGeom prst="bentUpArrow">
            <a:avLst>
              <a:gd fmla="val 25000" name="adj1"/>
              <a:gd fmla="val 24802" name="adj2"/>
              <a:gd fmla="val 25000" name="adj3"/>
            </a:avLst>
          </a:prstGeom>
          <a:solidFill>
            <a:srgbClr val="C27BA0"/>
          </a:solidFill>
          <a:ln cap="flat" cmpd="sng" w="9525">
            <a:solidFill>
              <a:srgbClr val="741B4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FECD"/>
        </a:solidFill>
      </p:bgPr>
    </p:bg>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a:ln cap="flat" cmpd="sng" w="9525">
            <a:solidFill>
              <a:srgbClr val="6AA84F"/>
            </a:solidFill>
            <a:prstDash val="solid"/>
            <a:round/>
            <a:headEnd len="sm" w="sm" type="none"/>
            <a:tailEnd len="sm" w="sm" type="none"/>
          </a:ln>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Clr>
                <a:schemeClr val="dk1"/>
              </a:buClr>
              <a:buSzPts val="1100"/>
              <a:buFont typeface="Arial"/>
              <a:buNone/>
            </a:pPr>
            <a:r>
              <a:rPr b="1" lang="es" sz="2200">
                <a:solidFill>
                  <a:srgbClr val="202124"/>
                </a:solidFill>
                <a:highlight>
                  <a:srgbClr val="D1FECD"/>
                </a:highlight>
                <a:latin typeface="Oswald"/>
                <a:ea typeface="Oswald"/>
                <a:cs typeface="Oswald"/>
                <a:sym typeface="Oswald"/>
              </a:rPr>
              <a:t>3-Comment la pollution affecte-t-elle les animaux?</a:t>
            </a:r>
            <a:endParaRPr b="1" sz="2200">
              <a:solidFill>
                <a:srgbClr val="202124"/>
              </a:solidFill>
              <a:highlight>
                <a:srgbClr val="D1FECD"/>
              </a:highlight>
              <a:latin typeface="Oswald"/>
              <a:ea typeface="Oswald"/>
              <a:cs typeface="Oswald"/>
              <a:sym typeface="Oswald"/>
            </a:endParaRPr>
          </a:p>
          <a:p>
            <a:pPr indent="0" lvl="0" marL="0" rtl="0" algn="l">
              <a:spcBef>
                <a:spcPts val="0"/>
              </a:spcBef>
              <a:spcAft>
                <a:spcPts val="0"/>
              </a:spcAft>
              <a:buSzPts val="990"/>
              <a:buNone/>
            </a:pPr>
            <a:r>
              <a:t/>
            </a:r>
            <a:endParaRPr sz="2200">
              <a:latin typeface="Oswald"/>
              <a:ea typeface="Oswald"/>
              <a:cs typeface="Oswald"/>
              <a:sym typeface="Oswald"/>
            </a:endParaRPr>
          </a:p>
        </p:txBody>
      </p:sp>
      <p:sp>
        <p:nvSpPr>
          <p:cNvPr id="93" name="Google Shape;93;p18"/>
          <p:cNvSpPr txBox="1"/>
          <p:nvPr>
            <p:ph idx="1" type="body"/>
          </p:nvPr>
        </p:nvSpPr>
        <p:spPr>
          <a:xfrm>
            <a:off x="311700" y="1152475"/>
            <a:ext cx="8520600" cy="3873900"/>
          </a:xfrm>
          <a:prstGeom prst="rect">
            <a:avLst/>
          </a:prstGeom>
          <a:ln cap="flat" cmpd="sng" w="9525">
            <a:solidFill>
              <a:srgbClr val="38761D"/>
            </a:solidFill>
            <a:prstDash val="solid"/>
            <a:round/>
            <a:headEnd len="sm" w="sm" type="none"/>
            <a:tailEnd len="sm" w="sm" type="none"/>
          </a:ln>
        </p:spPr>
        <p:txBody>
          <a:bodyPr anchorCtr="0" anchor="t" bIns="91425" lIns="91425" spcFirstLastPara="1" rIns="91425" wrap="square" tIns="91425">
            <a:normAutofit/>
          </a:bodyPr>
          <a:lstStyle/>
          <a:p>
            <a:pPr indent="0" lvl="0" marL="0" marR="38100" rtl="0" algn="l">
              <a:lnSpc>
                <a:spcPct val="128571"/>
              </a:lnSpc>
              <a:spcBef>
                <a:spcPts val="0"/>
              </a:spcBef>
              <a:spcAft>
                <a:spcPts val="0"/>
              </a:spcAft>
              <a:buClr>
                <a:schemeClr val="dk1"/>
              </a:buClr>
              <a:buSzPts val="1100"/>
              <a:buFont typeface="Arial"/>
              <a:buNone/>
            </a:pPr>
            <a:r>
              <a:rPr b="1" lang="es" sz="1700">
                <a:solidFill>
                  <a:srgbClr val="202124"/>
                </a:solidFill>
                <a:highlight>
                  <a:srgbClr val="D1FECD"/>
                </a:highlight>
                <a:latin typeface="Raleway"/>
                <a:ea typeface="Raleway"/>
                <a:cs typeface="Raleway"/>
                <a:sym typeface="Raleway"/>
              </a:rPr>
              <a:t>La pollution de l'air entraîne des complications respiratoires chez les chiens et les chats, souffrant d'affections dans les poumons et les muqueuses pouvant entraîner une perte d'odorat, un sens fondamental, car c'est du sens olfactif qu'ils communiquent entre eux, en reconnaissant les hiérarchies et les états de santé.</a:t>
            </a:r>
            <a:endParaRPr b="1" sz="1700">
              <a:solidFill>
                <a:srgbClr val="202124"/>
              </a:solidFill>
              <a:highlight>
                <a:srgbClr val="D1FECD"/>
              </a:highlight>
              <a:latin typeface="Raleway"/>
              <a:ea typeface="Raleway"/>
              <a:cs typeface="Raleway"/>
              <a:sym typeface="Raleway"/>
            </a:endParaRPr>
          </a:p>
          <a:p>
            <a:pPr indent="0" lvl="0" marL="0" rtl="0" algn="l">
              <a:spcBef>
                <a:spcPts val="0"/>
              </a:spcBef>
              <a:spcAft>
                <a:spcPts val="1200"/>
              </a:spcAft>
              <a:buNone/>
            </a:pPr>
            <a:r>
              <a:t/>
            </a:r>
            <a:endParaRPr/>
          </a:p>
        </p:txBody>
      </p:sp>
      <p:pic>
        <p:nvPicPr>
          <p:cNvPr id="94" name="Google Shape;94;p18"/>
          <p:cNvPicPr preferRelativeResize="0"/>
          <p:nvPr/>
        </p:nvPicPr>
        <p:blipFill>
          <a:blip r:embed="rId3">
            <a:alphaModFix/>
          </a:blip>
          <a:stretch>
            <a:fillRect/>
          </a:stretch>
        </p:blipFill>
        <p:spPr>
          <a:xfrm>
            <a:off x="839250" y="2956250"/>
            <a:ext cx="2756925" cy="1841625"/>
          </a:xfrm>
          <a:prstGeom prst="rect">
            <a:avLst/>
          </a:prstGeom>
          <a:noFill/>
          <a:ln>
            <a:noFill/>
          </a:ln>
        </p:spPr>
      </p:pic>
      <p:pic>
        <p:nvPicPr>
          <p:cNvPr id="95" name="Google Shape;95;p18"/>
          <p:cNvPicPr preferRelativeResize="0"/>
          <p:nvPr/>
        </p:nvPicPr>
        <p:blipFill>
          <a:blip r:embed="rId4">
            <a:alphaModFix/>
          </a:blip>
          <a:stretch>
            <a:fillRect/>
          </a:stretch>
        </p:blipFill>
        <p:spPr>
          <a:xfrm>
            <a:off x="4699874" y="2897600"/>
            <a:ext cx="2601725" cy="1958926"/>
          </a:xfrm>
          <a:prstGeom prst="rect">
            <a:avLst/>
          </a:prstGeom>
          <a:noFill/>
          <a:ln>
            <a:noFill/>
          </a:ln>
        </p:spPr>
      </p:pic>
    </p:spTree>
  </p:cSld>
  <p:clrMapOvr>
    <a:masterClrMapping/>
  </p:clrMapOvr>
  <mc:AlternateContent>
    <mc:Choice Requires="p14">
      <p:transition spd="slow" p14:dur="2500">
        <p14:flip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445025"/>
            <a:ext cx="8520600" cy="572700"/>
          </a:xfrm>
          <a:prstGeom prst="rect">
            <a:avLst/>
          </a:prstGeom>
          <a:ln cap="flat" cmpd="sng" w="9525">
            <a:solidFill>
              <a:srgbClr val="6AA84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s" sz="2200">
                <a:latin typeface="Oswald Regular"/>
                <a:ea typeface="Oswald Regular"/>
                <a:cs typeface="Oswald Regular"/>
                <a:sym typeface="Oswald Regular"/>
              </a:rPr>
              <a:t>4.-</a:t>
            </a:r>
            <a:r>
              <a:rPr lang="es" sz="2200">
                <a:solidFill>
                  <a:srgbClr val="202124"/>
                </a:solidFill>
                <a:highlight>
                  <a:srgbClr val="FFE599"/>
                </a:highlight>
                <a:latin typeface="Oswald Regular"/>
                <a:ea typeface="Oswald Regular"/>
                <a:cs typeface="Oswald Regular"/>
                <a:sym typeface="Oswald Regular"/>
              </a:rPr>
              <a:t>Contamination industrielle</a:t>
            </a:r>
            <a:endParaRPr sz="2200">
              <a:solidFill>
                <a:srgbClr val="202124"/>
              </a:solidFill>
              <a:highlight>
                <a:srgbClr val="FFE599"/>
              </a:highlight>
              <a:latin typeface="Oswald Regular"/>
              <a:ea typeface="Oswald Regular"/>
              <a:cs typeface="Oswald Regular"/>
              <a:sym typeface="Oswald Regular"/>
            </a:endParaRPr>
          </a:p>
          <a:p>
            <a:pPr indent="0" lvl="0" marL="0" rtl="0" algn="l">
              <a:spcBef>
                <a:spcPts val="0"/>
              </a:spcBef>
              <a:spcAft>
                <a:spcPts val="0"/>
              </a:spcAft>
              <a:buSzPts val="990"/>
              <a:buNone/>
            </a:pPr>
            <a:r>
              <a:t/>
            </a:r>
            <a:endParaRPr sz="2200">
              <a:latin typeface="Oswald"/>
              <a:ea typeface="Oswald"/>
              <a:cs typeface="Oswald"/>
              <a:sym typeface="Oswald"/>
            </a:endParaRPr>
          </a:p>
        </p:txBody>
      </p:sp>
      <p:sp>
        <p:nvSpPr>
          <p:cNvPr id="101" name="Google Shape;101;p19"/>
          <p:cNvSpPr txBox="1"/>
          <p:nvPr>
            <p:ph idx="1" type="body"/>
          </p:nvPr>
        </p:nvSpPr>
        <p:spPr>
          <a:xfrm>
            <a:off x="311700" y="1152475"/>
            <a:ext cx="8520600" cy="3873900"/>
          </a:xfrm>
          <a:prstGeom prst="rect">
            <a:avLst/>
          </a:prstGeom>
          <a:ln cap="flat" cmpd="sng" w="9525">
            <a:solidFill>
              <a:srgbClr val="38761D"/>
            </a:solidFill>
            <a:prstDash val="solid"/>
            <a:round/>
            <a:headEnd len="sm" w="sm" type="none"/>
            <a:tailEnd len="sm" w="sm" type="none"/>
          </a:ln>
        </p:spPr>
        <p:txBody>
          <a:bodyPr anchorCtr="0" anchor="t" bIns="91425" lIns="91425" spcFirstLastPara="1" rIns="91425" wrap="square" tIns="91425">
            <a:normAutofit/>
          </a:bodyPr>
          <a:lstStyle/>
          <a:p>
            <a:pPr indent="0" lvl="0" marL="0" marR="38100" rtl="0" algn="l">
              <a:lnSpc>
                <a:spcPct val="128571"/>
              </a:lnSpc>
              <a:spcBef>
                <a:spcPts val="0"/>
              </a:spcBef>
              <a:spcAft>
                <a:spcPts val="0"/>
              </a:spcAft>
              <a:buClr>
                <a:schemeClr val="dk1"/>
              </a:buClr>
              <a:buSzPts val="1100"/>
              <a:buFont typeface="Arial"/>
              <a:buNone/>
            </a:pPr>
            <a:r>
              <a:rPr b="1" lang="es" sz="1700">
                <a:solidFill>
                  <a:srgbClr val="202124"/>
                </a:solidFill>
                <a:highlight>
                  <a:srgbClr val="FFE599"/>
                </a:highlight>
                <a:latin typeface="Raleway"/>
                <a:ea typeface="Raleway"/>
                <a:cs typeface="Raleway"/>
                <a:sym typeface="Raleway"/>
              </a:rPr>
              <a:t>C'est la dégradation incontrôlable de l'environnement par croissance industrielle non planifiée, qui est directement liée au rejet dans l'atmosphère de substances polluantes sans aucun contrôle de la quantité, de la densité et de la composition chimique.</a:t>
            </a:r>
            <a:endParaRPr b="1" sz="1700">
              <a:solidFill>
                <a:srgbClr val="202124"/>
              </a:solidFill>
              <a:highlight>
                <a:srgbClr val="FFE599"/>
              </a:highlight>
              <a:latin typeface="Raleway"/>
              <a:ea typeface="Raleway"/>
              <a:cs typeface="Raleway"/>
              <a:sym typeface="Raleway"/>
            </a:endParaRPr>
          </a:p>
          <a:p>
            <a:pPr indent="0" lvl="0" marL="0" rtl="0" algn="l">
              <a:spcBef>
                <a:spcPts val="0"/>
              </a:spcBef>
              <a:spcAft>
                <a:spcPts val="1200"/>
              </a:spcAft>
              <a:buNone/>
            </a:pPr>
            <a:r>
              <a:t/>
            </a:r>
            <a:endParaRPr/>
          </a:p>
        </p:txBody>
      </p:sp>
      <p:sp>
        <p:nvSpPr>
          <p:cNvPr id="102" name="Google Shape;102;p19"/>
          <p:cNvSpPr/>
          <p:nvPr/>
        </p:nvSpPr>
        <p:spPr>
          <a:xfrm>
            <a:off x="1314788" y="2649013"/>
            <a:ext cx="2619375" cy="1743075"/>
          </a:xfrm>
          <a:prstGeom prst="rect">
            <a:avLst/>
          </a:prstGeom>
          <a:noFill/>
          <a:ln>
            <a:noFill/>
          </a:ln>
        </p:spPr>
      </p:sp>
      <p:sp>
        <p:nvSpPr>
          <p:cNvPr id="103" name="Google Shape;103;p19"/>
          <p:cNvSpPr/>
          <p:nvPr/>
        </p:nvSpPr>
        <p:spPr>
          <a:xfrm>
            <a:off x="5024450" y="2691875"/>
            <a:ext cx="2762250" cy="1657350"/>
          </a:xfrm>
          <a:prstGeom prst="rect">
            <a:avLst/>
          </a:prstGeom>
          <a:noFill/>
          <a:ln>
            <a:noFill/>
          </a:ln>
        </p:spPr>
      </p:sp>
    </p:spTree>
  </p:cSld>
  <p:clrMapOvr>
    <a:masterClrMapping/>
  </p:clrMapOvr>
  <mc:AlternateContent>
    <mc:Choice Requires="p14">
      <p:transition spd="slow" p14:dur="2500">
        <p14:flip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path path="circle">
            <a:fillToRect b="50%" l="50%" r="50%" t="50%"/>
          </a:path>
          <a:tileRect/>
        </a:gradFill>
      </p:bgPr>
    </p:bg>
    <p:spTree>
      <p:nvGrpSpPr>
        <p:cNvPr id="107" name="Shape 107"/>
        <p:cNvGrpSpPr/>
        <p:nvPr/>
      </p:nvGrpSpPr>
      <p:grpSpPr>
        <a:xfrm>
          <a:off x="0" y="0"/>
          <a:ext cx="0" cy="0"/>
          <a:chOff x="0" y="0"/>
          <a:chExt cx="0" cy="0"/>
        </a:xfrm>
      </p:grpSpPr>
      <p:sp>
        <p:nvSpPr>
          <p:cNvPr id="108" name="Google Shape;108;p20"/>
          <p:cNvSpPr txBox="1"/>
          <p:nvPr>
            <p:ph type="ctrTitle"/>
          </p:nvPr>
        </p:nvSpPr>
        <p:spPr>
          <a:xfrm>
            <a:off x="1595450" y="2131225"/>
            <a:ext cx="5750700" cy="1155000"/>
          </a:xfrm>
          <a:prstGeom prst="rect">
            <a:avLst/>
          </a:prstGeom>
          <a:ln cap="flat" cmpd="sng" w="19050">
            <a:solidFill>
              <a:srgbClr val="000000"/>
            </a:solidFill>
            <a:prstDash val="lgDash"/>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b="1" lang="es" sz="6300">
                <a:latin typeface="Courier New"/>
                <a:ea typeface="Courier New"/>
                <a:cs typeface="Courier New"/>
                <a:sym typeface="Courier New"/>
              </a:rPr>
              <a:t>    </a:t>
            </a:r>
            <a:r>
              <a:rPr b="1" lang="es" sz="6300">
                <a:latin typeface="Courier New"/>
                <a:ea typeface="Courier New"/>
                <a:cs typeface="Courier New"/>
                <a:sym typeface="Courier New"/>
              </a:rPr>
              <a:t>FINAL</a:t>
            </a:r>
            <a:endParaRPr b="1" sz="6300">
              <a:latin typeface="Courier New"/>
              <a:ea typeface="Courier New"/>
              <a:cs typeface="Courier New"/>
              <a:sym typeface="Courier New"/>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