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Fredoka One"/>
      <p:regular r:id="rId14"/>
    </p:embeddedFont>
    <p:embeddedFont>
      <p:font typeface="Acme"/>
      <p:regular r:id="rId15"/>
    </p:embeddedFont>
    <p:embeddedFont>
      <p:font typeface="Lor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cme-regular.fntdata"/><Relationship Id="rId14" Type="http://schemas.openxmlformats.org/officeDocument/2006/relationships/font" Target="fonts/FredokaOne-regular.fntdata"/><Relationship Id="rId17" Type="http://schemas.openxmlformats.org/officeDocument/2006/relationships/font" Target="fonts/Lora-bold.fntdata"/><Relationship Id="rId16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ra-boldItalic.fntdata"/><Relationship Id="rId6" Type="http://schemas.openxmlformats.org/officeDocument/2006/relationships/slide" Target="slides/slide1.xml"/><Relationship Id="rId18" Type="http://schemas.openxmlformats.org/officeDocument/2006/relationships/font" Target="fonts/Lo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a1cb4ba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a1cb4ba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a1cb4ba1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a1cb4ba1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a1cb4ba1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a1cb4ba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a1cb4ba1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a1cb4ba1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1cb4ba1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a1cb4ba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a1cb4ba1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a1cb4ba1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a1cb4ba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a1cb4ba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gif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hyperlink" Target="https://youtu.be/qdJLijyPitQ" TargetMode="External"/><Relationship Id="rId7" Type="http://schemas.openxmlformats.org/officeDocument/2006/relationships/hyperlink" Target="http://www.youtube.com/watch?v=qdJLijyPitQ" TargetMode="External"/><Relationship Id="rId8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Fredoka One"/>
                <a:ea typeface="Fredoka One"/>
                <a:cs typeface="Fredoka One"/>
                <a:sym typeface="Fredoka One"/>
              </a:rPr>
              <a:t>⠂</a:t>
            </a:r>
            <a:r>
              <a:rPr i="1" lang="es">
                <a:latin typeface="Fredoka One"/>
                <a:ea typeface="Fredoka One"/>
                <a:cs typeface="Fredoka One"/>
                <a:sym typeface="Fredoka One"/>
              </a:rPr>
              <a:t>GESTION DE DÉCHETS⠂</a:t>
            </a:r>
            <a:endParaRPr i="1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↬ </a:t>
            </a:r>
            <a:r>
              <a:rPr lang="es" sz="1900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rPr>
              <a:t>CAUSES CHANGEMENT CLIMATIQUE </a:t>
            </a:r>
            <a:r>
              <a:rPr b="1" lang="es"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↫</a:t>
            </a:r>
            <a:endParaRPr b="1" sz="22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Fredoka One"/>
                <a:ea typeface="Fredoka One"/>
                <a:cs typeface="Fredoka One"/>
                <a:sym typeface="Fredoka One"/>
              </a:rPr>
              <a:t>ÍNDICE</a:t>
            </a:r>
            <a:endParaRPr i="1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cme"/>
              <a:buChar char="-"/>
            </a:pPr>
            <a:r>
              <a:rPr i="1" lang="es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Qu'est-ce que la gestion des déchets ?</a:t>
            </a:r>
            <a:endParaRPr i="1"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cme"/>
              <a:buChar char="-"/>
            </a:pPr>
            <a:r>
              <a:rPr i="1" lang="es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Des solutions que nous devons mettre sur la gestion des déchets</a:t>
            </a:r>
            <a:endParaRPr i="1"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cme"/>
              <a:buChar char="-"/>
            </a:pPr>
            <a:r>
              <a:rPr i="1" lang="es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Certaines des actions durables que nous entreprenons sont</a:t>
            </a:r>
            <a:endParaRPr i="1"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Qu'est-ce que la gestion des déchets ?</a:t>
            </a:r>
            <a:endParaRPr i="1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La gestion des déchets est l'ensemble des activités nécessaires au traitement des déchets, depuis leur production jusqu'à leur élimination ou leur réutilisation.</a:t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Cela comprend la collecte des déchets, leur transport, la gestion des déchets particulièrement dangereux, le recyclage des matériaux utilisables.</a:t>
            </a:r>
            <a:endParaRPr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descr="GESTIÓN DE RESIDUOS SOLIDOS – Título del sitio"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025" y="2246088"/>
            <a:ext cx="1528425" cy="153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é es la GESTIÓN de RESIDUOS - Definición, tipos y técnicas"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125" y="2156113"/>
            <a:ext cx="25717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36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42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Des solutions que nous devons mettre sur la gestion des déchets</a:t>
            </a:r>
            <a:endParaRPr sz="242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4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cme"/>
              <a:buAutoNum type="arabicPeriod"/>
            </a:pPr>
            <a:r>
              <a:rPr lang="es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Favoriser le recyclage et la valorisation des déchets produits  </a:t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cme"/>
              <a:buAutoNum type="arabicPeriod"/>
            </a:pPr>
            <a:r>
              <a:rPr lang="es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Éviter au maximum la mise en décharge </a:t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cme"/>
              <a:buAutoNum type="arabicPeriod"/>
            </a:pPr>
            <a:r>
              <a:rPr lang="es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 Ne recourir au Centre d'Enfouissement Technique que pour les seuls déchets ultimes.</a:t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cme"/>
              <a:buAutoNum type="arabicPeriod"/>
            </a:pPr>
            <a:r>
              <a:rPr lang="es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Donner la priorité à la prévention afin de diminuer la production des déchets.</a:t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774" y="2953400"/>
            <a:ext cx="2116225" cy="19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2924" y="2856075"/>
            <a:ext cx="1852065" cy="199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2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Certaines des actions durables que nous entreprenons sont:</a:t>
            </a:r>
            <a:endParaRPr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333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cme"/>
              <a:buChar char="❏"/>
            </a:pPr>
            <a:r>
              <a:rPr lang="es" sz="1929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Nous évitons tous les produits jetables et à usage unique (comme les gobelets en plastique).</a:t>
            </a:r>
            <a:endParaRPr sz="1929"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29"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-32353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cme"/>
              <a:buChar char="❏"/>
            </a:pPr>
            <a:r>
              <a:rPr lang="es" sz="1929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Je ne change pas toute ma garde-robe à chaque nouvelle saison. J'achète de nouvelles pièces, que je combine avec les anciennes. Au lieu de cela, je choisis des vêtements de bonne qualité que j'aimerai encore l'année prochaine.</a:t>
            </a:r>
            <a:endParaRPr sz="1929"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-32353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cme"/>
              <a:buChar char="❏"/>
            </a:pPr>
            <a:r>
              <a:rPr lang="es" sz="1929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Nous ne changeons pas de téléphone de temps en temps. Nous le conservons jusqu'à ce qu'il cesse de fonctionner.</a:t>
            </a:r>
            <a:endParaRPr sz="1929"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29"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-32353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cme"/>
              <a:buChar char="❏"/>
            </a:pPr>
            <a:r>
              <a:rPr lang="es" sz="1929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Nous imprimons les feuilles recto verso et conservons les vieux papiers recto verso pour en faire des feuilles de rebut.</a:t>
            </a:r>
            <a:endParaRPr sz="1929"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Exemples dans notre environnement le plus proche :</a:t>
            </a:r>
            <a:endParaRPr sz="24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Deux exemples de réalisation de ces objectifs sont la Suède et la Norvège, qui deviennent importateurs de déchets pour produire de l’énergie.</a:t>
            </a:r>
            <a:endParaRPr sz="16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25" y="1859250"/>
            <a:ext cx="2892500" cy="16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300" y="1859250"/>
            <a:ext cx="1214400" cy="90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6312" y="2571750"/>
            <a:ext cx="1214375" cy="91782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5393800" y="2089950"/>
            <a:ext cx="357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 u="sng">
                <a:latin typeface="Lora"/>
                <a:ea typeface="Lora"/>
                <a:cs typeface="Lora"/>
                <a:sym typeface="Lora"/>
                <a:hlinkClick r:id="rId6"/>
              </a:rPr>
              <a:t>VIDÉO</a:t>
            </a:r>
            <a:endParaRPr b="1" sz="16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En lugar de quemar carbón o gas, las incineradoras suecas utilizan la basura como fuente de calor y electricidad.&#10;&#10;Suscríbete a nuestro canal de eventos en vivo: https://www.youtube.com/user/ActualidadRT?sub_confirmation=1&#10;&#10;RT en Twitter: https://twitter.com/ActualidadRT&#10;RT en Facebook: https://www.facebook.com/ActualidadRT&#10;RT en Google+: https://plus.google.com/+RTenEspanol/posts&#10;RT en Vkontakte: http://vk.com/actualidadrt&#10;&#10;Vea nuestra señal en vivo: http://actualidad.rt.com/en_vivo&#10;&#10;RT EN ESPAÑOL: DESDE RUSIA CON INFORMACIÓN&#10;&#10;#Suecia #Basura #RTenEspañol" id="94" name="Google Shape;94;p18" title="La basura se convierte en fuente de energía para Suecia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9038" y="2521050"/>
            <a:ext cx="3048826" cy="22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42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À quel objectif les solutions ci-dessus peuvent-elles être reliées?</a:t>
            </a:r>
            <a:endParaRPr sz="242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2400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284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-La deuxième solution peut être reliée à l’objectif 14: “conserver et exploiter de manière durable les océans, les mers et les ressources marines aux fins du développement durable”.</a:t>
            </a:r>
            <a:endParaRPr sz="3284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84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284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-La dernière solution peut être reliée à l’objectif 12: “assurer des modes de consommation et de production durables”. Peut également être lié à l’objectif 15: “préserver et restaurer les écosystèmes terrestres”.</a:t>
            </a:r>
            <a:endParaRPr sz="3284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84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84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284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-L’objectif 13 “prendre d’urgence des mesures pour lutter contre les changements climatiques et leurs effets”, peut être lié à l’une quelconque des solutions.</a:t>
            </a:r>
            <a:endParaRPr sz="3284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113" y="1540425"/>
            <a:ext cx="772750" cy="7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1900" y="2793825"/>
            <a:ext cx="854700" cy="8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7300" y="2796705"/>
            <a:ext cx="854700" cy="8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8775" y="3974750"/>
            <a:ext cx="935425" cy="9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Fredoka One"/>
                <a:ea typeface="Fredoka One"/>
                <a:cs typeface="Fredoka One"/>
                <a:sym typeface="Fredoka One"/>
              </a:rPr>
              <a:t>Realizado por:</a:t>
            </a:r>
            <a:endParaRPr i="1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cme"/>
              <a:buChar char="-"/>
            </a:pPr>
            <a:r>
              <a:rPr lang="es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Laura Martínez Serrano</a:t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cme"/>
              <a:buChar char="-"/>
            </a:pPr>
            <a:r>
              <a:rPr lang="es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María Quintana Muela</a:t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cme"/>
              <a:buChar char="-"/>
            </a:pPr>
            <a:r>
              <a:rPr lang="es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Ángel Rebolledo Jiménez</a:t>
            </a:r>
            <a:endParaRPr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