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EB 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B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EBGaramond-italic.fntdata"/><Relationship Id="rId10" Type="http://schemas.openxmlformats.org/officeDocument/2006/relationships/slide" Target="slides/slide5.xml"/><Relationship Id="rId21" Type="http://schemas.openxmlformats.org/officeDocument/2006/relationships/font" Target="fonts/EBGaramo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EBGaramon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e30367c6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e30367c6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e30367c6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e30367c6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e30367c6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e30367c6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e30367c6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e30367c6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e30367c6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e30367c6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30367c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30367c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e30367c6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e30367c6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hyperlink" Target="https://www.youtube.com/watch?v=BjC7m0HhH_g" TargetMode="External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hyperlink" Target="https://youtu.be/x6xMakd_tjc" TargetMode="External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hyperlink" Target="https://youtu.be/002GQmJ07aM" TargetMode="External"/><Relationship Id="rId5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7.gif"/><Relationship Id="rId5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450" y="0"/>
            <a:ext cx="91311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5200" u="sng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5200" u="sng">
                <a:latin typeface="Caveat"/>
                <a:ea typeface="Caveat"/>
                <a:cs typeface="Caveat"/>
                <a:sym typeface="Caveat"/>
              </a:rPr>
              <a:t>ÉNERGIES FOSSILES</a:t>
            </a:r>
            <a:endParaRPr b="1" i="1" sz="5200" u="sng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056" y="2285925"/>
            <a:ext cx="2937351" cy="195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5400" y="2285925"/>
            <a:ext cx="2937350" cy="193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3060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5600" u="sng">
                <a:latin typeface="Caveat"/>
                <a:ea typeface="Caveat"/>
                <a:cs typeface="Caveat"/>
                <a:sym typeface="Caveat"/>
              </a:rPr>
              <a:t>ÍNDICE:</a:t>
            </a:r>
            <a:endParaRPr b="1" i="1" sz="5600" u="sng">
              <a:latin typeface="Caveat"/>
              <a:ea typeface="Caveat"/>
              <a:cs typeface="Caveat"/>
              <a:sym typeface="Cave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veat"/>
              <a:buAutoNum type="arabicPeriod"/>
            </a:pPr>
            <a:r>
              <a:rPr b="1" lang="es" sz="1600">
                <a:latin typeface="Caveat"/>
                <a:ea typeface="Caveat"/>
                <a:cs typeface="Caveat"/>
                <a:sym typeface="Caveat"/>
              </a:rPr>
              <a:t>INTRODUCTION.</a:t>
            </a:r>
            <a:endParaRPr b="1" sz="16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veat"/>
              <a:ea typeface="Caveat"/>
              <a:cs typeface="Caveat"/>
              <a:sym typeface="Caveat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600"/>
              <a:buFont typeface="Caveat"/>
              <a:buAutoNum type="arabicPeriod"/>
            </a:pP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TYPES D’ÉNERGIES FOSILLES</a:t>
            </a:r>
            <a:endParaRPr b="1" sz="16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veat"/>
              <a:ea typeface="Caveat"/>
              <a:cs typeface="Caveat"/>
              <a:sym typeface="Cave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aveat"/>
              <a:buAutoNum type="arabicPeriod"/>
            </a:pPr>
            <a:r>
              <a:rPr b="1" lang="es" sz="1600">
                <a:latin typeface="Caveat"/>
                <a:ea typeface="Caveat"/>
                <a:cs typeface="Caveat"/>
                <a:sym typeface="Caveat"/>
              </a:rPr>
              <a:t>PROBLÈMES DES ÉNERGIES FOSSILES.</a:t>
            </a:r>
            <a:endParaRPr b="1" sz="1600"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veat"/>
              <a:ea typeface="Caveat"/>
              <a:cs typeface="Caveat"/>
              <a:sym typeface="Caveat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aveat"/>
              <a:buAutoNum type="arabicPeriod"/>
            </a:pP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SOLUTIONS AUX PROBLÈMES DES ÉNERGIES FOSSILES</a:t>
            </a:r>
            <a:endParaRPr b="1" sz="1600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aveat"/>
              <a:buAutoNum type="arabicPeriod"/>
            </a:pP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RELATION AVEC LES OBJECTIFS DES NATIONS UNIES.</a:t>
            </a:r>
            <a:endParaRPr b="1" sz="1600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-33020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600"/>
              <a:buFont typeface="Caveat"/>
              <a:buAutoNum type="arabicPeriod"/>
            </a:pP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ÉQUIPE 5</a:t>
            </a:r>
            <a:endParaRPr b="1" sz="1600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5275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4800" u="sng">
                <a:latin typeface="Caveat"/>
                <a:ea typeface="Caveat"/>
                <a:cs typeface="Caveat"/>
                <a:sym typeface="Caveat"/>
              </a:rPr>
              <a:t>INTRODUCTION</a:t>
            </a:r>
            <a:endParaRPr sz="16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</a:rPr>
              <a:t>Les énergies fossiles sont celles issues d'un processus de décomposition de matière organique (restes d'organismes vivants).</a:t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</a:rPr>
              <a:t>La pression et la température élevées sur la matière organique provoquent un processus naturel de fossilisation, donnant naissance aux différentes énergies fossiles.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“L'origine biologique des combustibles fossiles”</a:t>
            </a:r>
            <a:endParaRPr i="1" sz="2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3800" y="2763850"/>
            <a:ext cx="260985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0" y="284450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2   </a:t>
            </a: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TYPES D’ÉNERGIES FOSILLES</a:t>
            </a:r>
            <a:endParaRPr b="1"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167850" y="1174975"/>
            <a:ext cx="877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Il existe quatre combustibles fossiles: </a:t>
            </a:r>
            <a:r>
              <a:rPr b="1" lang="es"/>
              <a:t>le pétrole, le charbon, le gaz naturel</a:t>
            </a:r>
            <a:r>
              <a:rPr lang="es"/>
              <a:t> et l</a:t>
            </a:r>
            <a:r>
              <a:rPr b="1" lang="es"/>
              <a:t>e gaz de pétrole liquéfié</a:t>
            </a:r>
            <a:r>
              <a:rPr lang="es"/>
              <a:t>. Ils ont été formés à partir de l'accumulation de grandes quantités de restes organiques de plantes et d'animaux.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942975"/>
            <a:ext cx="2487951" cy="176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0275" y="1942975"/>
            <a:ext cx="3112599" cy="176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2800" y="1942975"/>
            <a:ext cx="3112599" cy="17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029100" y="38464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C'est un carburant gazeux obtenu par distillation du pétrole et composé de butane et de propane.</a:t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2862875" y="37387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 gaz naturel est un mélange de gaz légers d'origine naturelle, parmi lesquels le méthane se trouve en plus grande proportion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0" y="3738775"/>
            <a:ext cx="2750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 charbon est un minéral combustible solide, noir ou brun foncé qui contient essentiellement du carbone.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15275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3</a:t>
            </a:r>
            <a:r>
              <a:rPr b="1" lang="e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. </a:t>
            </a:r>
            <a:r>
              <a:rPr b="1" lang="es" sz="16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PROBLÈMES DES ÉNERGIES FOSSILES.</a:t>
            </a:r>
            <a:endParaRPr b="1" sz="1600">
              <a:solidFill>
                <a:schemeClr val="dk1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0" y="0"/>
            <a:ext cx="9144000" cy="59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Près de 80% des émissions de dioxyde de carbone dans le monde proviennent de l'utilisation de combustibles fossiles.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Ces énergies fossiles ont une conséquence directe sur l'effet de serre.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Principaux problèmes liés à l'utilisation des combustibles fossiles:</a:t>
            </a:r>
            <a:endParaRPr b="1"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-Épuisement des combustibles fossiles. …          </a:t>
            </a:r>
            <a:r>
              <a:rPr lang="es" sz="21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https://youtu.be/x6xMakd_tjc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-Altération de l'effet de serre. ...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-Pluie acide. …  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-Conflits de guerre / tensions sociales. ...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-Déséquilibre social. ...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-Réduction de bruit. ...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-Réduction de la consommation d'énergie.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02124"/>
              </a:solidFill>
              <a:highlight>
                <a:srgbClr val="F8F9FA"/>
              </a:highlight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04125" y="2571750"/>
            <a:ext cx="3809149" cy="2142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-15275" y="-1527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4   </a:t>
            </a:r>
            <a:r>
              <a:rPr b="1" lang="es" sz="16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SOLUTIONS AUX PROBLÈMES DES ÉNERGIES FOSSILES</a:t>
            </a:r>
            <a:endParaRPr b="1" sz="1600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227800" y="863250"/>
            <a:ext cx="8776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/>
              <a:t>la solution à tous les problèmes causés par les énergies fossiles sont: fabriquer des voitures électriques (qui sont moins polluantes), ne pas fabriquer autant de produits et apprendre à recycler</a:t>
            </a:r>
            <a:endParaRPr sz="28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24250"/>
            <a:ext cx="3664468" cy="20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9276" y="2924250"/>
            <a:ext cx="3528018" cy="19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0" y="-1527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5. </a:t>
            </a:r>
            <a:r>
              <a:rPr b="1" lang="es" sz="1700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RELATION AVEC LES OBJECTIFS DES NATIONS UNIES.</a:t>
            </a:r>
            <a:endParaRPr b="1" sz="1700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0" y="491575"/>
            <a:ext cx="88962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02124"/>
                </a:solidFill>
                <a:latin typeface="EB Garamond"/>
                <a:ea typeface="EB Garamond"/>
                <a:cs typeface="EB Garamond"/>
                <a:sym typeface="EB Garamond"/>
              </a:rPr>
              <a:t>Les gaz à effet de serre (GES) sont produits naturellement et sont essentiels à la survie des humains et de millions d'autres êtres vivants car, en empêchant une partie de la chaleur du soleil de se propager dans l'espace, ils rendent la Terre habitable.</a:t>
            </a:r>
            <a:endParaRPr sz="2100">
              <a:solidFill>
                <a:srgbClr val="202124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454545"/>
                </a:solidFill>
                <a:latin typeface="EB Garamond"/>
                <a:ea typeface="EB Garamond"/>
                <a:cs typeface="EB Garamond"/>
                <a:sym typeface="EB Garamond"/>
              </a:rPr>
              <a:t>Después de más de un siglo y medio de industrialización, deforestación y agricultura a gran escala, las cantidades de gases de efecto invernadero en la atmósfera se han incrementado en niveles nunca antes vistos en tres millones de años.</a:t>
            </a:r>
            <a:endParaRPr sz="2100">
              <a:solidFill>
                <a:srgbClr val="45454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 u="sng">
                <a:solidFill>
                  <a:schemeClr val="hlink"/>
                </a:solidFill>
                <a:latin typeface="EB Garamond"/>
                <a:ea typeface="EB Garamond"/>
                <a:cs typeface="EB Garamond"/>
                <a:sym typeface="EB Garamond"/>
                <a:hlinkClick r:id="rId4"/>
              </a:rPr>
              <a:t>https://youtu.be/002GQmJ07aM</a:t>
            </a:r>
            <a:endParaRPr sz="2100">
              <a:solidFill>
                <a:srgbClr val="454545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54545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985400"/>
            <a:ext cx="4154575" cy="209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0" y="-15275"/>
            <a:ext cx="9144000" cy="5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" sz="4800" u="sng">
                <a:latin typeface="Caveat"/>
                <a:ea typeface="Caveat"/>
                <a:cs typeface="Caveat"/>
                <a:sym typeface="Caveat"/>
              </a:rPr>
              <a:t>ÉQUIPE 5</a:t>
            </a:r>
            <a:endParaRPr b="1" i="1" sz="4800" u="sng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202124"/>
                </a:solidFill>
              </a:rPr>
              <a:t>Ce travail a été réalisé par:</a:t>
            </a:r>
            <a:endParaRPr b="1" sz="2100">
              <a:solidFill>
                <a:srgbClr val="202124"/>
              </a:solidFill>
            </a:endParaRPr>
          </a:p>
          <a:p>
            <a:pPr indent="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-"/>
            </a:pPr>
            <a:r>
              <a:rPr lang="es" sz="2100">
                <a:solidFill>
                  <a:srgbClr val="202124"/>
                </a:solidFill>
              </a:rPr>
              <a:t>Daniel Indias Álvarez (4ºESO B)</a:t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-"/>
            </a:pPr>
            <a:r>
              <a:rPr lang="es" sz="2100">
                <a:solidFill>
                  <a:srgbClr val="202124"/>
                </a:solidFill>
              </a:rPr>
              <a:t>Izan Naharro Jiménez (4ºESO A)</a:t>
            </a:r>
            <a:endParaRPr sz="2100">
              <a:solidFill>
                <a:srgbClr val="202124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</a:endParaRPr>
          </a:p>
          <a:p>
            <a:pPr indent="-361950" lvl="0" marL="45720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100"/>
              <a:buChar char="-"/>
            </a:pPr>
            <a:r>
              <a:rPr lang="es" sz="2100">
                <a:solidFill>
                  <a:srgbClr val="202124"/>
                </a:solidFill>
              </a:rPr>
              <a:t>Samuel Pacheco Becerra (4ºESO A)</a:t>
            </a:r>
            <a:endParaRPr sz="21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3810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s" sz="4800" u="sng">
                <a:solidFill>
                  <a:srgbClr val="202124"/>
                </a:solidFill>
                <a:latin typeface="Caveat"/>
                <a:ea typeface="Caveat"/>
                <a:cs typeface="Caveat"/>
                <a:sym typeface="Caveat"/>
              </a:rPr>
              <a:t>TERMINER!!!</a:t>
            </a:r>
            <a:endParaRPr b="1" i="1" sz="4800" u="sng">
              <a:solidFill>
                <a:srgbClr val="202124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825" y="193472"/>
            <a:ext cx="2356675" cy="1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40825" y="2275400"/>
            <a:ext cx="2356675" cy="176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