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Raleway"/>
      <p:regular r:id="rId13"/>
      <p:bold r:id="rId14"/>
      <p:italic r:id="rId15"/>
      <p:boldItalic r:id="rId16"/>
    </p:embeddedFont>
    <p:embeddedFont>
      <p:font typeface="Roboto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  <p:embeddedFont>
      <p:font typeface="IBM Plex Serif"/>
      <p:regular r:id="rId25"/>
      <p:bold r:id="rId26"/>
      <p:italic r:id="rId27"/>
      <p:boldItalic r:id="rId28"/>
    </p:embeddedFont>
    <p:embeddedFont>
      <p:font typeface="Lora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BMPlexSerif-bold.fntdata"/><Relationship Id="rId25" Type="http://schemas.openxmlformats.org/officeDocument/2006/relationships/font" Target="fonts/IBMPlexSerif-regular.fntdata"/><Relationship Id="rId28" Type="http://schemas.openxmlformats.org/officeDocument/2006/relationships/font" Target="fonts/IBMPlexSerif-boldItalic.fntdata"/><Relationship Id="rId27" Type="http://schemas.openxmlformats.org/officeDocument/2006/relationships/font" Target="fonts/IBMPlexSerif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or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ora-italic.fntdata"/><Relationship Id="rId30" Type="http://schemas.openxmlformats.org/officeDocument/2006/relationships/font" Target="fonts/Lora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Lora-boldItalic.fntdata"/><Relationship Id="rId13" Type="http://schemas.openxmlformats.org/officeDocument/2006/relationships/font" Target="fonts/Raleway-regular.fntdata"/><Relationship Id="rId12" Type="http://schemas.openxmlformats.org/officeDocument/2006/relationships/slide" Target="slides/slide7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Roboto-regular.fntdata"/><Relationship Id="rId16" Type="http://schemas.openxmlformats.org/officeDocument/2006/relationships/font" Target="fonts/Raleway-boldItalic.fntdata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e61734423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e61734423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ce61734423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ce61734423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ce61734423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ce61734423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e88a19c6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e88a19c6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ce88a19c6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ce88a19c6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ce88a19c67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ce88a19c6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3380" u="sng">
                <a:latin typeface="IBM Plex Serif"/>
                <a:ea typeface="IBM Plex Serif"/>
                <a:cs typeface="IBM Plex Serif"/>
                <a:sym typeface="IBM Plex Serif"/>
              </a:rPr>
              <a:t>ACTIVITÉ HUMAINE:</a:t>
            </a:r>
            <a:r>
              <a:rPr b="1" lang="es" sz="3380" u="sng">
                <a:latin typeface="Lora"/>
                <a:ea typeface="Lora"/>
                <a:cs typeface="Lora"/>
                <a:sym typeface="Lora"/>
              </a:rPr>
              <a:t> </a:t>
            </a:r>
            <a:r>
              <a:rPr i="1" lang="es" sz="3080">
                <a:latin typeface="Lora"/>
                <a:ea typeface="Lora"/>
                <a:cs typeface="Lora"/>
                <a:sym typeface="Lora"/>
              </a:rPr>
              <a:t>Augmentation de la Population, Société de Consommation Massive</a:t>
            </a:r>
            <a:endParaRPr sz="308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100" u="sng">
                <a:latin typeface="IBM Plex Serif"/>
                <a:ea typeface="IBM Plex Serif"/>
                <a:cs typeface="IBM Plex Serif"/>
                <a:sym typeface="IBM Plex Serif"/>
              </a:rPr>
              <a:t>Indice:</a:t>
            </a:r>
            <a:endParaRPr sz="3100" u="sng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92" name="Google Shape;92;p14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1- Causes du Surpopulation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s"/>
              <a:t>2- Conséquences de la Surpopulation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/>
              <a:t>3- Solutions à la Surpopulation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Causes du Surpopulation: </a:t>
            </a:r>
            <a:endParaRPr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-Il y a plus de migrations.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-Moins de qualité de vie.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-Plus de chômage.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-Augmentation du taux de natalité.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4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-Déforestation et abattage d'arbres.</a:t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 b="0" l="2346" r="3773" t="0"/>
          <a:stretch/>
        </p:blipFill>
        <p:spPr>
          <a:xfrm>
            <a:off x="3688175" y="2043450"/>
            <a:ext cx="5367750" cy="22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Conséquences de la Surpopulation:</a:t>
            </a:r>
            <a:endParaRPr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729450" y="2078875"/>
            <a:ext cx="39981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L'augmentation de la population entraîne une plus grande demande pour les produits, cette demande provoque une surexploitation de la matière première.</a:t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9975" y="1853850"/>
            <a:ext cx="2984851" cy="298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L</a:t>
            </a:r>
            <a:r>
              <a:rPr lang="es"/>
              <a:t>es endroits touchés par la surpopulation</a:t>
            </a:r>
            <a:endParaRPr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À Madrid, il y a beaucoup de monde et cela cause beaucoup de pollution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s"/>
              <a:t>Cela arrive aussi à Barcelone en raison des immigrants qui arrivent à Barcelone et aussi en raison de la super population qu'il y a.</a:t>
            </a:r>
            <a:endParaRPr/>
          </a:p>
        </p:txBody>
      </p:sp>
      <p:pic>
        <p:nvPicPr>
          <p:cNvPr id="113" name="Google Shape;11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3649" y="3369986"/>
            <a:ext cx="2334875" cy="155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2019" y="3450138"/>
            <a:ext cx="2334875" cy="1392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Solutions à la surpopulation</a:t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729450" y="2078875"/>
            <a:ext cx="76887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</a:rPr>
              <a:t>- Consommez moins de ressources naturelles  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</a:rPr>
              <a:t>- Une production plus efficace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</a:rPr>
              <a:t>- Sensibiliser les gens à la planification familiale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</a:rPr>
              <a:t>- Avantages fiscaux ou concessions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000000"/>
                </a:solidFill>
              </a:rPr>
              <a:t>- Création du transport aérien urbain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">
                <a:solidFill>
                  <a:srgbClr val="000000"/>
                </a:solidFill>
              </a:rPr>
              <a:t>- Renforcer la formation sur l'éducation sexuelle</a:t>
            </a:r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0500" y="1568200"/>
            <a:ext cx="1428750" cy="1428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18"/>
          <p:cNvCxnSpPr>
            <a:endCxn id="121" idx="1"/>
          </p:cNvCxnSpPr>
          <p:nvPr/>
        </p:nvCxnSpPr>
        <p:spPr>
          <a:xfrm flipH="1" rot="10800000">
            <a:off x="4244400" y="2282575"/>
            <a:ext cx="896100" cy="15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0500" y="3429463"/>
            <a:ext cx="1428750" cy="1438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18"/>
          <p:cNvCxnSpPr>
            <a:endCxn id="123" idx="1"/>
          </p:cNvCxnSpPr>
          <p:nvPr/>
        </p:nvCxnSpPr>
        <p:spPr>
          <a:xfrm flipH="1" rot="10800000">
            <a:off x="4448100" y="4148600"/>
            <a:ext cx="692400" cy="1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6066"/>
              <a:t>C'est </a:t>
            </a:r>
            <a:endParaRPr sz="6066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6066"/>
              <a:t>Fini</a:t>
            </a:r>
            <a:endParaRPr sz="6066"/>
          </a:p>
        </p:txBody>
      </p:sp>
      <p:sp>
        <p:nvSpPr>
          <p:cNvPr id="130" name="Google Shape;130;p19"/>
          <p:cNvSpPr txBox="1"/>
          <p:nvPr>
            <p:ph idx="1" type="subTitle"/>
          </p:nvPr>
        </p:nvSpPr>
        <p:spPr>
          <a:xfrm>
            <a:off x="730000" y="3557150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1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Fait par: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 Miriam Cerezo Martínez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 Estela Bastías Macareno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 Santiago Rodríguez Quintana</a:t>
            </a:r>
            <a:endParaRPr sz="18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6399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