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5143500" cx="9144000"/>
  <p:notesSz cx="6858000" cy="9144000"/>
  <p:embeddedFontLst>
    <p:embeddedFont>
      <p:font typeface="Nunito"/>
      <p:regular r:id="rId15"/>
      <p:bold r:id="rId16"/>
      <p:italic r:id="rId17"/>
      <p:boldItalic r:id="rId18"/>
    </p:embeddedFont>
    <p:embeddedFont>
      <p:font typeface="Abril Fatface"/>
      <p:regular r:id="rId19"/>
    </p:embeddedFont>
    <p:embeddedFont>
      <p:font typeface="Righteous"/>
      <p:regular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261A4AB-34E0-485A-BF26-3D9E6D6E67F5}">
  <a:tblStyle styleId="{6261A4AB-34E0-485A-BF26-3D9E6D6E67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ighteous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font" Target="fonts/Nunito-regular.fntdata"/><Relationship Id="rId14" Type="http://schemas.openxmlformats.org/officeDocument/2006/relationships/slide" Target="slides/slide8.xml"/><Relationship Id="rId17" Type="http://schemas.openxmlformats.org/officeDocument/2006/relationships/font" Target="fonts/Nunito-italic.fntdata"/><Relationship Id="rId16" Type="http://schemas.openxmlformats.org/officeDocument/2006/relationships/font" Target="fonts/Nunito-bold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AbrilFatface-regular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Nunito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e69b1058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e69b1058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e69b1058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e69b1058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e69b1058f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e69b1058f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e69b1058f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e69b1058f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e69b1058f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e69b1058f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e69b1058f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e69b1058f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ce69b1058f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ce69b1058f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hoy.es/extremadura/201508/11/incendio-sierra-gata-arrasa-20150811002436-v.htm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427583" y="781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endParaRPr sz="2100">
              <a:solidFill>
                <a:srgbClr val="202124"/>
              </a:solidFill>
              <a:highlight>
                <a:srgbClr val="F8F9FA"/>
              </a:highlight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181325" y="190100"/>
            <a:ext cx="5657944" cy="13691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134F5C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D0E0E3"/>
                </a:solidFill>
                <a:latin typeface="Berkshire Swash"/>
              </a:rPr>
              <a:t>Déforestation</a:t>
            </a:r>
          </a:p>
        </p:txBody>
      </p:sp>
      <p:sp>
        <p:nvSpPr>
          <p:cNvPr id="58" name="Google Shape;58;p13"/>
          <p:cNvSpPr/>
          <p:nvPr/>
        </p:nvSpPr>
        <p:spPr>
          <a:xfrm>
            <a:off x="4002320" y="3050988"/>
            <a:ext cx="4926815" cy="12233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99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CE5CD"/>
                </a:solidFill>
                <a:latin typeface="Rochester"/>
              </a:rPr>
              <a:t>incendies</a:t>
            </a:r>
          </a:p>
        </p:txBody>
      </p:sp>
      <p:sp>
        <p:nvSpPr>
          <p:cNvPr id="59" name="Google Shape;59;p13"/>
          <p:cNvSpPr/>
          <p:nvPr/>
        </p:nvSpPr>
        <p:spPr>
          <a:xfrm>
            <a:off x="3775424" y="1757688"/>
            <a:ext cx="1269875" cy="10948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38761D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D9EAD3"/>
                </a:solidFill>
                <a:latin typeface="Satisfy"/>
              </a:rPr>
              <a:t>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Righteous"/>
                <a:ea typeface="Righteous"/>
                <a:cs typeface="Righteous"/>
                <a:sym typeface="Righteous"/>
              </a:rPr>
              <a:t>INDICE</a:t>
            </a:r>
            <a:endParaRPr b="1"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1.</a:t>
            </a:r>
            <a:r>
              <a:rPr lang="es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Introduction</a:t>
            </a:r>
            <a:endParaRPr sz="21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2.</a:t>
            </a:r>
            <a:r>
              <a:rPr lang="es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Causes et conséquences</a:t>
            </a:r>
            <a:endParaRPr sz="21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3.</a:t>
            </a:r>
            <a:r>
              <a:rPr lang="es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Solutions</a:t>
            </a:r>
            <a:endParaRPr sz="21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4.</a:t>
            </a:r>
            <a:r>
              <a:rPr lang="es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Cas dans Estrémadure</a:t>
            </a:r>
            <a:endParaRPr sz="21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3696" y="1017725"/>
            <a:ext cx="4980301" cy="332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20369" lvl="0" marL="457200" rtl="0" algn="ctr">
              <a:spcBef>
                <a:spcPts val="0"/>
              </a:spcBef>
              <a:spcAft>
                <a:spcPts val="0"/>
              </a:spcAft>
              <a:buSzPts val="3020"/>
              <a:buFont typeface="Abril Fatface"/>
              <a:buAutoNum type="arabicPeriod"/>
            </a:pPr>
            <a:r>
              <a:rPr lang="es" sz="3020">
                <a:latin typeface="Abril Fatface"/>
                <a:ea typeface="Abril Fatface"/>
                <a:cs typeface="Abril Fatface"/>
                <a:sym typeface="Abril Fatface"/>
              </a:rPr>
              <a:t>INTRODUCTION</a:t>
            </a:r>
            <a:endParaRPr sz="3020"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La </a:t>
            </a:r>
            <a:r>
              <a:rPr b="1" lang="es" sz="17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déforestation</a:t>
            </a:r>
            <a:r>
              <a:rPr lang="es" sz="17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 est la perte de forêts et de jungles due à l'impact des activités humaines ou à des causes naturelles.</a:t>
            </a:r>
            <a:endParaRPr sz="17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Les </a:t>
            </a:r>
            <a:r>
              <a:rPr b="1" lang="es" sz="17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incendies </a:t>
            </a:r>
            <a:r>
              <a:rPr lang="es" sz="170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sont des feu qui se propagent dans les forêts et détruisent l'habitat, l'environnement, à travers les arbres, les arbustes ou les herbes.</a:t>
            </a:r>
            <a:endParaRPr sz="17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202124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827350"/>
            <a:ext cx="2817172" cy="202622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760150" y="4431950"/>
            <a:ext cx="4617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5450" y="2827350"/>
            <a:ext cx="2817174" cy="202622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311700" y="4794675"/>
            <a:ext cx="2817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latin typeface="Nunito"/>
                <a:ea typeface="Nunito"/>
                <a:cs typeface="Nunito"/>
                <a:sym typeface="Nunito"/>
              </a:rPr>
              <a:t>La déforestation</a:t>
            </a:r>
            <a:endParaRPr b="1" sz="1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5915750" y="4848350"/>
            <a:ext cx="281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Nunito"/>
                <a:ea typeface="Nunito"/>
                <a:cs typeface="Nunito"/>
                <a:sym typeface="Nunito"/>
              </a:rPr>
              <a:t>Les incendies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179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20">
                <a:latin typeface="Abril Fatface"/>
                <a:ea typeface="Abril Fatface"/>
                <a:cs typeface="Abril Fatface"/>
                <a:sym typeface="Abril Fatface"/>
              </a:rPr>
              <a:t>2. CAUSES ET CONSÉQUENCES</a:t>
            </a:r>
            <a:endParaRPr sz="3020"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1115850" y="2443050"/>
            <a:ext cx="5583900" cy="10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50">
                <a:solidFill>
                  <a:srgbClr val="777777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50">
              <a:solidFill>
                <a:srgbClr val="77777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4" name="Google Shape;84;p16"/>
          <p:cNvGraphicFramePr/>
          <p:nvPr/>
        </p:nvGraphicFramePr>
        <p:xfrm>
          <a:off x="146225" y="991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{6261A4AB-34E0-485A-BF26-3D9E6D6E67F5}</a:tableStyleId>
              </a:tblPr>
              <a:tblGrid>
                <a:gridCol w="1734775"/>
                <a:gridCol w="3704975"/>
                <a:gridCol w="3411800"/>
              </a:tblGrid>
              <a:tr h="37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CAUSES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CONSÉQUENCES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43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DÉFORESTATION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-Coupe d'arbres pour obtenir du bois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-Croissance urbaine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-Action de ravageurs et autres maladies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marR="38100" rtl="0" algn="ctr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-Changement climatique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-Destruction des écosystèmes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-Perte de biodiversité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-Perte de qualité et érosion des sols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-Dommages économiques et sociaux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65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INCENDIES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-Causes naturelles (rayons)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-Causes humaines (incendie)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Nunito"/>
                          <a:ea typeface="Nunito"/>
                          <a:cs typeface="Nunito"/>
                          <a:sym typeface="Nunito"/>
                        </a:rPr>
                        <a:t>-Incendies accidentels (imprudence, gaspillage dans les forêts)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202124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-Perte de biodiversité</a:t>
                      </a:r>
                      <a:endParaRPr>
                        <a:solidFill>
                          <a:srgbClr val="202124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202124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-Perte de paysage</a:t>
                      </a:r>
                      <a:endParaRPr>
                        <a:solidFill>
                          <a:srgbClr val="202124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202124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-Augmentation de température</a:t>
                      </a:r>
                      <a:endParaRPr>
                        <a:solidFill>
                          <a:srgbClr val="202124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202124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-Pollution</a:t>
                      </a:r>
                      <a:endParaRPr>
                        <a:solidFill>
                          <a:srgbClr val="202124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202124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-Erosion du sol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20">
                <a:latin typeface="Abril Fatface"/>
                <a:ea typeface="Abril Fatface"/>
                <a:cs typeface="Abril Fatface"/>
                <a:sym typeface="Abril Fatface"/>
              </a:rPr>
              <a:t>3. SOLUTIONS</a:t>
            </a:r>
            <a:endParaRPr sz="3020"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La déforestation:</a:t>
            </a:r>
            <a:endParaRPr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Char char="●"/>
            </a:pPr>
            <a:r>
              <a:rPr lang="es" sz="14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Planter un arbre.</a:t>
            </a:r>
            <a:endParaRPr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Char char="●"/>
            </a:pPr>
            <a:r>
              <a:rPr lang="es" sz="14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N'utilisez pas de papier (ou réduisez son utilisation).</a:t>
            </a:r>
            <a:endParaRPr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Char char="●"/>
            </a:pPr>
            <a:r>
              <a:rPr lang="es" sz="14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Recyclez et achetez des produits recyclés.</a:t>
            </a:r>
            <a:endParaRPr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Char char="●"/>
            </a:pPr>
            <a:r>
              <a:rPr lang="es" sz="14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Consommer des produits en bois avec des certificats de durabilité.</a:t>
            </a:r>
            <a:endParaRPr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Les incendies:</a:t>
            </a:r>
            <a:endParaRPr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lang="es"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Évitez de brûler les ordures.</a:t>
            </a:r>
            <a:endParaRPr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Char char="●"/>
            </a:pPr>
            <a:r>
              <a:rPr lang="es" sz="14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Évitez de jeter des matériaux en feu ou inflammables.</a:t>
            </a:r>
            <a:endParaRPr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Char char="●"/>
            </a:pPr>
            <a:r>
              <a:rPr lang="es" sz="14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Lorsque vous allumez un feu, choisissez un endroit loin des arbres.</a:t>
            </a:r>
            <a:endParaRPr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Char char="●"/>
            </a:pPr>
            <a:r>
              <a:rPr lang="es" sz="14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À la fin du feu, éteignez complètement les braises.</a:t>
            </a:r>
            <a:endParaRPr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4701" y="1283326"/>
            <a:ext cx="1500650" cy="99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2200" y="2936975"/>
            <a:ext cx="2169000" cy="15743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6839200" y="1186700"/>
            <a:ext cx="2169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5459050" y="7021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4248" y="1283331"/>
            <a:ext cx="2169000" cy="1443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4700" y="2851060"/>
            <a:ext cx="1500650" cy="998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65375" y="-199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</a:t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  </a:t>
            </a:r>
            <a:endParaRPr/>
          </a:p>
        </p:txBody>
      </p:sp>
      <p:pic>
        <p:nvPicPr>
          <p:cNvPr descr="SDG logo"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825" y="200225"/>
            <a:ext cx="7667350" cy="8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2108800" y="9490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</a:t>
            </a: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4050" y="1532554"/>
            <a:ext cx="1927200" cy="19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3525" y="1479054"/>
            <a:ext cx="1927200" cy="194004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782975" y="3482250"/>
            <a:ext cx="3264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Prendre d’urgence des mesures pour lutter contre les changements climatique et leurs repercussions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4970800" y="3430950"/>
            <a:ext cx="341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Préserver et restaurer les écosystèmes terrestres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00">
                <a:latin typeface="Abril Fatface"/>
                <a:ea typeface="Abril Fatface"/>
                <a:cs typeface="Abril Fatface"/>
                <a:sym typeface="Abril Fatface"/>
              </a:rPr>
              <a:t>4. </a:t>
            </a:r>
            <a:r>
              <a:rPr lang="es" sz="3000">
                <a:latin typeface="Abril Fatface"/>
                <a:ea typeface="Abril Fatface"/>
                <a:cs typeface="Abril Fatface"/>
                <a:sym typeface="Abril Fatface"/>
              </a:rPr>
              <a:t>CAS</a:t>
            </a:r>
            <a:r>
              <a:rPr lang="es" sz="3000">
                <a:latin typeface="Abril Fatface"/>
                <a:ea typeface="Abril Fatface"/>
                <a:cs typeface="Abril Fatface"/>
                <a:sym typeface="Abril Fatface"/>
              </a:rPr>
              <a:t> DANS ESTRÉMADURE</a:t>
            </a:r>
            <a:endParaRPr sz="3000"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Il y a quelque temps, en Estrémadure, un grand incendie s'est déclaré dans la Sierra de Gata qui a dévasté de nombreuses terres. Ici, nous laissons un lien vers une nouvelle sur l'incendie.</a:t>
            </a:r>
            <a:endParaRPr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u="sng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https://www.hoy.es/extremadura/201508/11/incendio-sierra-gata-arrasa-20150811002436-v.html</a:t>
            </a:r>
            <a:r>
              <a:rPr lang="es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6525" y="3027125"/>
            <a:ext cx="2381250" cy="1924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19"/>
          <p:cNvCxnSpPr/>
          <p:nvPr/>
        </p:nvCxnSpPr>
        <p:spPr>
          <a:xfrm>
            <a:off x="3016475" y="3355775"/>
            <a:ext cx="1041600" cy="1395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17" name="Google Shape;117;p19"/>
          <p:cNvSpPr txBox="1"/>
          <p:nvPr/>
        </p:nvSpPr>
        <p:spPr>
          <a:xfrm>
            <a:off x="2264675" y="3009875"/>
            <a:ext cx="751800" cy="8313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Sierra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Gata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20">
                <a:latin typeface="Abril Fatface"/>
                <a:ea typeface="Abril Fatface"/>
                <a:cs typeface="Abril Fatface"/>
                <a:sym typeface="Abril Fatface"/>
              </a:rPr>
              <a:t>CE</a:t>
            </a:r>
            <a:r>
              <a:rPr lang="es" sz="3020">
                <a:latin typeface="Abril Fatface"/>
                <a:ea typeface="Abril Fatface"/>
                <a:cs typeface="Abril Fatface"/>
                <a:sym typeface="Abril Fatface"/>
              </a:rPr>
              <a:t> TRAVAIL A ÉTÉ RÉALISÉ PAR:</a:t>
            </a:r>
            <a:endParaRPr sz="3020"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CHRISTIAN GONZÁLEZ GÓMEZ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DANIELA MÉNDEZ MUÑOZ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DANIEL SERRANO RUIZ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JAVIER VICIOSO LOZANO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5150" y="3125627"/>
            <a:ext cx="2433700" cy="191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