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0" r:id="rId5"/>
    <p:sldId id="263" r:id="rId6"/>
    <p:sldId id="264" r:id="rId7"/>
    <p:sldId id="265" r:id="rId8"/>
    <p:sldId id="257" r:id="rId9"/>
    <p:sldId id="261"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D86CCD-C6BC-434E-9D25-47008E35955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94ADCBCC-0FF6-4FD8-B0A6-D148DC3F69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EFC8F2C7-F830-4B3D-A2B0-8B5D02A80160}"/>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56D7D6E8-8364-48FB-AE2D-41AA4C6916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AEC536FF-4528-4ED2-9A13-B5CB18D003B7}"/>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393720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04E0CA-8FA7-4B62-95E4-27BD4A79FB3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32DEA270-F774-4A68-B4DB-0648EB12FDE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67898376-8F76-4850-A387-30DE9BCEE132}"/>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2B66D567-6A1D-46F3-8610-5AB4B75CCCF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4BC782B-C7C1-4AFC-AF95-0AA7FE70914D}"/>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286381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34FDF357-3957-472E-8EF0-9DD128B49E3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41DD1EB4-7040-4971-8AF0-AF32B41A89D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43BF6234-2455-471F-956E-554A77507E8E}"/>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1E206FE0-BE7C-43A9-9BF1-1AFD342E15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2F0E0EE-C893-4226-B901-A20E754844DA}"/>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1474105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95910D9-2EBF-43D3-875B-6ED7358C0B3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8A75FA2-A637-4750-92BF-54206CA976A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48AEAD1-F3CE-4519-985C-F4EC2F2EA4AA}"/>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07C7E697-9501-4854-ADE1-E59CCF1AB04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B9C32DD5-0A5A-4ACC-86D9-33A64850A868}"/>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2569198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BE8D1B9-D9E8-4CFD-9666-64D67A58BD1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9EE1A061-CF64-4802-9DCA-115FBB82B5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151437FC-EC92-430E-A313-BA5EAA6D2DC0}"/>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9C4BC0D7-2BDA-4C00-9621-5282C5FEF1E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E4CD0D4D-5679-427C-9A55-B0AB204A3EE9}"/>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263527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57AFBF-133F-4963-8519-DFDA0802B79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81E5466-9061-4756-9E05-FC1E24774D0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C37BFF8E-C3FA-44D6-B918-F892C562DBD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A42A034B-5245-4A0A-851F-A60D49727FE7}"/>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6" name="Espace réservé du pied de page 5">
            <a:extLst>
              <a:ext uri="{FF2B5EF4-FFF2-40B4-BE49-F238E27FC236}">
                <a16:creationId xmlns:a16="http://schemas.microsoft.com/office/drawing/2014/main" xmlns="" id="{2FBF7B06-91D2-4D54-96A2-C69CBEFD8D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960E979-E7BE-4692-8CEF-6BF699A0AF8D}"/>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320528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443418-44E1-4CE0-BF94-68E36CE4F3E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D8122D50-2203-4912-8653-B5DBC4DD9A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B60A3FD3-F4B2-4189-8CD0-AA6DA2EDB1A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E3D07524-560A-4C4D-B8A7-F0E6A24F89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D852DDD0-ED93-425E-84F2-C1426114448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BAFCA8C3-5C76-4403-85C5-0C0D0E5B2EC2}"/>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8" name="Espace réservé du pied de page 7">
            <a:extLst>
              <a:ext uri="{FF2B5EF4-FFF2-40B4-BE49-F238E27FC236}">
                <a16:creationId xmlns:a16="http://schemas.microsoft.com/office/drawing/2014/main" xmlns="" id="{8B5828F3-F872-4F28-B72C-2B37E1A5E0A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2E09533C-A510-4E60-B0BE-92860D5B58F3}"/>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188047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820900-12C8-4533-B152-01F2472982A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67EB7F4E-3010-40A5-9FF2-7BC9DB9E7AD3}"/>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4" name="Espace réservé du pied de page 3">
            <a:extLst>
              <a:ext uri="{FF2B5EF4-FFF2-40B4-BE49-F238E27FC236}">
                <a16:creationId xmlns:a16="http://schemas.microsoft.com/office/drawing/2014/main" xmlns="" id="{4DF2CE64-2834-4BAA-87E7-0F414AD4E82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9ACFE305-2981-419E-B367-D97F0B7F5F71}"/>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385927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FEA40C18-324E-4329-AD9A-BEA30F19EBF8}"/>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3" name="Espace réservé du pied de page 2">
            <a:extLst>
              <a:ext uri="{FF2B5EF4-FFF2-40B4-BE49-F238E27FC236}">
                <a16:creationId xmlns:a16="http://schemas.microsoft.com/office/drawing/2014/main" xmlns="" id="{60C85E1F-6F2A-44AB-A413-DED2D2E55A4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8409277B-A296-4EDE-9477-E3D3D6A159A0}"/>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4093837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33805AA-FC28-417A-BFF4-3AA22DB22B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DE9093D9-85E2-4E1A-B37D-437B3A541B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719D8F85-0148-4A41-8042-ABB072898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991B5550-CED0-40CD-965B-4054AE271AEB}"/>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6" name="Espace réservé du pied de page 5">
            <a:extLst>
              <a:ext uri="{FF2B5EF4-FFF2-40B4-BE49-F238E27FC236}">
                <a16:creationId xmlns:a16="http://schemas.microsoft.com/office/drawing/2014/main" xmlns="" id="{09FC54D1-42F6-441C-8692-32E934AF548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A233D62B-A53C-496E-8E2C-DC1AABCD1137}"/>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239535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EE26B83-C83A-4643-96A5-578C0238FD5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823F04EB-3C79-45CB-B519-68D3830161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07732A26-463B-4604-8B28-481BC86C9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08435147-26D7-4C73-B471-2283DD08531B}"/>
              </a:ext>
            </a:extLst>
          </p:cNvPr>
          <p:cNvSpPr>
            <a:spLocks noGrp="1"/>
          </p:cNvSpPr>
          <p:nvPr>
            <p:ph type="dt" sz="half" idx="10"/>
          </p:nvPr>
        </p:nvSpPr>
        <p:spPr/>
        <p:txBody>
          <a:bodyPr/>
          <a:lstStyle/>
          <a:p>
            <a:fld id="{D4E330C5-9CAA-41C2-AB65-579E1381667D}" type="datetimeFigureOut">
              <a:rPr lang="fr-FR" smtClean="0"/>
              <a:t>04/05/2021</a:t>
            </a:fld>
            <a:endParaRPr lang="fr-FR"/>
          </a:p>
        </p:txBody>
      </p:sp>
      <p:sp>
        <p:nvSpPr>
          <p:cNvPr id="6" name="Espace réservé du pied de page 5">
            <a:extLst>
              <a:ext uri="{FF2B5EF4-FFF2-40B4-BE49-F238E27FC236}">
                <a16:creationId xmlns:a16="http://schemas.microsoft.com/office/drawing/2014/main" xmlns="" id="{07E68675-866F-414A-88A0-96C9AB508E3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BE944A89-4F3D-4F6E-BA1E-371D21AB1121}"/>
              </a:ext>
            </a:extLst>
          </p:cNvPr>
          <p:cNvSpPr>
            <a:spLocks noGrp="1"/>
          </p:cNvSpPr>
          <p:nvPr>
            <p:ph type="sldNum" sz="quarter" idx="12"/>
          </p:nvPr>
        </p:nvSpPr>
        <p:spPr/>
        <p:txBody>
          <a:bodyPr/>
          <a:lstStyle/>
          <a:p>
            <a:fld id="{FE358737-7685-46A9-B98A-F19AC7D9D7A4}" type="slidenum">
              <a:rPr lang="fr-FR" smtClean="0"/>
              <a:t>‹N°›</a:t>
            </a:fld>
            <a:endParaRPr lang="fr-FR"/>
          </a:p>
        </p:txBody>
      </p:sp>
    </p:spTree>
    <p:extLst>
      <p:ext uri="{BB962C8B-B14F-4D97-AF65-F5344CB8AC3E}">
        <p14:creationId xmlns:p14="http://schemas.microsoft.com/office/powerpoint/2010/main" val="2258886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80350E34-35A8-468B-BB5D-63312A0E34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E96A058D-A4F3-4D2A-A750-FC82EFCC39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133B1FD2-CA0D-4EC7-91E1-DEE98EA33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330C5-9CAA-41C2-AB65-579E1381667D}" type="datetimeFigureOut">
              <a:rPr lang="fr-FR" smtClean="0"/>
              <a:t>04/05/2021</a:t>
            </a:fld>
            <a:endParaRPr lang="fr-FR"/>
          </a:p>
        </p:txBody>
      </p:sp>
      <p:sp>
        <p:nvSpPr>
          <p:cNvPr id="5" name="Espace réservé du pied de page 4">
            <a:extLst>
              <a:ext uri="{FF2B5EF4-FFF2-40B4-BE49-F238E27FC236}">
                <a16:creationId xmlns:a16="http://schemas.microsoft.com/office/drawing/2014/main" xmlns="" id="{1C0C5D14-84B3-4D33-B2FE-70EDB1747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6AEB6EC3-5847-4395-8F5B-D2129157B3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58737-7685-46A9-B98A-F19AC7D9D7A4}" type="slidenum">
              <a:rPr lang="fr-FR" smtClean="0"/>
              <a:t>‹N°›</a:t>
            </a:fld>
            <a:endParaRPr lang="fr-FR"/>
          </a:p>
        </p:txBody>
      </p:sp>
    </p:spTree>
    <p:extLst>
      <p:ext uri="{BB962C8B-B14F-4D97-AF65-F5344CB8AC3E}">
        <p14:creationId xmlns:p14="http://schemas.microsoft.com/office/powerpoint/2010/main" val="618853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59B8E7A-640D-4624-B8E7-54F23B2EEF6F}"/>
              </a:ext>
            </a:extLst>
          </p:cNvPr>
          <p:cNvSpPr>
            <a:spLocks noGrp="1"/>
          </p:cNvSpPr>
          <p:nvPr>
            <p:ph type="ctrTitle"/>
          </p:nvPr>
        </p:nvSpPr>
        <p:spPr>
          <a:xfrm>
            <a:off x="1524000" y="692993"/>
            <a:ext cx="9144000" cy="2387600"/>
          </a:xfrm>
        </p:spPr>
        <p:txBody>
          <a:bodyPr>
            <a:normAutofit/>
          </a:bodyPr>
          <a:lstStyle/>
          <a:p>
            <a:r>
              <a:rPr lang="es-ES" u="sng" dirty="0"/>
              <a:t>Efectos del cambio global en la producción de alimentos</a:t>
            </a:r>
            <a:endParaRPr lang="fr-FR" u="sng" dirty="0"/>
          </a:p>
        </p:txBody>
      </p:sp>
      <p:sp>
        <p:nvSpPr>
          <p:cNvPr id="3" name="Sous-titre 2">
            <a:extLst>
              <a:ext uri="{FF2B5EF4-FFF2-40B4-BE49-F238E27FC236}">
                <a16:creationId xmlns:a16="http://schemas.microsoft.com/office/drawing/2014/main" xmlns="" id="{DAEE2D48-7B1C-4E2C-8529-1FAB9ADE2A8F}"/>
              </a:ext>
            </a:extLst>
          </p:cNvPr>
          <p:cNvSpPr>
            <a:spLocks noGrp="1"/>
          </p:cNvSpPr>
          <p:nvPr>
            <p:ph type="subTitle" idx="1"/>
          </p:nvPr>
        </p:nvSpPr>
        <p:spPr/>
        <p:txBody>
          <a:bodyPr>
            <a:noAutofit/>
          </a:bodyPr>
          <a:lstStyle/>
          <a:p>
            <a:r>
              <a:rPr lang="fr-FR" sz="5400" u="sng" dirty="0" err="1"/>
              <a:t>Efectos</a:t>
            </a:r>
            <a:r>
              <a:rPr lang="fr-FR" sz="5400" u="sng" dirty="0"/>
              <a:t> de la </a:t>
            </a:r>
            <a:r>
              <a:rPr lang="fr-FR" sz="5400" u="sng" dirty="0" err="1"/>
              <a:t>produccion</a:t>
            </a:r>
            <a:r>
              <a:rPr lang="fr-FR" sz="5400" u="sng" dirty="0"/>
              <a:t> de </a:t>
            </a:r>
            <a:r>
              <a:rPr lang="fr-FR" sz="5400" u="sng" dirty="0" err="1" smtClean="0"/>
              <a:t>alimentos</a:t>
            </a:r>
            <a:r>
              <a:rPr lang="fr-FR" sz="5400" u="sng" dirty="0" smtClean="0"/>
              <a:t> </a:t>
            </a:r>
            <a:r>
              <a:rPr lang="fr-FR" sz="5400" u="sng" dirty="0"/>
              <a:t>en el </a:t>
            </a:r>
            <a:r>
              <a:rPr lang="fr-FR" sz="5400" u="sng" dirty="0" err="1"/>
              <a:t>cambio</a:t>
            </a:r>
            <a:r>
              <a:rPr lang="fr-FR" sz="5400" u="sng" dirty="0"/>
              <a:t> </a:t>
            </a:r>
            <a:r>
              <a:rPr lang="fr-FR" sz="5400" u="sng" dirty="0" err="1"/>
              <a:t>climatico</a:t>
            </a:r>
            <a:endParaRPr lang="fr-FR" sz="5400" u="sng" dirty="0"/>
          </a:p>
        </p:txBody>
      </p:sp>
    </p:spTree>
    <p:extLst>
      <p:ext uri="{BB962C8B-B14F-4D97-AF65-F5344CB8AC3E}">
        <p14:creationId xmlns:p14="http://schemas.microsoft.com/office/powerpoint/2010/main" val="242491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402E4E0-D1C7-450E-9CA0-1A77176DAA55}"/>
              </a:ext>
            </a:extLst>
          </p:cNvPr>
          <p:cNvSpPr>
            <a:spLocks noGrp="1"/>
          </p:cNvSpPr>
          <p:nvPr>
            <p:ph type="title"/>
          </p:nvPr>
        </p:nvSpPr>
        <p:spPr>
          <a:xfrm>
            <a:off x="838199" y="365125"/>
            <a:ext cx="10015331" cy="2855153"/>
          </a:xfrm>
        </p:spPr>
        <p:txBody>
          <a:bodyPr>
            <a:normAutofit/>
          </a:bodyPr>
          <a:lstStyle/>
          <a:p>
            <a:r>
              <a:rPr lang="es-ES" dirty="0"/>
              <a:t>el cambio climático degrada el suelo, lo que afecta también a la infraestructura y a los medios de subsistencia de la población.</a:t>
            </a:r>
            <a:endParaRPr lang="fr-FR" dirty="0"/>
          </a:p>
        </p:txBody>
      </p:sp>
      <p:pic>
        <p:nvPicPr>
          <p:cNvPr id="4" name="Espace réservé du contenu 3">
            <a:extLst>
              <a:ext uri="{FF2B5EF4-FFF2-40B4-BE49-F238E27FC236}">
                <a16:creationId xmlns:a16="http://schemas.microsoft.com/office/drawing/2014/main" xmlns="" id="{010E4BB6-B5F4-46C7-B973-614E4AB0A742}"/>
              </a:ext>
            </a:extLst>
          </p:cNvPr>
          <p:cNvPicPr>
            <a:picLocks noGrp="1" noChangeAspect="1"/>
          </p:cNvPicPr>
          <p:nvPr>
            <p:ph idx="1"/>
          </p:nvPr>
        </p:nvPicPr>
        <p:blipFill>
          <a:blip r:embed="rId2"/>
          <a:stretch>
            <a:fillRect/>
          </a:stretch>
        </p:blipFill>
        <p:spPr>
          <a:xfrm>
            <a:off x="604119" y="2714884"/>
            <a:ext cx="5693314" cy="3788642"/>
          </a:xfrm>
          <a:prstGeom prst="rect">
            <a:avLst/>
          </a:prstGeom>
        </p:spPr>
      </p:pic>
      <p:pic>
        <p:nvPicPr>
          <p:cNvPr id="5" name="Image 4">
            <a:extLst>
              <a:ext uri="{FF2B5EF4-FFF2-40B4-BE49-F238E27FC236}">
                <a16:creationId xmlns:a16="http://schemas.microsoft.com/office/drawing/2014/main" xmlns="" id="{C18F34E3-CF32-43AD-A010-FA27D59ECCBB}"/>
              </a:ext>
            </a:extLst>
          </p:cNvPr>
          <p:cNvPicPr>
            <a:picLocks noChangeAspect="1"/>
          </p:cNvPicPr>
          <p:nvPr/>
        </p:nvPicPr>
        <p:blipFill>
          <a:blip r:embed="rId3"/>
          <a:stretch>
            <a:fillRect/>
          </a:stretch>
        </p:blipFill>
        <p:spPr>
          <a:xfrm>
            <a:off x="6489393" y="3429000"/>
            <a:ext cx="5098488" cy="2855153"/>
          </a:xfrm>
          <a:prstGeom prst="rect">
            <a:avLst/>
          </a:prstGeom>
        </p:spPr>
      </p:pic>
    </p:spTree>
    <p:extLst>
      <p:ext uri="{BB962C8B-B14F-4D97-AF65-F5344CB8AC3E}">
        <p14:creationId xmlns:p14="http://schemas.microsoft.com/office/powerpoint/2010/main" val="114347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6B413B1-CBFD-417F-B80E-584DA0694826}"/>
              </a:ext>
            </a:extLst>
          </p:cNvPr>
          <p:cNvSpPr>
            <a:spLocks noGrp="1"/>
          </p:cNvSpPr>
          <p:nvPr>
            <p:ph type="title"/>
          </p:nvPr>
        </p:nvSpPr>
        <p:spPr>
          <a:xfrm>
            <a:off x="397565" y="556591"/>
            <a:ext cx="10980752" cy="4786686"/>
          </a:xfrm>
        </p:spPr>
        <p:txBody>
          <a:bodyPr>
            <a:normAutofit fontScale="90000"/>
          </a:bodyPr>
          <a:lstStyle/>
          <a:p>
            <a:r>
              <a:rPr lang="es-ES" dirty="0"/>
              <a:t>El cambio climático reduce o incluso destruye las cosechas de los campesinos y representa una amenaza para el funcionamiento de los sistemas de producción agrícola (destrucción de los cultivos, empobrecimiento de los suelos, aumento de los precios de los alimentos...). Algunas personas se ven gravemente afectadas y carecen de acceso a los alimentos y a sus medios de subsistencia.</a:t>
            </a:r>
            <a:endParaRPr lang="fr-FR" dirty="0"/>
          </a:p>
        </p:txBody>
      </p:sp>
      <p:sp>
        <p:nvSpPr>
          <p:cNvPr id="3" name="Espace réservé du contenu 2">
            <a:extLst>
              <a:ext uri="{FF2B5EF4-FFF2-40B4-BE49-F238E27FC236}">
                <a16:creationId xmlns:a16="http://schemas.microsoft.com/office/drawing/2014/main" xmlns="" id="{0EAE8274-092E-4F44-8CA5-751C6AE4BF8A}"/>
              </a:ext>
            </a:extLst>
          </p:cNvPr>
          <p:cNvSpPr>
            <a:spLocks noGrp="1"/>
          </p:cNvSpPr>
          <p:nvPr>
            <p:ph idx="1"/>
          </p:nvPr>
        </p:nvSpPr>
        <p:spPr>
          <a:xfrm>
            <a:off x="838200" y="7092563"/>
            <a:ext cx="9275859" cy="453224"/>
          </a:xfrm>
        </p:spPr>
        <p:txBody>
          <a:bodyPr>
            <a:normAutofit lnSpcReduction="10000"/>
          </a:bodyPr>
          <a:lstStyle/>
          <a:p>
            <a:endParaRPr lang="fr-FR" dirty="0"/>
          </a:p>
        </p:txBody>
      </p:sp>
    </p:spTree>
    <p:extLst>
      <p:ext uri="{BB962C8B-B14F-4D97-AF65-F5344CB8AC3E}">
        <p14:creationId xmlns:p14="http://schemas.microsoft.com/office/powerpoint/2010/main" val="1461579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xmlns="" id="{423B917A-CC56-4C24-A770-E5AA50DD21B8}"/>
              </a:ext>
            </a:extLst>
          </p:cNvPr>
          <p:cNvPicPr>
            <a:picLocks noChangeAspect="1"/>
          </p:cNvPicPr>
          <p:nvPr/>
        </p:nvPicPr>
        <p:blipFill>
          <a:blip r:embed="rId2"/>
          <a:stretch>
            <a:fillRect/>
          </a:stretch>
        </p:blipFill>
        <p:spPr>
          <a:xfrm>
            <a:off x="1218703" y="667909"/>
            <a:ext cx="8955844" cy="5653377"/>
          </a:xfrm>
          <a:prstGeom prst="rect">
            <a:avLst/>
          </a:prstGeom>
        </p:spPr>
      </p:pic>
    </p:spTree>
    <p:extLst>
      <p:ext uri="{BB962C8B-B14F-4D97-AF65-F5344CB8AC3E}">
        <p14:creationId xmlns:p14="http://schemas.microsoft.com/office/powerpoint/2010/main" val="300688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0DD002-85DE-4589-B066-55E9EA070480}"/>
              </a:ext>
            </a:extLst>
          </p:cNvPr>
          <p:cNvSpPr>
            <a:spLocks noGrp="1"/>
          </p:cNvSpPr>
          <p:nvPr>
            <p:ph type="title"/>
          </p:nvPr>
        </p:nvSpPr>
        <p:spPr>
          <a:xfrm>
            <a:off x="838199" y="1717481"/>
            <a:ext cx="10587825" cy="1319917"/>
          </a:xfrm>
        </p:spPr>
        <p:txBody>
          <a:bodyPr>
            <a:normAutofit fontScale="90000"/>
          </a:bodyPr>
          <a:lstStyle/>
          <a:p>
            <a:r>
              <a:rPr lang="es-ES" dirty="0"/>
              <a:t>El impacto del cambio climático en la producción de alimentos podría causar otras 529.000 muertes en todo el mundo en 2050, según un estudio de un equipo de la Universidad de Oxford</a:t>
            </a:r>
            <a:br>
              <a:rPr lang="es-ES" dirty="0"/>
            </a:br>
            <a:r>
              <a:rPr lang="es-ES" dirty="0">
                <a:effectLst/>
              </a:rPr>
              <a:t/>
            </a:r>
            <a:br>
              <a:rPr lang="es-ES" dirty="0">
                <a:effectLst/>
              </a:rPr>
            </a:br>
            <a:endParaRPr lang="fr-FR" dirty="0"/>
          </a:p>
        </p:txBody>
      </p:sp>
      <p:pic>
        <p:nvPicPr>
          <p:cNvPr id="5" name="Espace réservé du contenu 4">
            <a:extLst>
              <a:ext uri="{FF2B5EF4-FFF2-40B4-BE49-F238E27FC236}">
                <a16:creationId xmlns:a16="http://schemas.microsoft.com/office/drawing/2014/main" xmlns="" id="{3F6B2DA4-8821-4F37-84FC-39556B2944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118" y="3142753"/>
            <a:ext cx="7450372" cy="3238428"/>
          </a:xfrm>
        </p:spPr>
      </p:pic>
    </p:spTree>
    <p:extLst>
      <p:ext uri="{BB962C8B-B14F-4D97-AF65-F5344CB8AC3E}">
        <p14:creationId xmlns:p14="http://schemas.microsoft.com/office/powerpoint/2010/main" val="426623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5B4823C-9385-4AA7-9310-DD7B565DB5EE}"/>
              </a:ext>
            </a:extLst>
          </p:cNvPr>
          <p:cNvSpPr>
            <a:spLocks noGrp="1"/>
          </p:cNvSpPr>
          <p:nvPr>
            <p:ph type="title"/>
          </p:nvPr>
        </p:nvSpPr>
        <p:spPr>
          <a:xfrm flipV="1">
            <a:off x="838200" y="-294198"/>
            <a:ext cx="9744986" cy="222636"/>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xmlns="" id="{8F2C7A5C-8DB9-4696-A42B-4591261EA124}"/>
              </a:ext>
            </a:extLst>
          </p:cNvPr>
          <p:cNvSpPr>
            <a:spLocks noGrp="1"/>
          </p:cNvSpPr>
          <p:nvPr>
            <p:ph idx="1"/>
          </p:nvPr>
        </p:nvSpPr>
        <p:spPr>
          <a:xfrm>
            <a:off x="620202" y="278296"/>
            <a:ext cx="10733598" cy="5898667"/>
          </a:xfrm>
        </p:spPr>
        <p:txBody>
          <a:bodyPr/>
          <a:lstStyle/>
          <a:p>
            <a:r>
              <a:rPr lang="es-ES" sz="3200" dirty="0">
                <a:effectLst/>
              </a:rPr>
              <a:t>Por ejemplo, si no se adoptan medidas inmediatas para reducir los gases de efecto invernadero, el cambio climático podría provocar una disminución media de la disponibilidad de alimentos del 3,2% por persona, es decir, 99 kilocalorías por día. Esto reduciría el consumo de frutas y hortalizas en un 4 % (14,9 gramos al día) y el consumo de carne en un 0,7 % (0,5 g al día).</a:t>
            </a:r>
          </a:p>
          <a:p>
            <a:endParaRPr lang="es-ES" sz="3600" dirty="0">
              <a:effectLst/>
            </a:endParaRPr>
          </a:p>
          <a:p>
            <a:endParaRPr lang="fr-FR" dirty="0"/>
          </a:p>
        </p:txBody>
      </p:sp>
      <p:pic>
        <p:nvPicPr>
          <p:cNvPr id="5" name="Image 4">
            <a:extLst>
              <a:ext uri="{FF2B5EF4-FFF2-40B4-BE49-F238E27FC236}">
                <a16:creationId xmlns:a16="http://schemas.microsoft.com/office/drawing/2014/main" xmlns="" id="{830EE783-2888-4898-9921-4EE1C2C16A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7535" y="3486571"/>
            <a:ext cx="6806316" cy="3172443"/>
          </a:xfrm>
          <a:prstGeom prst="rect">
            <a:avLst/>
          </a:prstGeom>
        </p:spPr>
      </p:pic>
    </p:spTree>
    <p:extLst>
      <p:ext uri="{BB962C8B-B14F-4D97-AF65-F5344CB8AC3E}">
        <p14:creationId xmlns:p14="http://schemas.microsoft.com/office/powerpoint/2010/main" val="286583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01DCE4-B1C0-4854-AEB4-47015C61D658}"/>
              </a:ext>
            </a:extLst>
          </p:cNvPr>
          <p:cNvSpPr>
            <a:spLocks noGrp="1"/>
          </p:cNvSpPr>
          <p:nvPr>
            <p:ph type="title"/>
          </p:nvPr>
        </p:nvSpPr>
        <p:spPr>
          <a:xfrm flipV="1">
            <a:off x="838200" y="-652007"/>
            <a:ext cx="10412896" cy="461175"/>
          </a:xfrm>
        </p:spPr>
        <p:txBody>
          <a:bodyPr>
            <a:normAutofit fontScale="90000"/>
          </a:bodyPr>
          <a:lstStyle/>
          <a:p>
            <a:endParaRPr lang="fr-FR" dirty="0"/>
          </a:p>
        </p:txBody>
      </p:sp>
      <p:sp>
        <p:nvSpPr>
          <p:cNvPr id="3" name="Espace réservé du contenu 2">
            <a:extLst>
              <a:ext uri="{FF2B5EF4-FFF2-40B4-BE49-F238E27FC236}">
                <a16:creationId xmlns:a16="http://schemas.microsoft.com/office/drawing/2014/main" xmlns="" id="{63252F4D-6026-4C0C-91EF-DB3A78C6EB6E}"/>
              </a:ext>
            </a:extLst>
          </p:cNvPr>
          <p:cNvSpPr>
            <a:spLocks noGrp="1"/>
          </p:cNvSpPr>
          <p:nvPr>
            <p:ph idx="1"/>
          </p:nvPr>
        </p:nvSpPr>
        <p:spPr>
          <a:xfrm>
            <a:off x="838200" y="159026"/>
            <a:ext cx="10515600" cy="6017937"/>
          </a:xfrm>
        </p:spPr>
        <p:txBody>
          <a:bodyPr>
            <a:normAutofit/>
          </a:bodyPr>
          <a:lstStyle/>
          <a:p>
            <a:r>
              <a:rPr lang="es-ES" sz="4000" dirty="0"/>
              <a:t>En Córcega cierto lugar se ven afectados por la sequía, lo que hace más difícil la producción de alimentos</a:t>
            </a:r>
          </a:p>
          <a:p>
            <a:endParaRPr lang="fr-FR" sz="4000" dirty="0"/>
          </a:p>
        </p:txBody>
      </p:sp>
      <p:pic>
        <p:nvPicPr>
          <p:cNvPr id="4" name="Image 3">
            <a:extLst>
              <a:ext uri="{FF2B5EF4-FFF2-40B4-BE49-F238E27FC236}">
                <a16:creationId xmlns:a16="http://schemas.microsoft.com/office/drawing/2014/main" xmlns="" id="{BD853A3C-F256-4A01-9B53-F4FF31631FBC}"/>
              </a:ext>
            </a:extLst>
          </p:cNvPr>
          <p:cNvPicPr>
            <a:picLocks noChangeAspect="1"/>
          </p:cNvPicPr>
          <p:nvPr/>
        </p:nvPicPr>
        <p:blipFill>
          <a:blip r:embed="rId2"/>
          <a:stretch>
            <a:fillRect/>
          </a:stretch>
        </p:blipFill>
        <p:spPr>
          <a:xfrm>
            <a:off x="1751831" y="2017552"/>
            <a:ext cx="7495536" cy="4681422"/>
          </a:xfrm>
          <a:prstGeom prst="rect">
            <a:avLst/>
          </a:prstGeom>
        </p:spPr>
      </p:pic>
    </p:spTree>
    <p:extLst>
      <p:ext uri="{BB962C8B-B14F-4D97-AF65-F5344CB8AC3E}">
        <p14:creationId xmlns:p14="http://schemas.microsoft.com/office/powerpoint/2010/main" val="2378660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D717A99-9A5C-4E33-8661-0E82B11A5735}"/>
              </a:ext>
            </a:extLst>
          </p:cNvPr>
          <p:cNvSpPr>
            <a:spLocks noGrp="1"/>
          </p:cNvSpPr>
          <p:nvPr>
            <p:ph type="title"/>
          </p:nvPr>
        </p:nvSpPr>
        <p:spPr>
          <a:xfrm>
            <a:off x="1048249" y="738835"/>
            <a:ext cx="10515600" cy="1325563"/>
          </a:xfrm>
        </p:spPr>
        <p:txBody>
          <a:bodyPr>
            <a:normAutofit fontScale="90000"/>
          </a:bodyPr>
          <a:lstStyle/>
          <a:p>
            <a:r>
              <a:rPr lang="es-ES" sz="4400" dirty="0"/>
              <a:t>Se estima que entre el 21% y el 37% de las emisiones antropógenas totales de gases de efecto invernadero provienen de la producción, el transporte, el procesamiento y la distribución de alimentos</a:t>
            </a:r>
            <a:endParaRPr lang="fr-FR" dirty="0"/>
          </a:p>
        </p:txBody>
      </p:sp>
      <p:sp>
        <p:nvSpPr>
          <p:cNvPr id="3" name="Espace réservé du contenu 2">
            <a:extLst>
              <a:ext uri="{FF2B5EF4-FFF2-40B4-BE49-F238E27FC236}">
                <a16:creationId xmlns:a16="http://schemas.microsoft.com/office/drawing/2014/main" xmlns="" id="{818FA6DD-1CDC-46D3-9EB2-6F407B4DFE26}"/>
              </a:ext>
            </a:extLst>
          </p:cNvPr>
          <p:cNvSpPr>
            <a:spLocks noGrp="1"/>
          </p:cNvSpPr>
          <p:nvPr>
            <p:ph idx="1"/>
          </p:nvPr>
        </p:nvSpPr>
        <p:spPr>
          <a:xfrm>
            <a:off x="1121134" y="1690687"/>
            <a:ext cx="10232665" cy="4486275"/>
          </a:xfrm>
        </p:spPr>
        <p:txBody>
          <a:bodyPr>
            <a:normAutofit/>
          </a:bodyPr>
          <a:lstStyle/>
          <a:p>
            <a:endParaRPr lang="fr-FR" sz="3200" dirty="0"/>
          </a:p>
        </p:txBody>
      </p:sp>
      <p:pic>
        <p:nvPicPr>
          <p:cNvPr id="4" name="Image 3">
            <a:extLst>
              <a:ext uri="{FF2B5EF4-FFF2-40B4-BE49-F238E27FC236}">
                <a16:creationId xmlns:a16="http://schemas.microsoft.com/office/drawing/2014/main" xmlns="" id="{78DC625F-8C96-4A30-92B1-97838C7B7E77}"/>
              </a:ext>
            </a:extLst>
          </p:cNvPr>
          <p:cNvPicPr>
            <a:picLocks noChangeAspect="1"/>
          </p:cNvPicPr>
          <p:nvPr/>
        </p:nvPicPr>
        <p:blipFill>
          <a:blip r:embed="rId2"/>
          <a:stretch>
            <a:fillRect/>
          </a:stretch>
        </p:blipFill>
        <p:spPr>
          <a:xfrm>
            <a:off x="2630928" y="2806811"/>
            <a:ext cx="5610225" cy="3200400"/>
          </a:xfrm>
          <a:prstGeom prst="rect">
            <a:avLst/>
          </a:prstGeom>
        </p:spPr>
      </p:pic>
    </p:spTree>
    <p:extLst>
      <p:ext uri="{BB962C8B-B14F-4D97-AF65-F5344CB8AC3E}">
        <p14:creationId xmlns:p14="http://schemas.microsoft.com/office/powerpoint/2010/main" val="3048133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72DE59-FD12-4B10-8009-4C7BB10EAB45}"/>
              </a:ext>
            </a:extLst>
          </p:cNvPr>
          <p:cNvSpPr>
            <a:spLocks noGrp="1"/>
          </p:cNvSpPr>
          <p:nvPr>
            <p:ph type="ctrTitle"/>
          </p:nvPr>
        </p:nvSpPr>
        <p:spPr>
          <a:xfrm>
            <a:off x="1025719" y="564544"/>
            <a:ext cx="9382538" cy="3657600"/>
          </a:xfrm>
        </p:spPr>
        <p:txBody>
          <a:bodyPr>
            <a:normAutofit/>
          </a:bodyPr>
          <a:lstStyle/>
          <a:p>
            <a:r>
              <a:rPr lang="es-ES" sz="2800" dirty="0">
                <a:effectLst/>
              </a:rPr>
              <a:t>Ante la urgencia climática, el WWF impulsa una transición ecológica para transformar nuestra producción y consumo de energía en modelos renovables y eficientes, avanzar en una economía neutra en carbono y sostenible, reinventar nuestras ciudades e iniciar nuestra adaptación. Por otra parte, WWF France es miembro de la Red Acción Climática (RAC) y participa activamente en el trabajo de la red con las demás asociaciones medioambientales.</a:t>
            </a:r>
            <a:br>
              <a:rPr lang="es-ES" sz="2800" dirty="0">
                <a:effectLst/>
              </a:rPr>
            </a:br>
            <a:endParaRPr lang="fr-FR" sz="2800" dirty="0"/>
          </a:p>
        </p:txBody>
      </p:sp>
      <p:sp>
        <p:nvSpPr>
          <p:cNvPr id="3" name="Sous-titre 2">
            <a:extLst>
              <a:ext uri="{FF2B5EF4-FFF2-40B4-BE49-F238E27FC236}">
                <a16:creationId xmlns:a16="http://schemas.microsoft.com/office/drawing/2014/main" xmlns="" id="{4CD447C6-F411-48CD-88FF-279761911107}"/>
              </a:ext>
            </a:extLst>
          </p:cNvPr>
          <p:cNvSpPr>
            <a:spLocks noGrp="1"/>
          </p:cNvSpPr>
          <p:nvPr>
            <p:ph type="subTitle" idx="1"/>
          </p:nvPr>
        </p:nvSpPr>
        <p:spPr>
          <a:xfrm flipV="1">
            <a:off x="1523999" y="3824576"/>
            <a:ext cx="9814561" cy="2711395"/>
          </a:xfrm>
        </p:spPr>
        <p:txBody>
          <a:bodyPr>
            <a:normAutofit/>
          </a:bodyPr>
          <a:lstStyle/>
          <a:p>
            <a:endParaRPr lang="fr-FR" dirty="0"/>
          </a:p>
        </p:txBody>
      </p:sp>
      <p:pic>
        <p:nvPicPr>
          <p:cNvPr id="11" name="Image 10">
            <a:extLst>
              <a:ext uri="{FF2B5EF4-FFF2-40B4-BE49-F238E27FC236}">
                <a16:creationId xmlns:a16="http://schemas.microsoft.com/office/drawing/2014/main" xmlns="" id="{4F2EBF98-1BDF-48DD-90A1-41B89EB92A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4154" y="3824575"/>
            <a:ext cx="4131202" cy="2592127"/>
          </a:xfrm>
          <a:prstGeom prst="rect">
            <a:avLst/>
          </a:prstGeom>
        </p:spPr>
      </p:pic>
    </p:spTree>
    <p:extLst>
      <p:ext uri="{BB962C8B-B14F-4D97-AF65-F5344CB8AC3E}">
        <p14:creationId xmlns:p14="http://schemas.microsoft.com/office/powerpoint/2010/main" val="38387226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347</Words>
  <Application>Microsoft Office PowerPoint</Application>
  <PresentationFormat>Personnalisé</PresentationFormat>
  <Paragraphs>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Efectos del cambio global en la producción de alimentos</vt:lpstr>
      <vt:lpstr>el cambio climático degrada el suelo, lo que afecta también a la infraestructura y a los medios de subsistencia de la población.</vt:lpstr>
      <vt:lpstr>El cambio climático reduce o incluso destruye las cosechas de los campesinos y representa una amenaza para el funcionamiento de los sistemas de producción agrícola (destrucción de los cultivos, empobrecimiento de los suelos, aumento de los precios de los alimentos...). Algunas personas se ven gravemente afectadas y carecen de acceso a los alimentos y a sus medios de subsistencia.</vt:lpstr>
      <vt:lpstr>Présentation PowerPoint</vt:lpstr>
      <vt:lpstr>El impacto del cambio climático en la producción de alimentos podría causar otras 529.000 muertes en todo el mundo en 2050, según un estudio de un equipo de la Universidad de Oxford  </vt:lpstr>
      <vt:lpstr>Présentation PowerPoint</vt:lpstr>
      <vt:lpstr>Présentation PowerPoint</vt:lpstr>
      <vt:lpstr>Se estima que entre el 21% y el 37% de las emisiones antropógenas totales de gases de efecto invernadero provienen de la producción, el transporte, el procesamiento y la distribución de alimentos</vt:lpstr>
      <vt:lpstr>Ante la urgencia climática, el WWF impulsa una transición ecológica para transformar nuestra producción y consumo de energía en modelos renovables y eficientes, avanzar en una economía neutra en carbono y sostenible, reinventar nuestras ciudades e iniciar nuestra adaptación. Por otra parte, WWF France es miembro de la Red Acción Climática (RAC) y participa activamente en el trabajo de la red con las demás asociaciones medioambientales.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Efectos del calentamiento global en la producción de alimentos</dc:title>
  <dc:creator>Alex Golej</dc:creator>
  <cp:lastModifiedBy>Daria</cp:lastModifiedBy>
  <cp:revision>7</cp:revision>
  <dcterms:created xsi:type="dcterms:W3CDTF">2021-04-29T20:07:48Z</dcterms:created>
  <dcterms:modified xsi:type="dcterms:W3CDTF">2021-05-04T16:26:46Z</dcterms:modified>
</cp:coreProperties>
</file>