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FB75FE35-8CA2-4ED3-9022-81D4C98B0566}" type="datetimeFigureOut">
              <a:rPr lang="ro-RO" smtClean="0"/>
              <a:pPr/>
              <a:t>05.12.2020</a:t>
            </a:fld>
            <a:endParaRPr lang="ro-RO"/>
          </a:p>
        </p:txBody>
      </p:sp>
      <p:sp>
        <p:nvSpPr>
          <p:cNvPr id="2" name="Footer Placeholder 1"/>
          <p:cNvSpPr>
            <a:spLocks noGrp="1"/>
          </p:cNvSpPr>
          <p:nvPr>
            <p:ph type="ftr" sz="quarter" idx="11"/>
          </p:nvPr>
        </p:nvSpPr>
        <p:spPr/>
        <p:txBody>
          <a:bodyPr/>
          <a:lstStyle/>
          <a:p>
            <a:endParaRPr lang="ro-RO"/>
          </a:p>
        </p:txBody>
      </p:sp>
      <p:sp>
        <p:nvSpPr>
          <p:cNvPr id="15" name="Slide Number Placeholder 14"/>
          <p:cNvSpPr>
            <a:spLocks noGrp="1"/>
          </p:cNvSpPr>
          <p:nvPr>
            <p:ph type="sldNum" sz="quarter" idx="12"/>
          </p:nvPr>
        </p:nvSpPr>
        <p:spPr>
          <a:xfrm>
            <a:off x="8229600" y="6473952"/>
            <a:ext cx="758952" cy="246888"/>
          </a:xfrm>
        </p:spPr>
        <p:txBody>
          <a:bodyPr/>
          <a:lstStyle/>
          <a:p>
            <a:fld id="{162AC3E8-6928-487F-B8EB-5CCE755FE0F3}" type="slidenum">
              <a:rPr lang="ro-RO" smtClean="0"/>
              <a:pPr/>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75FE35-8CA2-4ED3-9022-81D4C98B0566}" type="datetimeFigureOut">
              <a:rPr lang="ro-RO" smtClean="0"/>
              <a:pPr/>
              <a:t>05.12.2020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62AC3E8-6928-487F-B8EB-5CCE755FE0F3}"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75FE35-8CA2-4ED3-9022-81D4C98B0566}" type="datetimeFigureOut">
              <a:rPr lang="ro-RO" smtClean="0"/>
              <a:pPr/>
              <a:t>05.12.2020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62AC3E8-6928-487F-B8EB-5CCE755FE0F3}"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B75FE35-8CA2-4ED3-9022-81D4C98B0566}" type="datetimeFigureOut">
              <a:rPr lang="ro-RO" smtClean="0"/>
              <a:pPr/>
              <a:t>05.12.2020</a:t>
            </a:fld>
            <a:endParaRPr lang="ro-RO"/>
          </a:p>
        </p:txBody>
      </p:sp>
      <p:sp>
        <p:nvSpPr>
          <p:cNvPr id="19" name="Footer Placeholder 18"/>
          <p:cNvSpPr>
            <a:spLocks noGrp="1"/>
          </p:cNvSpPr>
          <p:nvPr>
            <p:ph type="ftr" sz="quarter" idx="11"/>
          </p:nvPr>
        </p:nvSpPr>
        <p:spPr>
          <a:xfrm>
            <a:off x="3581400" y="76200"/>
            <a:ext cx="2895600" cy="288925"/>
          </a:xfrm>
        </p:spPr>
        <p:txBody>
          <a:bodyPr/>
          <a:lstStyle/>
          <a:p>
            <a:endParaRPr lang="ro-RO"/>
          </a:p>
        </p:txBody>
      </p:sp>
      <p:sp>
        <p:nvSpPr>
          <p:cNvPr id="16" name="Slide Number Placeholder 15"/>
          <p:cNvSpPr>
            <a:spLocks noGrp="1"/>
          </p:cNvSpPr>
          <p:nvPr>
            <p:ph type="sldNum" sz="quarter" idx="12"/>
          </p:nvPr>
        </p:nvSpPr>
        <p:spPr>
          <a:xfrm>
            <a:off x="8229600" y="6473952"/>
            <a:ext cx="758952" cy="246888"/>
          </a:xfrm>
        </p:spPr>
        <p:txBody>
          <a:bodyPr/>
          <a:lstStyle/>
          <a:p>
            <a:fld id="{162AC3E8-6928-487F-B8EB-5CCE755FE0F3}" type="slidenum">
              <a:rPr lang="ro-RO" smtClean="0"/>
              <a:pPr/>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FB75FE35-8CA2-4ED3-9022-81D4C98B0566}" type="datetimeFigureOut">
              <a:rPr lang="ro-RO" smtClean="0"/>
              <a:pPr/>
              <a:t>05.12.2020</a:t>
            </a:fld>
            <a:endParaRPr lang="ro-RO"/>
          </a:p>
        </p:txBody>
      </p:sp>
      <p:sp>
        <p:nvSpPr>
          <p:cNvPr id="11" name="Footer Placeholder 10"/>
          <p:cNvSpPr>
            <a:spLocks noGrp="1"/>
          </p:cNvSpPr>
          <p:nvPr>
            <p:ph type="ftr" sz="quarter" idx="11"/>
          </p:nvPr>
        </p:nvSpPr>
        <p:spPr/>
        <p:txBody>
          <a:bodyPr/>
          <a:lstStyle/>
          <a:p>
            <a:endParaRPr lang="ro-RO"/>
          </a:p>
        </p:txBody>
      </p:sp>
      <p:sp>
        <p:nvSpPr>
          <p:cNvPr id="16" name="Slide Number Placeholder 15"/>
          <p:cNvSpPr>
            <a:spLocks noGrp="1"/>
          </p:cNvSpPr>
          <p:nvPr>
            <p:ph type="sldNum" sz="quarter" idx="12"/>
          </p:nvPr>
        </p:nvSpPr>
        <p:spPr/>
        <p:txBody>
          <a:bodyPr/>
          <a:lstStyle/>
          <a:p>
            <a:fld id="{162AC3E8-6928-487F-B8EB-5CCE755FE0F3}" type="slidenum">
              <a:rPr lang="ro-RO" smtClean="0"/>
              <a:pPr/>
              <a:t>‹#›</a:t>
            </a:fld>
            <a:endParaRPr lang="ro-RO"/>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FB75FE35-8CA2-4ED3-9022-81D4C98B0566}" type="datetimeFigureOut">
              <a:rPr lang="ro-RO" smtClean="0"/>
              <a:pPr/>
              <a:t>05.12.2020</a:t>
            </a:fld>
            <a:endParaRPr lang="ro-RO"/>
          </a:p>
        </p:txBody>
      </p:sp>
      <p:sp>
        <p:nvSpPr>
          <p:cNvPr id="10" name="Footer Placeholder 9"/>
          <p:cNvSpPr>
            <a:spLocks noGrp="1"/>
          </p:cNvSpPr>
          <p:nvPr>
            <p:ph type="ftr" sz="quarter" idx="11"/>
          </p:nvPr>
        </p:nvSpPr>
        <p:spPr/>
        <p:txBody>
          <a:bodyPr/>
          <a:lstStyle/>
          <a:p>
            <a:endParaRPr lang="ro-RO"/>
          </a:p>
        </p:txBody>
      </p:sp>
      <p:sp>
        <p:nvSpPr>
          <p:cNvPr id="31" name="Slide Number Placeholder 30"/>
          <p:cNvSpPr>
            <a:spLocks noGrp="1"/>
          </p:cNvSpPr>
          <p:nvPr>
            <p:ph type="sldNum" sz="quarter" idx="12"/>
          </p:nvPr>
        </p:nvSpPr>
        <p:spPr/>
        <p:txBody>
          <a:bodyPr/>
          <a:lstStyle/>
          <a:p>
            <a:fld id="{162AC3E8-6928-487F-B8EB-5CCE755FE0F3}" type="slidenum">
              <a:rPr lang="ro-RO" smtClean="0"/>
              <a:pPr/>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FB75FE35-8CA2-4ED3-9022-81D4C98B0566}" type="datetimeFigureOut">
              <a:rPr lang="ro-RO" smtClean="0"/>
              <a:pPr/>
              <a:t>05.12.2020</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a:xfrm>
            <a:off x="8229600" y="6477000"/>
            <a:ext cx="762000" cy="246888"/>
          </a:xfrm>
        </p:spPr>
        <p:txBody>
          <a:bodyPr/>
          <a:lstStyle/>
          <a:p>
            <a:fld id="{162AC3E8-6928-487F-B8EB-5CCE755FE0F3}" type="slidenum">
              <a:rPr lang="ro-RO" smtClean="0"/>
              <a:pPr/>
              <a:t>‹#›</a:t>
            </a:fld>
            <a:endParaRPr lang="ro-RO"/>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B75FE35-8CA2-4ED3-9022-81D4C98B0566}" type="datetimeFigureOut">
              <a:rPr lang="ro-RO" smtClean="0"/>
              <a:pPr/>
              <a:t>05.12.2020</a:t>
            </a:fld>
            <a:endParaRPr lang="ro-RO"/>
          </a:p>
        </p:txBody>
      </p:sp>
      <p:sp>
        <p:nvSpPr>
          <p:cNvPr id="21" name="Footer Placeholder 20"/>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62AC3E8-6928-487F-B8EB-5CCE755FE0F3}" type="slidenum">
              <a:rPr lang="ro-RO" smtClean="0"/>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B75FE35-8CA2-4ED3-9022-81D4C98B0566}" type="datetimeFigureOut">
              <a:rPr lang="ro-RO" smtClean="0"/>
              <a:pPr/>
              <a:t>05.12.2020</a:t>
            </a:fld>
            <a:endParaRPr lang="ro-RO"/>
          </a:p>
        </p:txBody>
      </p:sp>
      <p:sp>
        <p:nvSpPr>
          <p:cNvPr id="24" name="Footer Placeholder 23"/>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162AC3E8-6928-487F-B8EB-5CCE755FE0F3}"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B75FE35-8CA2-4ED3-9022-81D4C98B0566}" type="datetimeFigureOut">
              <a:rPr lang="ro-RO" smtClean="0"/>
              <a:pPr/>
              <a:t>05.12.2020</a:t>
            </a:fld>
            <a:endParaRPr lang="ro-RO"/>
          </a:p>
        </p:txBody>
      </p:sp>
      <p:sp>
        <p:nvSpPr>
          <p:cNvPr id="29" name="Footer Placeholder 28"/>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162AC3E8-6928-487F-B8EB-5CCE755FE0F3}" type="slidenum">
              <a:rPr lang="ro-RO" smtClean="0"/>
              <a:pPr/>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FB75FE35-8CA2-4ED3-9022-81D4C98B0566}" type="datetimeFigureOut">
              <a:rPr lang="ro-RO" smtClean="0"/>
              <a:pPr/>
              <a:t>05.12.2020</a:t>
            </a:fld>
            <a:endParaRPr lang="ro-RO"/>
          </a:p>
        </p:txBody>
      </p:sp>
      <p:sp>
        <p:nvSpPr>
          <p:cNvPr id="5" name="Footer Placeholder 4"/>
          <p:cNvSpPr>
            <a:spLocks noGrp="1"/>
          </p:cNvSpPr>
          <p:nvPr>
            <p:ph type="ftr" sz="quarter" idx="11"/>
          </p:nvPr>
        </p:nvSpPr>
        <p:spPr/>
        <p:txBody>
          <a:bodyPr/>
          <a:lstStyle/>
          <a:p>
            <a:endParaRPr lang="ro-RO"/>
          </a:p>
        </p:txBody>
      </p:sp>
      <p:sp>
        <p:nvSpPr>
          <p:cNvPr id="31" name="Slide Number Placeholder 30"/>
          <p:cNvSpPr>
            <a:spLocks noGrp="1"/>
          </p:cNvSpPr>
          <p:nvPr>
            <p:ph type="sldNum" sz="quarter" idx="12"/>
          </p:nvPr>
        </p:nvSpPr>
        <p:spPr/>
        <p:txBody>
          <a:bodyPr/>
          <a:lstStyle/>
          <a:p>
            <a:fld id="{162AC3E8-6928-487F-B8EB-5CCE755FE0F3}" type="slidenum">
              <a:rPr lang="ro-RO" smtClean="0"/>
              <a:pPr/>
              <a:t>‹#›</a:t>
            </a:fld>
            <a:endParaRPr lang="ro-RO"/>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B75FE35-8CA2-4ED3-9022-81D4C98B0566}" type="datetimeFigureOut">
              <a:rPr lang="ro-RO" smtClean="0"/>
              <a:pPr/>
              <a:t>05.12.2020</a:t>
            </a:fld>
            <a:endParaRPr lang="ro-RO"/>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o-RO"/>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62AC3E8-6928-487F-B8EB-5CCE755FE0F3}" type="slidenum">
              <a:rPr lang="ro-RO" smtClean="0"/>
              <a:pPr/>
              <a:t>‹#›</a:t>
            </a:fld>
            <a:endParaRPr lang="ro-RO"/>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780928"/>
            <a:ext cx="8101042" cy="2932379"/>
          </a:xfrm>
        </p:spPr>
        <p:txBody>
          <a:bodyPr>
            <a:normAutofit fontScale="90000"/>
          </a:bodyPr>
          <a:lstStyle/>
          <a:p>
            <a:pPr lvl="0" algn="ctr"/>
            <a:r>
              <a:rPr kumimoji="0" lang="ro-RO" sz="4800" b="1"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t/>
            </a:r>
            <a:br>
              <a:rPr kumimoji="0" lang="ro-RO" sz="4800" b="1"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br>
            <a:r>
              <a:rPr kumimoji="0" lang="ro-RO" sz="4800" b="1"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t>„Maria  Montessori”  </a:t>
            </a:r>
            <a:br>
              <a:rPr kumimoji="0" lang="ro-RO" sz="4800" b="1"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br>
            <a:r>
              <a:rPr kumimoji="0" lang="ro-RO" sz="4800" b="1"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t>Special</a:t>
            </a:r>
            <a:r>
              <a:rPr kumimoji="0" lang="ro-RO" sz="4800" b="1" i="0" u="none" strike="noStrike" cap="none" normalizeH="0" dirty="0" smtClean="0">
                <a:ln>
                  <a:noFill/>
                </a:ln>
                <a:solidFill>
                  <a:schemeClr val="tx1"/>
                </a:solidFill>
                <a:effectLst/>
                <a:latin typeface="Monotype Corsiva" pitchFamily="66" charset="0"/>
                <a:ea typeface="Times New Roman" pitchFamily="18" charset="0"/>
                <a:cs typeface="Arial" pitchFamily="34" charset="0"/>
              </a:rPr>
              <a:t>  </a:t>
            </a:r>
            <a:r>
              <a:rPr kumimoji="0" lang="ro-RO" sz="4800" b="1"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t>Secondary  School   Bacau, Romania</a:t>
            </a:r>
            <a:r>
              <a:rPr kumimoji="0" lang="ro-RO" sz="4800" b="0" i="0" u="none" strike="noStrike" cap="none" normalizeH="0" baseline="0" dirty="0" smtClean="0">
                <a:ln>
                  <a:noFill/>
                </a:ln>
                <a:solidFill>
                  <a:schemeClr val="tx1"/>
                </a:solidFill>
                <a:effectLst/>
                <a:latin typeface="Arial" pitchFamily="34" charset="0"/>
                <a:cs typeface="Arial" pitchFamily="34" charset="0"/>
              </a:rPr>
              <a:t/>
            </a:r>
            <a:br>
              <a:rPr kumimoji="0" lang="ro-RO" sz="4800" b="0" i="0" u="none" strike="noStrike" cap="none" normalizeH="0" baseline="0" dirty="0" smtClean="0">
                <a:ln>
                  <a:noFill/>
                </a:ln>
                <a:solidFill>
                  <a:schemeClr val="tx1"/>
                </a:solidFill>
                <a:effectLst/>
                <a:latin typeface="Arial" pitchFamily="34" charset="0"/>
                <a:cs typeface="Arial" pitchFamily="34" charset="0"/>
              </a:rPr>
            </a:br>
            <a:endParaRPr lang="ro-RO" sz="4800" dirty="0"/>
          </a:p>
        </p:txBody>
      </p:sp>
      <p:sp>
        <p:nvSpPr>
          <p:cNvPr id="3" name="Subtitle 2"/>
          <p:cNvSpPr>
            <a:spLocks noGrp="1"/>
          </p:cNvSpPr>
          <p:nvPr>
            <p:ph type="subTitle" idx="1"/>
          </p:nvPr>
        </p:nvSpPr>
        <p:spPr>
          <a:xfrm>
            <a:off x="381000" y="3429000"/>
            <a:ext cx="8458200" cy="1944216"/>
          </a:xfrm>
        </p:spPr>
        <p:txBody>
          <a:bodyPr/>
          <a:lstStyle/>
          <a:p>
            <a:endParaRPr lang="cs-CZ" dirty="0" smtClean="0">
              <a:solidFill>
                <a:schemeClr val="bg1"/>
              </a:solidFill>
              <a:latin typeface="Arial" panose="020B0604020202020204" pitchFamily="34" charset="0"/>
              <a:cs typeface="Arial" panose="020B0604020202020204" pitchFamily="34" charset="0"/>
            </a:endParaRPr>
          </a:p>
          <a:p>
            <a:endParaRPr lang="ro-RO" dirty="0"/>
          </a:p>
        </p:txBody>
      </p:sp>
      <p:sp>
        <p:nvSpPr>
          <p:cNvPr id="1028" name="Rectangle 4"/>
          <p:cNvSpPr>
            <a:spLocks noChangeArrowheads="1"/>
          </p:cNvSpPr>
          <p:nvPr/>
        </p:nvSpPr>
        <p:spPr bwMode="auto">
          <a:xfrm>
            <a:off x="428596" y="57148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o-RO"/>
          </a:p>
        </p:txBody>
      </p:sp>
      <p:pic>
        <p:nvPicPr>
          <p:cNvPr id="7" name="Obrázek 4">
            <a:extLst>
              <a:ext uri="{FF2B5EF4-FFF2-40B4-BE49-F238E27FC236}">
                <a16:creationId xmlns:a16="http://schemas.microsoft.com/office/drawing/2014/main" xmlns="" id="{C51D8DBC-711A-4F85-A7B3-766E84A8455F}"/>
              </a:ext>
            </a:extLst>
          </p:cNvPr>
          <p:cNvPicPr>
            <a:picLocks noChangeAspect="1"/>
          </p:cNvPicPr>
          <p:nvPr/>
        </p:nvPicPr>
        <p:blipFill>
          <a:blip r:embed="rId2" cstate="print"/>
          <a:stretch>
            <a:fillRect/>
          </a:stretch>
        </p:blipFill>
        <p:spPr>
          <a:xfrm>
            <a:off x="2804433" y="0"/>
            <a:ext cx="6339567" cy="1772816"/>
          </a:xfrm>
          <a:prstGeom prst="rect">
            <a:avLst/>
          </a:prstGeom>
        </p:spPr>
      </p:pic>
      <p:sp>
        <p:nvSpPr>
          <p:cNvPr id="9" name="Rectangle 8"/>
          <p:cNvSpPr/>
          <p:nvPr/>
        </p:nvSpPr>
        <p:spPr>
          <a:xfrm>
            <a:off x="251520" y="0"/>
            <a:ext cx="2520280" cy="646331"/>
          </a:xfrm>
          <a:prstGeom prst="rect">
            <a:avLst/>
          </a:prstGeom>
        </p:spPr>
        <p:txBody>
          <a:bodyPr wrap="square">
            <a:spAutoFit/>
          </a:bodyPr>
          <a:lstStyle/>
          <a:p>
            <a:r>
              <a:rPr lang="cs-CZ" b="1" dirty="0" smtClean="0">
                <a:solidFill>
                  <a:schemeClr val="bg1"/>
                </a:solidFill>
                <a:latin typeface="Arial" panose="020B0604020202020204" pitchFamily="34" charset="0"/>
                <a:cs typeface="Arial" panose="020B0604020202020204" pitchFamily="34" charset="0"/>
              </a:rPr>
              <a:t>ROOTS AND WINGS</a:t>
            </a:r>
          </a:p>
          <a:p>
            <a:r>
              <a:rPr lang="cs-CZ" b="1" dirty="0" smtClean="0">
                <a:solidFill>
                  <a:schemeClr val="bg1"/>
                </a:solidFill>
                <a:latin typeface="Arial" panose="020B0604020202020204" pitchFamily="34" charset="0"/>
                <a:cs typeface="Arial" panose="020B0604020202020204" pitchFamily="34" charset="0"/>
              </a:rPr>
              <a:t>Erasmus+ project</a:t>
            </a:r>
            <a:endParaRPr lang="cs-CZ" dirty="0" smtClean="0">
              <a:solidFill>
                <a:schemeClr val="bg1"/>
              </a:solidFill>
              <a:latin typeface="Arial" panose="020B0604020202020204" pitchFamily="34" charset="0"/>
              <a:cs typeface="Arial" panose="020B0604020202020204" pitchFamily="34"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642910" y="285131"/>
            <a:ext cx="414340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ro-RO" sz="2400"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t> Physiotherapy cabinet;</a:t>
            </a:r>
            <a:endParaRPr kumimoji="0" lang="ro-RO" sz="24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o-RO" sz="2400"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t> 1 gym hall;</a:t>
            </a:r>
            <a:endParaRPr kumimoji="0" lang="ro-RO" sz="2400" b="0" i="0" u="none" strike="noStrike" cap="none" normalizeH="0" baseline="0" dirty="0" smtClean="0">
              <a:ln>
                <a:noFill/>
              </a:ln>
              <a:solidFill>
                <a:schemeClr val="tx1"/>
              </a:solidFill>
              <a:effectLst/>
              <a:latin typeface="Monotype Corsiva" pitchFamily="66" charset="0"/>
              <a:cs typeface="Arial" pitchFamily="34" charset="0"/>
            </a:endParaRPr>
          </a:p>
        </p:txBody>
      </p:sp>
      <p:pic>
        <p:nvPicPr>
          <p:cNvPr id="22530" name="Picture 9" descr="C:\Users\Misha\Pictures\Picasa\Colaje\Colaje5.jpg"/>
          <p:cNvPicPr>
            <a:picLocks noChangeArrowheads="1"/>
          </p:cNvPicPr>
          <p:nvPr/>
        </p:nvPicPr>
        <p:blipFill>
          <a:blip r:embed="rId2" cstate="print"/>
          <a:srcRect/>
          <a:stretch>
            <a:fillRect/>
          </a:stretch>
        </p:blipFill>
        <p:spPr bwMode="auto">
          <a:xfrm>
            <a:off x="0" y="1142984"/>
            <a:ext cx="9144000" cy="4518264"/>
          </a:xfrm>
          <a:prstGeom prst="rect">
            <a:avLst/>
          </a:prstGeom>
          <a:noFill/>
          <a:ln w="9525">
            <a:noFill/>
            <a:miter lim="800000"/>
            <a:headEnd/>
            <a:tailEnd/>
          </a:ln>
        </p:spPr>
      </p:pic>
      <p:sp>
        <p:nvSpPr>
          <p:cNvPr id="4" name="Rectangle 3"/>
          <p:cNvSpPr/>
          <p:nvPr/>
        </p:nvSpPr>
        <p:spPr>
          <a:xfrm>
            <a:off x="539552" y="5301208"/>
            <a:ext cx="2736304" cy="1200329"/>
          </a:xfrm>
          <a:prstGeom prst="rect">
            <a:avLst/>
          </a:prstGeom>
        </p:spPr>
        <p:txBody>
          <a:bodyPr wrap="square">
            <a:spAutoFit/>
          </a:bodyPr>
          <a:lstStyle/>
          <a:p>
            <a:endParaRPr lang="cs-CZ" b="1" dirty="0" smtClean="0">
              <a:solidFill>
                <a:schemeClr val="bg1"/>
              </a:solidFill>
              <a:latin typeface="Arial" panose="020B0604020202020204" pitchFamily="34" charset="0"/>
              <a:cs typeface="Arial" panose="020B0604020202020204" pitchFamily="34" charset="0"/>
            </a:endParaRPr>
          </a:p>
          <a:p>
            <a:endParaRPr lang="cs-CZ" b="1" dirty="0" smtClean="0">
              <a:solidFill>
                <a:schemeClr val="bg1"/>
              </a:solidFill>
              <a:latin typeface="Arial" panose="020B0604020202020204" pitchFamily="34" charset="0"/>
              <a:cs typeface="Arial" panose="020B0604020202020204" pitchFamily="34" charset="0"/>
            </a:endParaRPr>
          </a:p>
          <a:p>
            <a:r>
              <a:rPr lang="cs-CZ" b="1" dirty="0" smtClean="0">
                <a:solidFill>
                  <a:schemeClr val="bg1"/>
                </a:solidFill>
                <a:latin typeface="Arial" panose="020B0604020202020204" pitchFamily="34" charset="0"/>
                <a:cs typeface="Arial" panose="020B0604020202020204" pitchFamily="34" charset="0"/>
              </a:rPr>
              <a:t>ROOTS </a:t>
            </a:r>
            <a:r>
              <a:rPr lang="cs-CZ" b="1" dirty="0" smtClean="0">
                <a:solidFill>
                  <a:schemeClr val="bg1"/>
                </a:solidFill>
                <a:latin typeface="Arial" panose="020B0604020202020204" pitchFamily="34" charset="0"/>
                <a:cs typeface="Arial" panose="020B0604020202020204" pitchFamily="34" charset="0"/>
              </a:rPr>
              <a:t>AND WINGS</a:t>
            </a:r>
          </a:p>
          <a:p>
            <a:r>
              <a:rPr lang="cs-CZ" b="1" dirty="0" smtClean="0">
                <a:solidFill>
                  <a:schemeClr val="bg1"/>
                </a:solidFill>
                <a:latin typeface="Arial" panose="020B0604020202020204" pitchFamily="34" charset="0"/>
                <a:cs typeface="Arial" panose="020B0604020202020204" pitchFamily="34" charset="0"/>
              </a:rPr>
              <a:t>Erasmus+ project</a:t>
            </a:r>
            <a:endParaRPr lang="cs-CZ" dirty="0">
              <a:solidFill>
                <a:schemeClr val="bg1"/>
              </a:solidFill>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xmlns="" id="{C51D8DBC-711A-4F85-A7B3-766E84A8455F}"/>
              </a:ext>
            </a:extLst>
          </p:cNvPr>
          <p:cNvPicPr>
            <a:picLocks noChangeAspect="1"/>
          </p:cNvPicPr>
          <p:nvPr/>
        </p:nvPicPr>
        <p:blipFill>
          <a:blip r:embed="rId3" cstate="print"/>
          <a:stretch>
            <a:fillRect/>
          </a:stretch>
        </p:blipFill>
        <p:spPr>
          <a:xfrm>
            <a:off x="3491880" y="5589240"/>
            <a:ext cx="5328592" cy="1268760"/>
          </a:xfrm>
          <a:prstGeom prst="rect">
            <a:avLst/>
          </a:prstGeom>
        </p:spPr>
      </p:pic>
    </p:spTree>
  </p:cSld>
  <p:clrMapOvr>
    <a:masterClrMapping/>
  </p:clrMapOvr>
  <p:transition>
    <p:cover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642910" y="285728"/>
            <a:ext cx="821537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ro-RO" sz="2400"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t>A  library;</a:t>
            </a:r>
            <a:endParaRPr kumimoji="0" lang="ro-RO" sz="2400"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ro-RO" sz="2400"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A computer room- 25 computers equipped with educational software for children with special needs;</a:t>
            </a:r>
            <a:r>
              <a:rPr kumimoji="0" lang="ro-RO" sz="2400" b="0" i="0" u="none" strike="noStrike" cap="none" normalizeH="0" baseline="0" dirty="0" smtClean="0">
                <a:ln>
                  <a:noFill/>
                </a:ln>
                <a:solidFill>
                  <a:schemeClr val="tx1"/>
                </a:solidFill>
                <a:effectLst/>
                <a:latin typeface="Monotype Corsiva" pitchFamily="66" charset="0"/>
                <a:cs typeface="Arial" pitchFamily="34" charset="0"/>
              </a:rPr>
              <a:t> </a:t>
            </a:r>
          </a:p>
        </p:txBody>
      </p:sp>
      <p:pic>
        <p:nvPicPr>
          <p:cNvPr id="25602" name="Picture 10" descr="C:\Users\Misha\Pictures\Picasa\Colaje\Erasmus5.jpg"/>
          <p:cNvPicPr>
            <a:picLocks noChangeArrowheads="1"/>
          </p:cNvPicPr>
          <p:nvPr/>
        </p:nvPicPr>
        <p:blipFill>
          <a:blip r:embed="rId2" cstate="print"/>
          <a:srcRect/>
          <a:stretch>
            <a:fillRect/>
          </a:stretch>
        </p:blipFill>
        <p:spPr bwMode="auto">
          <a:xfrm>
            <a:off x="0" y="1412776"/>
            <a:ext cx="9144000" cy="3672408"/>
          </a:xfrm>
          <a:prstGeom prst="rect">
            <a:avLst/>
          </a:prstGeom>
          <a:noFill/>
          <a:ln w="9525">
            <a:noFill/>
            <a:miter lim="800000"/>
            <a:headEnd/>
            <a:tailEnd/>
          </a:ln>
        </p:spPr>
      </p:pic>
      <p:sp>
        <p:nvSpPr>
          <p:cNvPr id="4" name="Rectangle 3"/>
          <p:cNvSpPr/>
          <p:nvPr/>
        </p:nvSpPr>
        <p:spPr>
          <a:xfrm>
            <a:off x="425746" y="5534302"/>
            <a:ext cx="2274046" cy="923330"/>
          </a:xfrm>
          <a:prstGeom prst="rect">
            <a:avLst/>
          </a:prstGeom>
        </p:spPr>
        <p:txBody>
          <a:bodyPr wrap="square">
            <a:spAutoFit/>
          </a:bodyPr>
          <a:lstStyle/>
          <a:p>
            <a:r>
              <a:rPr lang="cs-CZ" b="1" dirty="0" smtClean="0">
                <a:solidFill>
                  <a:schemeClr val="bg1"/>
                </a:solidFill>
                <a:latin typeface="Arial" panose="020B0604020202020204" pitchFamily="34" charset="0"/>
                <a:cs typeface="Arial" panose="020B0604020202020204" pitchFamily="34" charset="0"/>
              </a:rPr>
              <a:t>ROOTS AND WINGS</a:t>
            </a:r>
          </a:p>
          <a:p>
            <a:r>
              <a:rPr lang="cs-CZ" b="1" dirty="0" smtClean="0">
                <a:solidFill>
                  <a:schemeClr val="bg1"/>
                </a:solidFill>
                <a:latin typeface="Arial" panose="020B0604020202020204" pitchFamily="34" charset="0"/>
                <a:cs typeface="Arial" panose="020B0604020202020204" pitchFamily="34" charset="0"/>
              </a:rPr>
              <a:t>Erasmus+ project</a:t>
            </a:r>
            <a:endParaRPr lang="cs-CZ" dirty="0">
              <a:solidFill>
                <a:schemeClr val="bg1"/>
              </a:solidFill>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xmlns="" id="{C51D8DBC-711A-4F85-A7B3-766E84A8455F}"/>
              </a:ext>
            </a:extLst>
          </p:cNvPr>
          <p:cNvPicPr>
            <a:picLocks noChangeAspect="1"/>
          </p:cNvPicPr>
          <p:nvPr/>
        </p:nvPicPr>
        <p:blipFill>
          <a:blip r:embed="rId3" cstate="print"/>
          <a:stretch>
            <a:fillRect/>
          </a:stretch>
        </p:blipFill>
        <p:spPr>
          <a:xfrm>
            <a:off x="2915816" y="5051224"/>
            <a:ext cx="5904656" cy="1806776"/>
          </a:xfrm>
          <a:prstGeom prst="rect">
            <a:avLst/>
          </a:prstGeom>
        </p:spPr>
      </p:pic>
    </p:spTree>
  </p:cSld>
  <p:clrMapOvr>
    <a:masterClrMapping/>
  </p:clrMapOvr>
  <p:transition>
    <p:cover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714348" y="135581"/>
            <a:ext cx="842965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ro-RO" sz="2400"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t>1  Social  assistance office;</a:t>
            </a:r>
            <a:endParaRPr kumimoji="0" lang="ro-RO" sz="24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o-RO" sz="2400"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t>1  Workroom for pre-voctional and technological education;</a:t>
            </a:r>
            <a:endParaRPr kumimoji="0" lang="ro-RO" sz="24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o-RO" sz="2400"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t>2  Medical  offices.</a:t>
            </a:r>
            <a:endParaRPr kumimoji="0" lang="ro-RO" sz="2400" b="0" i="0" u="none" strike="noStrike" cap="none" normalizeH="0" baseline="0" dirty="0" smtClean="0">
              <a:ln>
                <a:noFill/>
              </a:ln>
              <a:solidFill>
                <a:schemeClr val="tx1"/>
              </a:solidFill>
              <a:effectLst/>
              <a:latin typeface="Monotype Corsiva" pitchFamily="66" charset="0"/>
              <a:cs typeface="Arial" pitchFamily="34" charset="0"/>
            </a:endParaRPr>
          </a:p>
        </p:txBody>
      </p:sp>
      <p:pic>
        <p:nvPicPr>
          <p:cNvPr id="26626" name="Picture 12" descr="C:\Users\Misha\Pictures\Picasa\Colaje\Colaje8.jpg"/>
          <p:cNvPicPr>
            <a:picLocks noChangeArrowheads="1"/>
          </p:cNvPicPr>
          <p:nvPr/>
        </p:nvPicPr>
        <p:blipFill>
          <a:blip r:embed="rId2" cstate="print"/>
          <a:srcRect/>
          <a:stretch>
            <a:fillRect/>
          </a:stretch>
        </p:blipFill>
        <p:spPr bwMode="auto">
          <a:xfrm>
            <a:off x="0" y="1214422"/>
            <a:ext cx="9144000" cy="4230802"/>
          </a:xfrm>
          <a:prstGeom prst="rect">
            <a:avLst/>
          </a:prstGeom>
          <a:noFill/>
          <a:ln w="9525">
            <a:noFill/>
            <a:miter lim="800000"/>
            <a:headEnd/>
            <a:tailEnd/>
          </a:ln>
        </p:spPr>
      </p:pic>
      <p:pic>
        <p:nvPicPr>
          <p:cNvPr id="4" name="Obrázek 4">
            <a:extLst>
              <a:ext uri="{FF2B5EF4-FFF2-40B4-BE49-F238E27FC236}">
                <a16:creationId xmlns:a16="http://schemas.microsoft.com/office/drawing/2014/main" xmlns="" id="{C51D8DBC-711A-4F85-A7B3-766E84A8455F}"/>
              </a:ext>
            </a:extLst>
          </p:cNvPr>
          <p:cNvPicPr>
            <a:picLocks noChangeAspect="1"/>
          </p:cNvPicPr>
          <p:nvPr/>
        </p:nvPicPr>
        <p:blipFill>
          <a:blip r:embed="rId3" cstate="print"/>
          <a:stretch>
            <a:fillRect/>
          </a:stretch>
        </p:blipFill>
        <p:spPr>
          <a:xfrm>
            <a:off x="3059832" y="5301208"/>
            <a:ext cx="6084168" cy="1556792"/>
          </a:xfrm>
          <a:prstGeom prst="rect">
            <a:avLst/>
          </a:prstGeom>
        </p:spPr>
      </p:pic>
      <p:sp>
        <p:nvSpPr>
          <p:cNvPr id="5" name="Rectangle 4"/>
          <p:cNvSpPr/>
          <p:nvPr/>
        </p:nvSpPr>
        <p:spPr>
          <a:xfrm>
            <a:off x="2286000" y="3105835"/>
            <a:ext cx="4572000" cy="646331"/>
          </a:xfrm>
          <a:prstGeom prst="rect">
            <a:avLst/>
          </a:prstGeom>
        </p:spPr>
        <p:txBody>
          <a:bodyPr>
            <a:spAutoFit/>
          </a:bodyPr>
          <a:lstStyle/>
          <a:p>
            <a:r>
              <a:rPr lang="en-GB" dirty="0" smtClean="0"/>
              <a:t>ROOTS AND WINGS</a:t>
            </a:r>
          </a:p>
          <a:p>
            <a:r>
              <a:rPr lang="en-GB" dirty="0" smtClean="0"/>
              <a:t>Erasmus+ project</a:t>
            </a:r>
            <a:endParaRPr lang="en-GB" dirty="0"/>
          </a:p>
        </p:txBody>
      </p:sp>
      <p:sp>
        <p:nvSpPr>
          <p:cNvPr id="6" name="Rectangle 5"/>
          <p:cNvSpPr/>
          <p:nvPr/>
        </p:nvSpPr>
        <p:spPr>
          <a:xfrm>
            <a:off x="2286000" y="3105835"/>
            <a:ext cx="2430016" cy="646331"/>
          </a:xfrm>
          <a:prstGeom prst="rect">
            <a:avLst/>
          </a:prstGeom>
        </p:spPr>
        <p:txBody>
          <a:bodyPr wrap="square">
            <a:spAutoFit/>
          </a:bodyPr>
          <a:lstStyle/>
          <a:p>
            <a:r>
              <a:rPr lang="cs-CZ" b="1" dirty="0" smtClean="0">
                <a:solidFill>
                  <a:schemeClr val="bg1"/>
                </a:solidFill>
                <a:latin typeface="Arial" panose="020B0604020202020204" pitchFamily="34" charset="0"/>
                <a:cs typeface="Arial" panose="020B0604020202020204" pitchFamily="34" charset="0"/>
              </a:rPr>
              <a:t>ROOTS AND WINGS</a:t>
            </a:r>
          </a:p>
          <a:p>
            <a:r>
              <a:rPr lang="cs-CZ" b="1" dirty="0" smtClean="0">
                <a:solidFill>
                  <a:schemeClr val="bg1"/>
                </a:solidFill>
                <a:latin typeface="Arial" panose="020B0604020202020204" pitchFamily="34" charset="0"/>
                <a:cs typeface="Arial" panose="020B0604020202020204" pitchFamily="34" charset="0"/>
              </a:rPr>
              <a:t>Erasmus+ project</a:t>
            </a:r>
            <a:endParaRPr lang="cs-CZ"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0" y="5373217"/>
            <a:ext cx="2843808" cy="646331"/>
          </a:xfrm>
          <a:prstGeom prst="rect">
            <a:avLst/>
          </a:prstGeom>
        </p:spPr>
        <p:txBody>
          <a:bodyPr wrap="square">
            <a:spAutoFit/>
          </a:bodyPr>
          <a:lstStyle/>
          <a:p>
            <a:r>
              <a:rPr lang="cs-CZ" b="1" dirty="0" smtClean="0">
                <a:solidFill>
                  <a:schemeClr val="bg1"/>
                </a:solidFill>
                <a:latin typeface="Arial" panose="020B0604020202020204" pitchFamily="34" charset="0"/>
                <a:cs typeface="Arial" panose="020B0604020202020204" pitchFamily="34" charset="0"/>
              </a:rPr>
              <a:t>ROOTS AND WINGS</a:t>
            </a:r>
          </a:p>
          <a:p>
            <a:r>
              <a:rPr lang="cs-CZ" b="1" dirty="0" smtClean="0">
                <a:solidFill>
                  <a:schemeClr val="bg1"/>
                </a:solidFill>
                <a:latin typeface="Arial" panose="020B0604020202020204" pitchFamily="34" charset="0"/>
                <a:cs typeface="Arial" panose="020B0604020202020204" pitchFamily="34" charset="0"/>
              </a:rPr>
              <a:t>Erasmus+ project</a:t>
            </a:r>
            <a:endParaRPr lang="cs-CZ"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comb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052736"/>
            <a:ext cx="8229600" cy="518868"/>
          </a:xfrm>
        </p:spPr>
        <p:txBody>
          <a:bodyPr>
            <a:normAutofit fontScale="90000"/>
          </a:bodyPr>
          <a:lstStyle/>
          <a:p>
            <a:pPr algn="ctr"/>
            <a:r>
              <a:rPr lang="ro-RO" sz="3200" b="1" dirty="0" smtClean="0">
                <a:latin typeface="Monotype Corsiva" pitchFamily="66" charset="0"/>
              </a:rPr>
              <a:t/>
            </a:r>
            <a:br>
              <a:rPr lang="ro-RO" sz="3200" b="1" dirty="0" smtClean="0">
                <a:latin typeface="Monotype Corsiva" pitchFamily="66" charset="0"/>
              </a:rPr>
            </a:br>
            <a:r>
              <a:rPr lang="ro-RO" sz="3200" b="1" dirty="0" smtClean="0">
                <a:latin typeface="Monotype Corsiva" pitchFamily="66" charset="0"/>
              </a:rPr>
              <a:t>OUR   </a:t>
            </a:r>
            <a:r>
              <a:rPr lang="ro-RO" sz="3200" b="1" dirty="0" smtClean="0">
                <a:latin typeface="Monotype Corsiva" pitchFamily="66" charset="0"/>
              </a:rPr>
              <a:t>HUMAN  RESOURCES</a:t>
            </a:r>
            <a:r>
              <a:rPr lang="ro-RO" sz="3200" b="1" dirty="0">
                <a:latin typeface="Monotype Corsiva" pitchFamily="66" charset="0"/>
              </a:rPr>
              <a:t>:</a:t>
            </a:r>
            <a:r>
              <a:rPr lang="ro-RO" sz="3200" dirty="0">
                <a:latin typeface="Monotype Corsiva" pitchFamily="66" charset="0"/>
              </a:rPr>
              <a:t/>
            </a:r>
            <a:br>
              <a:rPr lang="ro-RO" sz="3200" dirty="0">
                <a:latin typeface="Monotype Corsiva" pitchFamily="66" charset="0"/>
              </a:rPr>
            </a:br>
            <a:endParaRPr lang="ro-RO" sz="3200" dirty="0">
              <a:latin typeface="Monotype Corsiva" pitchFamily="66" charset="0"/>
            </a:endParaRPr>
          </a:p>
        </p:txBody>
      </p:sp>
      <p:sp>
        <p:nvSpPr>
          <p:cNvPr id="3" name="Content Placeholder 2"/>
          <p:cNvSpPr>
            <a:spLocks noGrp="1"/>
          </p:cNvSpPr>
          <p:nvPr>
            <p:ph idx="1"/>
          </p:nvPr>
        </p:nvSpPr>
        <p:spPr>
          <a:xfrm>
            <a:off x="457200" y="1600200"/>
            <a:ext cx="8229600" cy="3845024"/>
          </a:xfrm>
        </p:spPr>
        <p:txBody>
          <a:bodyPr>
            <a:normAutofit fontScale="92500" lnSpcReduction="20000"/>
          </a:bodyPr>
          <a:lstStyle/>
          <a:p>
            <a:pPr lvl="0" algn="just">
              <a:buFont typeface="Wingdings" pitchFamily="2" charset="2"/>
              <a:buChar char="v"/>
            </a:pPr>
            <a:r>
              <a:rPr lang="ro-RO" dirty="0">
                <a:latin typeface="Monotype Corsiva" pitchFamily="66" charset="0"/>
              </a:rPr>
              <a:t>27 Special psycho-pedagogy teachers;</a:t>
            </a:r>
          </a:p>
          <a:p>
            <a:pPr lvl="0" algn="just">
              <a:buFont typeface="Wingdings" pitchFamily="2" charset="2"/>
              <a:buChar char="v"/>
            </a:pPr>
            <a:r>
              <a:rPr lang="ro-RO" dirty="0">
                <a:latin typeface="Monotype Corsiva" pitchFamily="66" charset="0"/>
              </a:rPr>
              <a:t>14 Educators;</a:t>
            </a:r>
          </a:p>
          <a:p>
            <a:pPr lvl="0" algn="just">
              <a:buFont typeface="Wingdings" pitchFamily="2" charset="2"/>
              <a:buChar char="v"/>
            </a:pPr>
            <a:r>
              <a:rPr lang="ro-RO" dirty="0" smtClean="0">
                <a:latin typeface="Monotype Corsiva" pitchFamily="66" charset="0"/>
              </a:rPr>
              <a:t>10 </a:t>
            </a:r>
            <a:r>
              <a:rPr lang="ro-RO" dirty="0">
                <a:latin typeface="Monotype Corsiva" pitchFamily="66" charset="0"/>
              </a:rPr>
              <a:t>Speech therapists;</a:t>
            </a:r>
          </a:p>
          <a:p>
            <a:pPr lvl="0" algn="just">
              <a:buFont typeface="Wingdings" pitchFamily="2" charset="2"/>
              <a:buChar char="v"/>
            </a:pPr>
            <a:r>
              <a:rPr lang="ro-RO" dirty="0">
                <a:latin typeface="Monotype Corsiva" pitchFamily="66" charset="0"/>
              </a:rPr>
              <a:t>2 School counselors;</a:t>
            </a:r>
          </a:p>
          <a:p>
            <a:pPr lvl="0" algn="just">
              <a:buFont typeface="Wingdings" pitchFamily="2" charset="2"/>
              <a:buChar char="v"/>
            </a:pPr>
            <a:r>
              <a:rPr lang="ro-RO" dirty="0">
                <a:latin typeface="Monotype Corsiva" pitchFamily="66" charset="0"/>
              </a:rPr>
              <a:t>8 support teachers</a:t>
            </a:r>
          </a:p>
          <a:p>
            <a:pPr lvl="0" algn="just">
              <a:buFont typeface="Wingdings" pitchFamily="2" charset="2"/>
              <a:buChar char="v"/>
            </a:pPr>
            <a:r>
              <a:rPr lang="ro-RO" dirty="0">
                <a:latin typeface="Monotype Corsiva" pitchFamily="66" charset="0"/>
              </a:rPr>
              <a:t>3 Physiotherapists;</a:t>
            </a:r>
          </a:p>
          <a:p>
            <a:pPr lvl="0" algn="just">
              <a:buFont typeface="Wingdings" pitchFamily="2" charset="2"/>
              <a:buChar char="v"/>
            </a:pPr>
            <a:r>
              <a:rPr lang="ro-RO" dirty="0">
                <a:latin typeface="Monotype Corsiva" pitchFamily="66" charset="0"/>
              </a:rPr>
              <a:t>16 Auxiliary teaching staff;</a:t>
            </a:r>
          </a:p>
          <a:p>
            <a:pPr lvl="0" algn="just">
              <a:buFont typeface="Wingdings" pitchFamily="2" charset="2"/>
              <a:buChar char="v"/>
            </a:pPr>
            <a:r>
              <a:rPr lang="ro-RO" dirty="0">
                <a:latin typeface="Monotype Corsiva" pitchFamily="66" charset="0"/>
              </a:rPr>
              <a:t>5 Non-teaching staff.</a:t>
            </a:r>
          </a:p>
          <a:p>
            <a:endParaRPr lang="ro-RO" dirty="0"/>
          </a:p>
        </p:txBody>
      </p:sp>
      <p:pic>
        <p:nvPicPr>
          <p:cNvPr id="4" name="Obrázek 4">
            <a:extLst>
              <a:ext uri="{FF2B5EF4-FFF2-40B4-BE49-F238E27FC236}">
                <a16:creationId xmlns:a16="http://schemas.microsoft.com/office/drawing/2014/main" xmlns="" id="{C51D8DBC-711A-4F85-A7B3-766E84A8455F}"/>
              </a:ext>
            </a:extLst>
          </p:cNvPr>
          <p:cNvPicPr>
            <a:picLocks noChangeAspect="1"/>
          </p:cNvPicPr>
          <p:nvPr/>
        </p:nvPicPr>
        <p:blipFill>
          <a:blip r:embed="rId2" cstate="print"/>
          <a:stretch>
            <a:fillRect/>
          </a:stretch>
        </p:blipFill>
        <p:spPr>
          <a:xfrm>
            <a:off x="4860032" y="5445224"/>
            <a:ext cx="4283968" cy="1412776"/>
          </a:xfrm>
          <a:prstGeom prst="rect">
            <a:avLst/>
          </a:prstGeom>
        </p:spPr>
      </p:pic>
      <p:sp>
        <p:nvSpPr>
          <p:cNvPr id="5" name="Rectangle 4"/>
          <p:cNvSpPr/>
          <p:nvPr/>
        </p:nvSpPr>
        <p:spPr>
          <a:xfrm>
            <a:off x="251520" y="5691157"/>
            <a:ext cx="4392488" cy="646331"/>
          </a:xfrm>
          <a:prstGeom prst="rect">
            <a:avLst/>
          </a:prstGeom>
        </p:spPr>
        <p:txBody>
          <a:bodyPr wrap="square">
            <a:spAutoFit/>
          </a:bodyPr>
          <a:lstStyle/>
          <a:p>
            <a:r>
              <a:rPr lang="cs-CZ" b="1" dirty="0" smtClean="0">
                <a:solidFill>
                  <a:schemeClr val="bg1"/>
                </a:solidFill>
                <a:latin typeface="Arial" panose="020B0604020202020204" pitchFamily="34" charset="0"/>
                <a:cs typeface="Arial" panose="020B0604020202020204" pitchFamily="34" charset="0"/>
              </a:rPr>
              <a:t>ROOTS AND WINGS</a:t>
            </a:r>
          </a:p>
          <a:p>
            <a:r>
              <a:rPr lang="cs-CZ" b="1" dirty="0" smtClean="0">
                <a:solidFill>
                  <a:schemeClr val="bg1"/>
                </a:solidFill>
                <a:latin typeface="Arial" panose="020B0604020202020204" pitchFamily="34" charset="0"/>
                <a:cs typeface="Arial" panose="020B0604020202020204" pitchFamily="34" charset="0"/>
              </a:rPr>
              <a:t>Erasmus+ project</a:t>
            </a:r>
            <a:endParaRPr lang="cs-CZ"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cover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pic>
        <p:nvPicPr>
          <p:cNvPr id="27650" name="Picture 2"/>
          <p:cNvPicPr>
            <a:picLocks noGrp="1" noChangeAspect="1" noChangeArrowheads="1"/>
          </p:cNvPicPr>
          <p:nvPr>
            <p:ph sz="half" idx="1"/>
          </p:nvPr>
        </p:nvPicPr>
        <p:blipFill>
          <a:blip r:embed="rId2" cstate="print"/>
          <a:srcRect/>
          <a:stretch>
            <a:fillRect/>
          </a:stretch>
        </p:blipFill>
        <p:spPr bwMode="auto">
          <a:xfrm>
            <a:off x="285720" y="285728"/>
            <a:ext cx="4429156" cy="4727448"/>
          </a:xfrm>
          <a:prstGeom prst="rect">
            <a:avLst/>
          </a:prstGeom>
          <a:solidFill>
            <a:schemeClr val="accent1"/>
          </a:solidFill>
          <a:ln w="9525" cap="rnd" cmpd="sng">
            <a:solidFill>
              <a:schemeClr val="tx1"/>
            </a:solidFill>
            <a:miter lim="800000"/>
            <a:headEnd/>
            <a:tailEnd/>
          </a:ln>
          <a:effectLst/>
        </p:spPr>
      </p:pic>
      <p:pic>
        <p:nvPicPr>
          <p:cNvPr id="27651" name="Picture 3" descr="C:\Users\Misha\Desktop\59864259_2192565760836345_7813779794830557184_n.jpg"/>
          <p:cNvPicPr>
            <a:picLocks noGrp="1" noChangeAspect="1" noChangeArrowheads="1"/>
          </p:cNvPicPr>
          <p:nvPr>
            <p:ph sz="half" idx="2"/>
          </p:nvPr>
        </p:nvPicPr>
        <p:blipFill>
          <a:blip r:embed="rId3" cstate="print"/>
          <a:srcRect/>
          <a:stretch>
            <a:fillRect/>
          </a:stretch>
        </p:blipFill>
        <p:spPr bwMode="auto">
          <a:xfrm>
            <a:off x="4714876" y="285728"/>
            <a:ext cx="4143404" cy="4727448"/>
          </a:xfrm>
          <a:prstGeom prst="rect">
            <a:avLst/>
          </a:prstGeom>
          <a:solidFill>
            <a:schemeClr val="accent1"/>
          </a:solidFill>
          <a:ln cmpd="sng">
            <a:solidFill>
              <a:schemeClr val="tx1"/>
            </a:solidFill>
          </a:ln>
        </p:spPr>
      </p:pic>
      <p:pic>
        <p:nvPicPr>
          <p:cNvPr id="5" name="Obrázek 4">
            <a:extLst>
              <a:ext uri="{FF2B5EF4-FFF2-40B4-BE49-F238E27FC236}">
                <a16:creationId xmlns:a16="http://schemas.microsoft.com/office/drawing/2014/main" xmlns="" id="{C51D8DBC-711A-4F85-A7B3-766E84A8455F}"/>
              </a:ext>
            </a:extLst>
          </p:cNvPr>
          <p:cNvPicPr>
            <a:picLocks noChangeAspect="1"/>
          </p:cNvPicPr>
          <p:nvPr/>
        </p:nvPicPr>
        <p:blipFill>
          <a:blip r:embed="rId4" cstate="print"/>
          <a:stretch>
            <a:fillRect/>
          </a:stretch>
        </p:blipFill>
        <p:spPr>
          <a:xfrm>
            <a:off x="3851920" y="5051224"/>
            <a:ext cx="5292080" cy="1806776"/>
          </a:xfrm>
          <a:prstGeom prst="rect">
            <a:avLst/>
          </a:prstGeom>
        </p:spPr>
      </p:pic>
      <p:sp>
        <p:nvSpPr>
          <p:cNvPr id="6" name="Rectangle 5"/>
          <p:cNvSpPr/>
          <p:nvPr/>
        </p:nvSpPr>
        <p:spPr>
          <a:xfrm>
            <a:off x="179512" y="5085185"/>
            <a:ext cx="3600400" cy="646331"/>
          </a:xfrm>
          <a:prstGeom prst="rect">
            <a:avLst/>
          </a:prstGeom>
        </p:spPr>
        <p:txBody>
          <a:bodyPr wrap="square">
            <a:spAutoFit/>
          </a:bodyPr>
          <a:lstStyle/>
          <a:p>
            <a:r>
              <a:rPr lang="cs-CZ" b="1" dirty="0" smtClean="0">
                <a:solidFill>
                  <a:schemeClr val="bg1"/>
                </a:solidFill>
                <a:latin typeface="Arial" panose="020B0604020202020204" pitchFamily="34" charset="0"/>
                <a:cs typeface="Arial" panose="020B0604020202020204" pitchFamily="34" charset="0"/>
              </a:rPr>
              <a:t>ROOTS AND WINGS</a:t>
            </a:r>
          </a:p>
          <a:p>
            <a:r>
              <a:rPr lang="cs-CZ" b="1" dirty="0" smtClean="0">
                <a:solidFill>
                  <a:schemeClr val="bg1"/>
                </a:solidFill>
                <a:latin typeface="Arial" panose="020B0604020202020204" pitchFamily="34" charset="0"/>
                <a:cs typeface="Arial" panose="020B0604020202020204" pitchFamily="34" charset="0"/>
              </a:rPr>
              <a:t>Erasmus+ project</a:t>
            </a:r>
            <a:endParaRPr lang="cs-CZ"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ChangeArrowheads="1"/>
          </p:cNvSpPr>
          <p:nvPr/>
        </p:nvSpPr>
        <p:spPr bwMode="auto">
          <a:xfrm>
            <a:off x="785786" y="5054456"/>
            <a:ext cx="8072494"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8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„Education is a natural process carried out by the child and is not acquired by listening to words, but by experiences in the environment.”</a:t>
            </a:r>
            <a:endParaRPr kumimoji="0" lang="ro-RO"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o-RO" sz="2800" b="1"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t>Maria Montessori</a:t>
            </a:r>
            <a:endParaRPr kumimoji="0" lang="ro-RO"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o-RO" sz="1800" b="1"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t>(1870-1952)</a:t>
            </a: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6" name="Picture 1" descr="C:\Users\Misha\Desktop\Erasmus\maria_montessori_1.jpg"/>
          <p:cNvPicPr>
            <a:picLocks noChangeArrowheads="1"/>
          </p:cNvPicPr>
          <p:nvPr/>
        </p:nvPicPr>
        <p:blipFill>
          <a:blip r:embed="rId2" cstate="print"/>
          <a:srcRect/>
          <a:stretch>
            <a:fillRect/>
          </a:stretch>
        </p:blipFill>
        <p:spPr bwMode="auto">
          <a:xfrm>
            <a:off x="1259632" y="1412776"/>
            <a:ext cx="6929486" cy="4104456"/>
          </a:xfrm>
          <a:prstGeom prst="rect">
            <a:avLst/>
          </a:prstGeom>
          <a:noFill/>
          <a:ln w="9525">
            <a:noFill/>
            <a:miter lim="800000"/>
            <a:headEnd/>
            <a:tailEnd/>
          </a:ln>
        </p:spPr>
      </p:pic>
      <p:sp>
        <p:nvSpPr>
          <p:cNvPr id="4" name="Rectangle 3"/>
          <p:cNvSpPr/>
          <p:nvPr/>
        </p:nvSpPr>
        <p:spPr>
          <a:xfrm flipH="1">
            <a:off x="251520" y="260649"/>
            <a:ext cx="2034480" cy="1200329"/>
          </a:xfrm>
          <a:prstGeom prst="rect">
            <a:avLst/>
          </a:prstGeom>
        </p:spPr>
        <p:txBody>
          <a:bodyPr wrap="square">
            <a:spAutoFit/>
          </a:bodyPr>
          <a:lstStyle/>
          <a:p>
            <a:r>
              <a:rPr lang="cs-CZ" b="1" dirty="0" smtClean="0">
                <a:solidFill>
                  <a:schemeClr val="bg1"/>
                </a:solidFill>
                <a:latin typeface="Arial" panose="020B0604020202020204" pitchFamily="34" charset="0"/>
                <a:cs typeface="Arial" panose="020B0604020202020204" pitchFamily="34" charset="0"/>
              </a:rPr>
              <a:t>ROOTS AND WINGS</a:t>
            </a:r>
          </a:p>
          <a:p>
            <a:r>
              <a:rPr lang="cs-CZ" b="1" dirty="0" smtClean="0">
                <a:solidFill>
                  <a:schemeClr val="bg1"/>
                </a:solidFill>
                <a:latin typeface="Arial" panose="020B0604020202020204" pitchFamily="34" charset="0"/>
                <a:cs typeface="Arial" panose="020B0604020202020204" pitchFamily="34" charset="0"/>
              </a:rPr>
              <a:t>Erasmus+ project</a:t>
            </a:r>
            <a:endParaRPr lang="cs-CZ" dirty="0" smtClean="0">
              <a:solidFill>
                <a:schemeClr val="bg1"/>
              </a:solidFill>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xmlns="" id="{C51D8DBC-711A-4F85-A7B3-766E84A8455F}"/>
              </a:ext>
            </a:extLst>
          </p:cNvPr>
          <p:cNvPicPr>
            <a:picLocks noChangeAspect="1"/>
          </p:cNvPicPr>
          <p:nvPr/>
        </p:nvPicPr>
        <p:blipFill>
          <a:blip r:embed="rId3" cstate="print"/>
          <a:stretch>
            <a:fillRect/>
          </a:stretch>
        </p:blipFill>
        <p:spPr>
          <a:xfrm>
            <a:off x="2195736" y="0"/>
            <a:ext cx="6696744" cy="1008112"/>
          </a:xfrm>
          <a:prstGeom prst="rect">
            <a:avLst/>
          </a:prstGeom>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ro-RO" dirty="0"/>
          </a:p>
        </p:txBody>
      </p:sp>
      <p:pic>
        <p:nvPicPr>
          <p:cNvPr id="16386" name="Picture 5" descr="C:\Users\Misha\Pictures\Picasa\Colaje\Colaje2.jpg"/>
          <p:cNvPicPr>
            <a:picLocks noChangeArrowheads="1"/>
          </p:cNvPicPr>
          <p:nvPr/>
        </p:nvPicPr>
        <p:blipFill>
          <a:blip r:embed="rId2" cstate="print"/>
          <a:srcRect/>
          <a:stretch>
            <a:fillRect/>
          </a:stretch>
        </p:blipFill>
        <p:spPr bwMode="auto">
          <a:xfrm>
            <a:off x="214282" y="1700808"/>
            <a:ext cx="8572560" cy="5157192"/>
          </a:xfrm>
          <a:prstGeom prst="rect">
            <a:avLst/>
          </a:prstGeom>
          <a:noFill/>
          <a:ln w="9525">
            <a:noFill/>
            <a:miter lim="800000"/>
            <a:headEnd/>
            <a:tailEnd/>
          </a:ln>
        </p:spPr>
      </p:pic>
      <p:sp>
        <p:nvSpPr>
          <p:cNvPr id="5" name="Title 4"/>
          <p:cNvSpPr>
            <a:spLocks noGrp="1"/>
          </p:cNvSpPr>
          <p:nvPr>
            <p:ph type="title"/>
          </p:nvPr>
        </p:nvSpPr>
        <p:spPr>
          <a:xfrm>
            <a:off x="683568" y="0"/>
            <a:ext cx="2808312" cy="1124744"/>
          </a:xfrm>
        </p:spPr>
        <p:txBody>
          <a:bodyPr>
            <a:normAutofit fontScale="90000"/>
          </a:bodyPr>
          <a:lstStyle/>
          <a:p>
            <a:r>
              <a:rPr lang="cs-CZ" sz="2200" b="1" dirty="0" smtClean="0">
                <a:solidFill>
                  <a:schemeClr val="bg1"/>
                </a:solidFill>
                <a:latin typeface="Arial" panose="020B0604020202020204" pitchFamily="34" charset="0"/>
                <a:cs typeface="Arial" panose="020B0604020202020204" pitchFamily="34" charset="0"/>
              </a:rPr>
              <a:t/>
            </a:r>
            <a:br>
              <a:rPr lang="cs-CZ" sz="2200" b="1" dirty="0" smtClean="0">
                <a:solidFill>
                  <a:schemeClr val="bg1"/>
                </a:solidFill>
                <a:latin typeface="Arial" panose="020B0604020202020204" pitchFamily="34" charset="0"/>
                <a:cs typeface="Arial" panose="020B0604020202020204" pitchFamily="34" charset="0"/>
              </a:rPr>
            </a:br>
            <a:r>
              <a:rPr lang="cs-CZ" sz="2200" b="1" dirty="0" smtClean="0">
                <a:solidFill>
                  <a:schemeClr val="bg1"/>
                </a:solidFill>
                <a:latin typeface="Arial" panose="020B0604020202020204" pitchFamily="34" charset="0"/>
                <a:cs typeface="Arial" panose="020B0604020202020204" pitchFamily="34" charset="0"/>
              </a:rPr>
              <a:t>ROOTS </a:t>
            </a:r>
            <a:r>
              <a:rPr lang="cs-CZ" sz="2200" b="1" dirty="0" smtClean="0">
                <a:solidFill>
                  <a:schemeClr val="bg1"/>
                </a:solidFill>
                <a:latin typeface="Arial" panose="020B0604020202020204" pitchFamily="34" charset="0"/>
                <a:cs typeface="Arial" panose="020B0604020202020204" pitchFamily="34" charset="0"/>
              </a:rPr>
              <a:t>AND WINGS</a:t>
            </a:r>
            <a:br>
              <a:rPr lang="cs-CZ" sz="2200" b="1" dirty="0" smtClean="0">
                <a:solidFill>
                  <a:schemeClr val="bg1"/>
                </a:solidFill>
                <a:latin typeface="Arial" panose="020B0604020202020204" pitchFamily="34" charset="0"/>
                <a:cs typeface="Arial" panose="020B0604020202020204" pitchFamily="34" charset="0"/>
              </a:rPr>
            </a:br>
            <a:r>
              <a:rPr lang="cs-CZ" sz="2200" b="1" dirty="0" smtClean="0">
                <a:solidFill>
                  <a:schemeClr val="bg1"/>
                </a:solidFill>
                <a:latin typeface="Arial" panose="020B0604020202020204" pitchFamily="34" charset="0"/>
                <a:cs typeface="Arial" panose="020B0604020202020204" pitchFamily="34" charset="0"/>
              </a:rPr>
              <a:t>Erasmus+ project</a:t>
            </a:r>
            <a:r>
              <a:rPr lang="cs-CZ" dirty="0" smtClean="0">
                <a:solidFill>
                  <a:schemeClr val="bg1"/>
                </a:solidFill>
                <a:latin typeface="Arial" panose="020B0604020202020204" pitchFamily="34" charset="0"/>
                <a:cs typeface="Arial" panose="020B0604020202020204" pitchFamily="34" charset="0"/>
              </a:rPr>
              <a:t/>
            </a:r>
            <a:br>
              <a:rPr lang="cs-CZ" dirty="0" smtClean="0">
                <a:solidFill>
                  <a:schemeClr val="bg1"/>
                </a:solidFill>
                <a:latin typeface="Arial" panose="020B0604020202020204" pitchFamily="34" charset="0"/>
                <a:cs typeface="Arial" panose="020B0604020202020204" pitchFamily="34" charset="0"/>
              </a:rPr>
            </a:br>
            <a:endParaRPr lang="ro-RO" dirty="0"/>
          </a:p>
        </p:txBody>
      </p:sp>
      <p:pic>
        <p:nvPicPr>
          <p:cNvPr id="6" name="Obrázek 4">
            <a:extLst>
              <a:ext uri="{FF2B5EF4-FFF2-40B4-BE49-F238E27FC236}">
                <a16:creationId xmlns:a16="http://schemas.microsoft.com/office/drawing/2014/main" xmlns="" id="{C51D8DBC-711A-4F85-A7B3-766E84A8455F}"/>
              </a:ext>
            </a:extLst>
          </p:cNvPr>
          <p:cNvPicPr>
            <a:picLocks noChangeAspect="1"/>
          </p:cNvPicPr>
          <p:nvPr/>
        </p:nvPicPr>
        <p:blipFill>
          <a:blip r:embed="rId3" cstate="print"/>
          <a:stretch>
            <a:fillRect/>
          </a:stretch>
        </p:blipFill>
        <p:spPr>
          <a:xfrm>
            <a:off x="3491880" y="0"/>
            <a:ext cx="5652120" cy="1230712"/>
          </a:xfrm>
          <a:prstGeom prst="rect">
            <a:avLst/>
          </a:prstGeom>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295400"/>
          </a:xfrm>
        </p:spPr>
        <p:txBody>
          <a:bodyPr>
            <a:normAutofit fontScale="90000"/>
          </a:bodyPr>
          <a:lstStyle/>
          <a:p>
            <a:r>
              <a:rPr lang="cs-CZ" sz="2200" b="1" dirty="0" smtClean="0">
                <a:solidFill>
                  <a:schemeClr val="bg1"/>
                </a:solidFill>
                <a:latin typeface="Arial" panose="020B0604020202020204" pitchFamily="34" charset="0"/>
                <a:cs typeface="Arial" panose="020B0604020202020204" pitchFamily="34" charset="0"/>
              </a:rPr>
              <a:t>ROOTS AND WINGS</a:t>
            </a:r>
            <a:br>
              <a:rPr lang="cs-CZ" sz="2200" b="1" dirty="0" smtClean="0">
                <a:solidFill>
                  <a:schemeClr val="bg1"/>
                </a:solidFill>
                <a:latin typeface="Arial" panose="020B0604020202020204" pitchFamily="34" charset="0"/>
                <a:cs typeface="Arial" panose="020B0604020202020204" pitchFamily="34" charset="0"/>
              </a:rPr>
            </a:br>
            <a:r>
              <a:rPr lang="cs-CZ" sz="2200" b="1" dirty="0" smtClean="0">
                <a:solidFill>
                  <a:schemeClr val="bg1"/>
                </a:solidFill>
                <a:latin typeface="Arial" panose="020B0604020202020204" pitchFamily="34" charset="0"/>
                <a:cs typeface="Arial" panose="020B0604020202020204" pitchFamily="34" charset="0"/>
              </a:rPr>
              <a:t>Erasmus+ project</a:t>
            </a:r>
            <a:r>
              <a:rPr lang="cs-CZ" dirty="0" smtClean="0">
                <a:solidFill>
                  <a:schemeClr val="bg1"/>
                </a:solidFill>
                <a:latin typeface="Arial" panose="020B0604020202020204" pitchFamily="34" charset="0"/>
                <a:cs typeface="Arial" panose="020B0604020202020204" pitchFamily="34" charset="0"/>
              </a:rPr>
              <a:t/>
            </a:r>
            <a:br>
              <a:rPr lang="cs-CZ" dirty="0" smtClean="0">
                <a:solidFill>
                  <a:schemeClr val="bg1"/>
                </a:solidFill>
                <a:latin typeface="Arial" panose="020B0604020202020204" pitchFamily="34" charset="0"/>
                <a:cs typeface="Arial" panose="020B0604020202020204" pitchFamily="34" charset="0"/>
              </a:rPr>
            </a:br>
            <a:endParaRPr lang="ro-RO" dirty="0"/>
          </a:p>
        </p:txBody>
      </p:sp>
      <p:sp>
        <p:nvSpPr>
          <p:cNvPr id="3" name="Content Placeholder 2"/>
          <p:cNvSpPr>
            <a:spLocks noGrp="1"/>
          </p:cNvSpPr>
          <p:nvPr>
            <p:ph idx="1"/>
          </p:nvPr>
        </p:nvSpPr>
        <p:spPr>
          <a:xfrm>
            <a:off x="457200" y="1357298"/>
            <a:ext cx="8229600" cy="4768865"/>
          </a:xfrm>
        </p:spPr>
        <p:txBody>
          <a:bodyPr>
            <a:normAutofit/>
          </a:bodyPr>
          <a:lstStyle/>
          <a:p>
            <a:pPr algn="just">
              <a:buNone/>
            </a:pPr>
            <a:r>
              <a:rPr lang="ro-RO" b="1" dirty="0" smtClean="0">
                <a:latin typeface="Monotype Corsiva" pitchFamily="66" charset="0"/>
              </a:rPr>
              <a:t>             „</a:t>
            </a:r>
            <a:r>
              <a:rPr lang="ro-RO" b="1" dirty="0">
                <a:latin typeface="Monotype Corsiva" pitchFamily="66" charset="0"/>
              </a:rPr>
              <a:t>Maria Montessori” Special Secondary School</a:t>
            </a:r>
            <a:r>
              <a:rPr lang="ro-RO" dirty="0">
                <a:latin typeface="Monotype Corsiva" pitchFamily="66" charset="0"/>
              </a:rPr>
              <a:t> was founded in 1973, as a school unit meant to ensure the education of mentally deficient students. At first it was named „Special School for recoverable mental deficiencies”. Later on, in 1990 the school changed its name to „Special School Bacau”. In 2009, by applying the Montessori principles, the name of the school becomes „Maria Montessori” Special Secondary School. </a:t>
            </a:r>
          </a:p>
        </p:txBody>
      </p:sp>
      <p:pic>
        <p:nvPicPr>
          <p:cNvPr id="4" name="Obrázek 4">
            <a:extLst>
              <a:ext uri="{FF2B5EF4-FFF2-40B4-BE49-F238E27FC236}">
                <a16:creationId xmlns:a16="http://schemas.microsoft.com/office/drawing/2014/main" xmlns="" id="{C51D8DBC-711A-4F85-A7B3-766E84A8455F}"/>
              </a:ext>
            </a:extLst>
          </p:cNvPr>
          <p:cNvPicPr>
            <a:picLocks noChangeAspect="1"/>
          </p:cNvPicPr>
          <p:nvPr/>
        </p:nvPicPr>
        <p:blipFill>
          <a:blip r:embed="rId2" cstate="print"/>
          <a:stretch>
            <a:fillRect/>
          </a:stretch>
        </p:blipFill>
        <p:spPr>
          <a:xfrm>
            <a:off x="4499992" y="0"/>
            <a:ext cx="4644008" cy="1196752"/>
          </a:xfrm>
          <a:prstGeom prst="rect">
            <a:avLst/>
          </a:prstGeom>
        </p:spPr>
      </p:pic>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412776"/>
          </a:xfrm>
        </p:spPr>
        <p:txBody>
          <a:bodyPr>
            <a:normAutofit/>
          </a:bodyPr>
          <a:lstStyle/>
          <a:p>
            <a:r>
              <a:rPr lang="cs-CZ" sz="2000" b="1" dirty="0" smtClean="0">
                <a:solidFill>
                  <a:schemeClr val="bg1"/>
                </a:solidFill>
                <a:latin typeface="Arial" panose="020B0604020202020204" pitchFamily="34" charset="0"/>
                <a:cs typeface="Arial" panose="020B0604020202020204" pitchFamily="34" charset="0"/>
              </a:rPr>
              <a:t>ROOTS AND WINGS</a:t>
            </a:r>
            <a:br>
              <a:rPr lang="cs-CZ" sz="2000" b="1" dirty="0" smtClean="0">
                <a:solidFill>
                  <a:schemeClr val="bg1"/>
                </a:solidFill>
                <a:latin typeface="Arial" panose="020B0604020202020204" pitchFamily="34" charset="0"/>
                <a:cs typeface="Arial" panose="020B0604020202020204" pitchFamily="34" charset="0"/>
              </a:rPr>
            </a:br>
            <a:r>
              <a:rPr lang="cs-CZ" sz="2000" b="1" dirty="0" smtClean="0">
                <a:solidFill>
                  <a:schemeClr val="bg1"/>
                </a:solidFill>
                <a:latin typeface="Arial" panose="020B0604020202020204" pitchFamily="34" charset="0"/>
                <a:cs typeface="Arial" panose="020B0604020202020204" pitchFamily="34" charset="0"/>
              </a:rPr>
              <a:t>Erasmus+ project</a:t>
            </a:r>
            <a:r>
              <a:rPr lang="cs-CZ" sz="2000" dirty="0" smtClean="0">
                <a:solidFill>
                  <a:schemeClr val="bg1"/>
                </a:solidFill>
                <a:latin typeface="Arial" panose="020B0604020202020204" pitchFamily="34" charset="0"/>
                <a:cs typeface="Arial" panose="020B0604020202020204" pitchFamily="34" charset="0"/>
              </a:rPr>
              <a:t/>
            </a:r>
            <a:br>
              <a:rPr lang="cs-CZ" sz="2000" dirty="0" smtClean="0">
                <a:solidFill>
                  <a:schemeClr val="bg1"/>
                </a:solidFill>
                <a:latin typeface="Arial" panose="020B0604020202020204" pitchFamily="34" charset="0"/>
                <a:cs typeface="Arial" panose="020B0604020202020204" pitchFamily="34" charset="0"/>
              </a:rPr>
            </a:br>
            <a:endParaRPr lang="ro-RO" sz="2000" dirty="0"/>
          </a:p>
        </p:txBody>
      </p:sp>
      <p:sp>
        <p:nvSpPr>
          <p:cNvPr id="3" name="Content Placeholder 2"/>
          <p:cNvSpPr>
            <a:spLocks noGrp="1"/>
          </p:cNvSpPr>
          <p:nvPr>
            <p:ph idx="1"/>
          </p:nvPr>
        </p:nvSpPr>
        <p:spPr>
          <a:xfrm>
            <a:off x="500034" y="1428736"/>
            <a:ext cx="8229600" cy="4525963"/>
          </a:xfrm>
        </p:spPr>
        <p:txBody>
          <a:bodyPr>
            <a:normAutofit lnSpcReduction="10000"/>
          </a:bodyPr>
          <a:lstStyle/>
          <a:p>
            <a:pPr algn="just">
              <a:buNone/>
            </a:pPr>
            <a:r>
              <a:rPr lang="ro-RO" dirty="0" smtClean="0">
                <a:latin typeface="Monotype Corsiva" pitchFamily="66" charset="0"/>
              </a:rPr>
              <a:t>             In </a:t>
            </a:r>
            <a:r>
              <a:rPr lang="ro-RO" dirty="0">
                <a:latin typeface="Monotype Corsiva" pitchFamily="66" charset="0"/>
              </a:rPr>
              <a:t>our school, we are educating 191 students with different degrees of mental deficiency (moderate and severe deficiency), children with autism and Down Syndrome. We are a state school unit for pupils with special educational needs , from Bacau, having the following levels of education:</a:t>
            </a:r>
          </a:p>
          <a:p>
            <a:pPr algn="just">
              <a:buFont typeface="Wingdings" pitchFamily="2" charset="2"/>
              <a:buChar char="q"/>
            </a:pPr>
            <a:r>
              <a:rPr lang="ro-RO" dirty="0">
                <a:latin typeface="Monotype Corsiva" pitchFamily="66" charset="0"/>
              </a:rPr>
              <a:t>Primary education- 10 classes;</a:t>
            </a:r>
          </a:p>
          <a:p>
            <a:pPr algn="just">
              <a:buFont typeface="Wingdings" pitchFamily="2" charset="2"/>
              <a:buChar char="q"/>
            </a:pPr>
            <a:r>
              <a:rPr lang="ro-RO" dirty="0">
                <a:latin typeface="Monotype Corsiva" pitchFamily="66" charset="0"/>
              </a:rPr>
              <a:t>Gymnasium- 20 classes, one of which is a class for students with sensory deficiencies.</a:t>
            </a:r>
          </a:p>
          <a:p>
            <a:pPr algn="just">
              <a:buNone/>
            </a:pPr>
            <a:endParaRPr lang="ro-RO" dirty="0">
              <a:latin typeface="Monotype Corsiva" pitchFamily="66" charset="0"/>
            </a:endParaRPr>
          </a:p>
        </p:txBody>
      </p:sp>
      <p:pic>
        <p:nvPicPr>
          <p:cNvPr id="4" name="Obrázek 4">
            <a:extLst>
              <a:ext uri="{FF2B5EF4-FFF2-40B4-BE49-F238E27FC236}">
                <a16:creationId xmlns:a16="http://schemas.microsoft.com/office/drawing/2014/main" xmlns="" id="{C51D8DBC-711A-4F85-A7B3-766E84A8455F}"/>
              </a:ext>
            </a:extLst>
          </p:cNvPr>
          <p:cNvPicPr>
            <a:picLocks noChangeAspect="1"/>
          </p:cNvPicPr>
          <p:nvPr/>
        </p:nvPicPr>
        <p:blipFill>
          <a:blip r:embed="rId2" cstate="print"/>
          <a:stretch>
            <a:fillRect/>
          </a:stretch>
        </p:blipFill>
        <p:spPr>
          <a:xfrm>
            <a:off x="3563888" y="0"/>
            <a:ext cx="5580112" cy="1340768"/>
          </a:xfrm>
          <a:prstGeom prst="rect">
            <a:avLst/>
          </a:prstGeom>
        </p:spPr>
      </p:pic>
    </p:spTree>
  </p:cSld>
  <p:clrMapOvr>
    <a:masterClrMapping/>
  </p:clrMapOvr>
  <p:transition>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pPr algn="ctr"/>
            <a:r>
              <a:rPr lang="ro-RO" sz="3200" b="1" dirty="0">
                <a:latin typeface="Monotype Corsiva" pitchFamily="66" charset="0"/>
              </a:rPr>
              <a:t>OUR  MISSION:</a:t>
            </a:r>
            <a:r>
              <a:rPr lang="ro-RO" sz="3200" dirty="0">
                <a:latin typeface="Monotype Corsiva" pitchFamily="66" charset="0"/>
              </a:rPr>
              <a:t/>
            </a:r>
            <a:br>
              <a:rPr lang="ro-RO" sz="3200" dirty="0">
                <a:latin typeface="Monotype Corsiva" pitchFamily="66" charset="0"/>
              </a:rPr>
            </a:br>
            <a:endParaRPr lang="ro-RO" sz="3200" dirty="0">
              <a:latin typeface="Monotype Corsiva" pitchFamily="66" charset="0"/>
            </a:endParaRPr>
          </a:p>
        </p:txBody>
      </p:sp>
      <p:sp>
        <p:nvSpPr>
          <p:cNvPr id="3" name="Content Placeholder 2"/>
          <p:cNvSpPr>
            <a:spLocks noGrp="1"/>
          </p:cNvSpPr>
          <p:nvPr>
            <p:ph idx="1"/>
          </p:nvPr>
        </p:nvSpPr>
        <p:spPr>
          <a:xfrm>
            <a:off x="457200" y="1071547"/>
            <a:ext cx="8229600" cy="4589702"/>
          </a:xfrm>
        </p:spPr>
        <p:txBody>
          <a:bodyPr>
            <a:normAutofit fontScale="85000" lnSpcReduction="20000"/>
          </a:bodyPr>
          <a:lstStyle/>
          <a:p>
            <a:pPr algn="just">
              <a:buNone/>
            </a:pPr>
            <a:r>
              <a:rPr lang="ro-RO" dirty="0" smtClean="0">
                <a:latin typeface="Monotype Corsiva" pitchFamily="66" charset="0"/>
              </a:rPr>
              <a:t>             Training </a:t>
            </a:r>
            <a:r>
              <a:rPr lang="ro-RO" dirty="0">
                <a:latin typeface="Monotype Corsiva" pitchFamily="66" charset="0"/>
              </a:rPr>
              <a:t>skills and abilities, in order to develop personal autonomy skills, professional training and social integration, for the children to become independent, active and efficient citizens.</a:t>
            </a:r>
          </a:p>
          <a:p>
            <a:pPr>
              <a:buNone/>
            </a:pPr>
            <a:r>
              <a:rPr lang="ro-RO" b="1" dirty="0"/>
              <a:t> </a:t>
            </a:r>
            <a:endParaRPr lang="ro-RO" dirty="0"/>
          </a:p>
          <a:p>
            <a:pPr lvl="0" algn="just">
              <a:buFont typeface="Wingdings" pitchFamily="2" charset="2"/>
              <a:buChar char="v"/>
            </a:pPr>
            <a:r>
              <a:rPr lang="ro-RO" dirty="0">
                <a:latin typeface="Monotype Corsiva" pitchFamily="66" charset="0"/>
              </a:rPr>
              <a:t>Providing </a:t>
            </a:r>
            <a:r>
              <a:rPr lang="ro-RO" dirty="0" smtClean="0">
                <a:latin typeface="Monotype Corsiva" pitchFamily="66" charset="0"/>
              </a:rPr>
              <a:t>quality </a:t>
            </a:r>
            <a:r>
              <a:rPr lang="ro-RO" dirty="0">
                <a:latin typeface="Monotype Corsiva" pitchFamily="66" charset="0"/>
              </a:rPr>
              <a:t>education for our pupils </a:t>
            </a:r>
          </a:p>
          <a:p>
            <a:pPr lvl="0" algn="just">
              <a:buFont typeface="Wingdings" pitchFamily="2" charset="2"/>
              <a:buChar char="v"/>
            </a:pPr>
            <a:r>
              <a:rPr lang="ro-RO" dirty="0">
                <a:latin typeface="Monotype Corsiva" pitchFamily="66" charset="0"/>
              </a:rPr>
              <a:t>Increasing individual performance by training and developing skills and abilities;</a:t>
            </a:r>
          </a:p>
          <a:p>
            <a:pPr lvl="0" algn="just">
              <a:buFont typeface="Wingdings" pitchFamily="2" charset="2"/>
              <a:buChar char="v"/>
            </a:pPr>
            <a:r>
              <a:rPr lang="ro-RO" dirty="0">
                <a:latin typeface="Monotype Corsiva" pitchFamily="66" charset="0"/>
              </a:rPr>
              <a:t>Providing a favorable environment for conducting learning activities for children with special educational needs;</a:t>
            </a:r>
          </a:p>
          <a:p>
            <a:pPr lvl="0" algn="just">
              <a:buFont typeface="Wingdings" pitchFamily="2" charset="2"/>
              <a:buChar char="v"/>
            </a:pPr>
            <a:r>
              <a:rPr lang="ro-RO" dirty="0">
                <a:latin typeface="Monotype Corsiva" pitchFamily="66" charset="0"/>
              </a:rPr>
              <a:t>Developing projects and extra-curricular programs, with the support of the local community.</a:t>
            </a:r>
          </a:p>
          <a:p>
            <a:pPr>
              <a:buNone/>
            </a:pPr>
            <a:endParaRPr lang="ro-RO" dirty="0">
              <a:latin typeface="Monotype Corsiva" pitchFamily="66" charset="0"/>
            </a:endParaRPr>
          </a:p>
        </p:txBody>
      </p:sp>
      <p:sp>
        <p:nvSpPr>
          <p:cNvPr id="20481" name="Rectangle 1"/>
          <p:cNvSpPr>
            <a:spLocks noChangeArrowheads="1"/>
          </p:cNvSpPr>
          <p:nvPr/>
        </p:nvSpPr>
        <p:spPr bwMode="auto">
          <a:xfrm>
            <a:off x="3143240" y="2500306"/>
            <a:ext cx="2880917"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3200" b="1"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t>OUR  TARGETS:</a:t>
            </a:r>
            <a:endParaRPr kumimoji="0" lang="ro-RO"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467544" y="5691157"/>
            <a:ext cx="2736304" cy="646331"/>
          </a:xfrm>
          <a:prstGeom prst="rect">
            <a:avLst/>
          </a:prstGeom>
        </p:spPr>
        <p:txBody>
          <a:bodyPr wrap="square">
            <a:spAutoFit/>
          </a:bodyPr>
          <a:lstStyle/>
          <a:p>
            <a:r>
              <a:rPr lang="cs-CZ" b="1" dirty="0" smtClean="0">
                <a:solidFill>
                  <a:schemeClr val="bg1"/>
                </a:solidFill>
                <a:latin typeface="Arial" panose="020B0604020202020204" pitchFamily="34" charset="0"/>
                <a:cs typeface="Arial" panose="020B0604020202020204" pitchFamily="34" charset="0"/>
              </a:rPr>
              <a:t>ROOTS AND WINGS</a:t>
            </a:r>
          </a:p>
          <a:p>
            <a:r>
              <a:rPr lang="cs-CZ" b="1" dirty="0" smtClean="0">
                <a:solidFill>
                  <a:schemeClr val="bg1"/>
                </a:solidFill>
                <a:latin typeface="Arial" panose="020B0604020202020204" pitchFamily="34" charset="0"/>
                <a:cs typeface="Arial" panose="020B0604020202020204" pitchFamily="34" charset="0"/>
              </a:rPr>
              <a:t>Erasmus+ project</a:t>
            </a:r>
            <a:endParaRPr lang="cs-CZ" dirty="0">
              <a:solidFill>
                <a:schemeClr val="bg1"/>
              </a:solidFill>
              <a:latin typeface="Arial" panose="020B0604020202020204" pitchFamily="34" charset="0"/>
              <a:cs typeface="Arial" panose="020B0604020202020204" pitchFamily="34" charset="0"/>
            </a:endParaRPr>
          </a:p>
        </p:txBody>
      </p:sp>
      <p:pic>
        <p:nvPicPr>
          <p:cNvPr id="6" name="Obrázek 4">
            <a:extLst>
              <a:ext uri="{FF2B5EF4-FFF2-40B4-BE49-F238E27FC236}">
                <a16:creationId xmlns:a16="http://schemas.microsoft.com/office/drawing/2014/main" xmlns="" id="{C51D8DBC-711A-4F85-A7B3-766E84A8455F}"/>
              </a:ext>
            </a:extLst>
          </p:cNvPr>
          <p:cNvPicPr>
            <a:picLocks noChangeAspect="1"/>
          </p:cNvPicPr>
          <p:nvPr/>
        </p:nvPicPr>
        <p:blipFill>
          <a:blip r:embed="rId2" cstate="print"/>
          <a:stretch>
            <a:fillRect/>
          </a:stretch>
        </p:blipFill>
        <p:spPr>
          <a:xfrm>
            <a:off x="3275856" y="5445224"/>
            <a:ext cx="5544616" cy="1412776"/>
          </a:xfrm>
          <a:prstGeom prst="rect">
            <a:avLst/>
          </a:prstGeom>
        </p:spPr>
      </p:pic>
    </p:spTree>
  </p:cSld>
  <p:clrMapOvr>
    <a:masterClrMapping/>
  </p:clrMapOvr>
  <p:transition>
    <p:wheel spokes="3"/>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o-RO" sz="3200" b="1" dirty="0">
                <a:latin typeface="Monotype Corsiva" pitchFamily="66" charset="0"/>
              </a:rPr>
              <a:t>WHAT </a:t>
            </a:r>
            <a:r>
              <a:rPr lang="ro-RO" sz="3200" b="1" dirty="0" smtClean="0">
                <a:latin typeface="Monotype Corsiva" pitchFamily="66" charset="0"/>
              </a:rPr>
              <a:t> WE </a:t>
            </a:r>
            <a:r>
              <a:rPr lang="ro-RO" sz="3200" b="1" dirty="0">
                <a:latin typeface="Monotype Corsiva" pitchFamily="66" charset="0"/>
              </a:rPr>
              <a:t>OFFER?</a:t>
            </a:r>
            <a:r>
              <a:rPr lang="ro-RO" sz="3200" dirty="0">
                <a:latin typeface="Monotype Corsiva" pitchFamily="66" charset="0"/>
              </a:rPr>
              <a:t/>
            </a:r>
            <a:br>
              <a:rPr lang="ro-RO" sz="3200" dirty="0">
                <a:latin typeface="Monotype Corsiva" pitchFamily="66" charset="0"/>
              </a:rPr>
            </a:br>
            <a:endParaRPr lang="ro-RO" sz="3200" dirty="0">
              <a:latin typeface="Monotype Corsiva" pitchFamily="66" charset="0"/>
            </a:endParaRPr>
          </a:p>
        </p:txBody>
      </p:sp>
      <p:sp>
        <p:nvSpPr>
          <p:cNvPr id="3" name="Content Placeholder 2"/>
          <p:cNvSpPr>
            <a:spLocks noGrp="1"/>
          </p:cNvSpPr>
          <p:nvPr>
            <p:ph idx="1"/>
          </p:nvPr>
        </p:nvSpPr>
        <p:spPr>
          <a:xfrm>
            <a:off x="285720" y="928670"/>
            <a:ext cx="8501122" cy="4516554"/>
          </a:xfrm>
        </p:spPr>
        <p:txBody>
          <a:bodyPr>
            <a:normAutofit fontScale="92500" lnSpcReduction="10000"/>
          </a:bodyPr>
          <a:lstStyle/>
          <a:p>
            <a:pPr lvl="0" algn="just">
              <a:buFont typeface="Wingdings" pitchFamily="2" charset="2"/>
              <a:buChar char="v"/>
            </a:pPr>
            <a:r>
              <a:rPr lang="ro-RO" dirty="0">
                <a:latin typeface="Monotype Corsiva" pitchFamily="66" charset="0"/>
              </a:rPr>
              <a:t>Curricular  activities and self autonomy skills training;</a:t>
            </a:r>
          </a:p>
          <a:p>
            <a:pPr lvl="0" algn="just">
              <a:buFont typeface="Wingdings" pitchFamily="2" charset="2"/>
              <a:buChar char="v"/>
            </a:pPr>
            <a:r>
              <a:rPr lang="ro-RO" dirty="0">
                <a:latin typeface="Monotype Corsiva" pitchFamily="66" charset="0"/>
              </a:rPr>
              <a:t>Promoting quality education, focused on the child needs.</a:t>
            </a:r>
          </a:p>
          <a:p>
            <a:pPr lvl="0" algn="just">
              <a:buFont typeface="Wingdings" pitchFamily="2" charset="2"/>
              <a:buChar char="v"/>
            </a:pPr>
            <a:r>
              <a:rPr lang="ro-RO" dirty="0" smtClean="0">
                <a:latin typeface="Monotype Corsiva" pitchFamily="66" charset="0"/>
              </a:rPr>
              <a:t>Individualized educational  Plans (I.E.P)</a:t>
            </a:r>
          </a:p>
          <a:p>
            <a:pPr lvl="0" algn="just">
              <a:buFont typeface="Wingdings" pitchFamily="2" charset="2"/>
              <a:buChar char="v"/>
            </a:pPr>
            <a:r>
              <a:rPr lang="ro-RO" dirty="0" smtClean="0">
                <a:latin typeface="Monotype Corsiva" pitchFamily="66" charset="0"/>
              </a:rPr>
              <a:t>Specific  </a:t>
            </a:r>
            <a:r>
              <a:rPr lang="ro-RO" dirty="0">
                <a:latin typeface="Monotype Corsiva" pitchFamily="66" charset="0"/>
              </a:rPr>
              <a:t>compensatory therapies:</a:t>
            </a:r>
          </a:p>
          <a:p>
            <a:pPr lvl="0" algn="just">
              <a:buNone/>
            </a:pPr>
            <a:r>
              <a:rPr lang="ro-RO" dirty="0" smtClean="0">
                <a:latin typeface="Monotype Corsiva" pitchFamily="66" charset="0"/>
              </a:rPr>
              <a:t>                  Speech </a:t>
            </a:r>
            <a:r>
              <a:rPr lang="ro-RO" dirty="0">
                <a:latin typeface="Monotype Corsiva" pitchFamily="66" charset="0"/>
              </a:rPr>
              <a:t>therapy;</a:t>
            </a:r>
          </a:p>
          <a:p>
            <a:pPr lvl="0" algn="just">
              <a:buNone/>
            </a:pPr>
            <a:r>
              <a:rPr lang="ro-RO" dirty="0" smtClean="0">
                <a:latin typeface="Monotype Corsiva" pitchFamily="66" charset="0"/>
              </a:rPr>
              <a:t>                  Physical </a:t>
            </a:r>
            <a:r>
              <a:rPr lang="ro-RO" dirty="0">
                <a:latin typeface="Monotype Corsiva" pitchFamily="66" charset="0"/>
              </a:rPr>
              <a:t>therapy;</a:t>
            </a:r>
          </a:p>
          <a:p>
            <a:pPr lvl="0" algn="just">
              <a:buNone/>
            </a:pPr>
            <a:r>
              <a:rPr lang="ro-RO" dirty="0" smtClean="0">
                <a:latin typeface="Monotype Corsiva" pitchFamily="66" charset="0"/>
              </a:rPr>
              <a:t>                  Psychodiagnosis </a:t>
            </a:r>
            <a:r>
              <a:rPr lang="ro-RO" dirty="0">
                <a:latin typeface="Monotype Corsiva" pitchFamily="66" charset="0"/>
              </a:rPr>
              <a:t>and psycho-pedagogical counseling;</a:t>
            </a:r>
          </a:p>
          <a:p>
            <a:pPr lvl="0" algn="just">
              <a:buFont typeface="Wingdings" pitchFamily="2" charset="2"/>
              <a:buChar char="v"/>
            </a:pPr>
            <a:r>
              <a:rPr lang="ro-RO" dirty="0">
                <a:latin typeface="Monotype Corsiva" pitchFamily="66" charset="0"/>
              </a:rPr>
              <a:t>Educational, complex and integrated therapy;</a:t>
            </a:r>
          </a:p>
          <a:p>
            <a:pPr algn="just">
              <a:buNone/>
            </a:pPr>
            <a:endParaRPr lang="ro-RO" dirty="0">
              <a:latin typeface="Monotype Corsiva" pitchFamily="66" charset="0"/>
            </a:endParaRPr>
          </a:p>
        </p:txBody>
      </p:sp>
      <p:pic>
        <p:nvPicPr>
          <p:cNvPr id="4" name="Obrázek 4">
            <a:extLst>
              <a:ext uri="{FF2B5EF4-FFF2-40B4-BE49-F238E27FC236}">
                <a16:creationId xmlns:a16="http://schemas.microsoft.com/office/drawing/2014/main" xmlns="" id="{C51D8DBC-711A-4F85-A7B3-766E84A8455F}"/>
              </a:ext>
            </a:extLst>
          </p:cNvPr>
          <p:cNvPicPr>
            <a:picLocks noChangeAspect="1"/>
          </p:cNvPicPr>
          <p:nvPr/>
        </p:nvPicPr>
        <p:blipFill>
          <a:blip r:embed="rId2" cstate="print"/>
          <a:stretch>
            <a:fillRect/>
          </a:stretch>
        </p:blipFill>
        <p:spPr>
          <a:xfrm>
            <a:off x="3203848" y="5373216"/>
            <a:ext cx="5940152" cy="1484784"/>
          </a:xfrm>
          <a:prstGeom prst="rect">
            <a:avLst/>
          </a:prstGeom>
        </p:spPr>
      </p:pic>
      <p:sp>
        <p:nvSpPr>
          <p:cNvPr id="5" name="Rectangle 4"/>
          <p:cNvSpPr/>
          <p:nvPr/>
        </p:nvSpPr>
        <p:spPr>
          <a:xfrm>
            <a:off x="179512" y="5445225"/>
            <a:ext cx="2880320" cy="646331"/>
          </a:xfrm>
          <a:prstGeom prst="rect">
            <a:avLst/>
          </a:prstGeom>
        </p:spPr>
        <p:txBody>
          <a:bodyPr wrap="square">
            <a:spAutoFit/>
          </a:bodyPr>
          <a:lstStyle/>
          <a:p>
            <a:r>
              <a:rPr lang="cs-CZ" b="1" dirty="0" smtClean="0">
                <a:solidFill>
                  <a:schemeClr val="bg1"/>
                </a:solidFill>
                <a:latin typeface="Arial" panose="020B0604020202020204" pitchFamily="34" charset="0"/>
                <a:cs typeface="Arial" panose="020B0604020202020204" pitchFamily="34" charset="0"/>
              </a:rPr>
              <a:t>ROOTS AND WINGS</a:t>
            </a:r>
          </a:p>
          <a:p>
            <a:r>
              <a:rPr lang="cs-CZ" b="1" dirty="0" smtClean="0">
                <a:solidFill>
                  <a:schemeClr val="bg1"/>
                </a:solidFill>
                <a:latin typeface="Arial" panose="020B0604020202020204" pitchFamily="34" charset="0"/>
                <a:cs typeface="Arial" panose="020B0604020202020204" pitchFamily="34" charset="0"/>
              </a:rPr>
              <a:t>Erasmus+ project</a:t>
            </a:r>
            <a:endParaRPr lang="cs-CZ"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dirty="0"/>
          </a:p>
        </p:txBody>
      </p:sp>
      <p:sp>
        <p:nvSpPr>
          <p:cNvPr id="3" name="Content Placeholder 2"/>
          <p:cNvSpPr>
            <a:spLocks noGrp="1"/>
          </p:cNvSpPr>
          <p:nvPr>
            <p:ph idx="1"/>
          </p:nvPr>
        </p:nvSpPr>
        <p:spPr>
          <a:xfrm>
            <a:off x="457200" y="1628800"/>
            <a:ext cx="8229600" cy="4497363"/>
          </a:xfrm>
        </p:spPr>
        <p:txBody>
          <a:bodyPr>
            <a:normAutofit fontScale="92500" lnSpcReduction="20000"/>
          </a:bodyPr>
          <a:lstStyle/>
          <a:p>
            <a:pPr algn="just">
              <a:buFont typeface="Wingdings" pitchFamily="2" charset="2"/>
              <a:buChar char="v"/>
            </a:pPr>
            <a:r>
              <a:rPr lang="ro-RO" dirty="0">
                <a:latin typeface="Monotype Corsiva" pitchFamily="66" charset="0"/>
              </a:rPr>
              <a:t>Support services for students with special needs who learn in normal schools;</a:t>
            </a:r>
          </a:p>
          <a:p>
            <a:pPr lvl="0" algn="just">
              <a:buFont typeface="Wingdings" pitchFamily="2" charset="2"/>
              <a:buChar char="v"/>
            </a:pPr>
            <a:r>
              <a:rPr lang="ro-RO" dirty="0">
                <a:latin typeface="Monotype Corsiva" pitchFamily="66" charset="0"/>
              </a:rPr>
              <a:t>Caunseling and support for families with children with special educational needs;</a:t>
            </a:r>
          </a:p>
          <a:p>
            <a:pPr lvl="0" algn="just">
              <a:buFont typeface="Wingdings" pitchFamily="2" charset="2"/>
              <a:buChar char="v"/>
            </a:pPr>
            <a:r>
              <a:rPr lang="ro-RO" dirty="0">
                <a:latin typeface="Monotype Corsiva" pitchFamily="66" charset="0"/>
              </a:rPr>
              <a:t>Caunseling teachers from public schools who have integrated  special needs students;</a:t>
            </a:r>
          </a:p>
          <a:p>
            <a:pPr lvl="0" algn="just">
              <a:buFont typeface="Wingdings" pitchFamily="2" charset="2"/>
              <a:buChar char="v"/>
            </a:pPr>
            <a:r>
              <a:rPr lang="ro-RO" dirty="0">
                <a:latin typeface="Monotype Corsiva" pitchFamily="66" charset="0"/>
              </a:rPr>
              <a:t>Programs , projects and extra-curricular activities;</a:t>
            </a:r>
          </a:p>
          <a:p>
            <a:pPr lvl="0" algn="just">
              <a:buFont typeface="Wingdings" pitchFamily="2" charset="2"/>
              <a:buChar char="v"/>
            </a:pPr>
            <a:r>
              <a:rPr lang="ro-RO" dirty="0">
                <a:latin typeface="Monotype Corsiva" pitchFamily="66" charset="0"/>
              </a:rPr>
              <a:t>Medical assistance;</a:t>
            </a:r>
          </a:p>
          <a:p>
            <a:pPr lvl="0" algn="just">
              <a:buFont typeface="Wingdings" pitchFamily="2" charset="2"/>
              <a:buChar char="v"/>
            </a:pPr>
            <a:r>
              <a:rPr lang="ro-RO" dirty="0">
                <a:latin typeface="Monotype Corsiva" pitchFamily="66" charset="0"/>
              </a:rPr>
              <a:t>Collaboration with the local community institutions; </a:t>
            </a:r>
          </a:p>
          <a:p>
            <a:pPr lvl="0" algn="just">
              <a:buFont typeface="Wingdings" pitchFamily="2" charset="2"/>
              <a:buChar char="v"/>
            </a:pPr>
            <a:r>
              <a:rPr lang="ro-RO" dirty="0">
                <a:latin typeface="Monotype Corsiva" pitchFamily="66" charset="0"/>
              </a:rPr>
              <a:t>Accommodation and free meals.</a:t>
            </a:r>
          </a:p>
          <a:p>
            <a:endParaRPr lang="ro-RO" dirty="0"/>
          </a:p>
        </p:txBody>
      </p:sp>
      <p:pic>
        <p:nvPicPr>
          <p:cNvPr id="4" name="Obrázek 4">
            <a:extLst>
              <a:ext uri="{FF2B5EF4-FFF2-40B4-BE49-F238E27FC236}">
                <a16:creationId xmlns:a16="http://schemas.microsoft.com/office/drawing/2014/main" xmlns="" id="{C51D8DBC-711A-4F85-A7B3-766E84A8455F}"/>
              </a:ext>
            </a:extLst>
          </p:cNvPr>
          <p:cNvPicPr>
            <a:picLocks noChangeAspect="1"/>
          </p:cNvPicPr>
          <p:nvPr/>
        </p:nvPicPr>
        <p:blipFill>
          <a:blip r:embed="rId2" cstate="print"/>
          <a:stretch>
            <a:fillRect/>
          </a:stretch>
        </p:blipFill>
        <p:spPr>
          <a:xfrm>
            <a:off x="3239344" y="0"/>
            <a:ext cx="5904656" cy="1340768"/>
          </a:xfrm>
          <a:prstGeom prst="rect">
            <a:avLst/>
          </a:prstGeom>
        </p:spPr>
      </p:pic>
    </p:spTree>
  </p:cSld>
  <p:clrMapOvr>
    <a:masterClrMapping/>
  </p:clrMapOvr>
  <p:transition>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928694"/>
          </a:xfrm>
        </p:spPr>
        <p:txBody>
          <a:bodyPr>
            <a:normAutofit fontScale="90000"/>
          </a:bodyPr>
          <a:lstStyle/>
          <a:p>
            <a:pPr algn="ctr"/>
            <a:r>
              <a:rPr lang="ro-RO" sz="3200" b="1" dirty="0">
                <a:latin typeface="Monotype Corsiva" pitchFamily="66" charset="0"/>
              </a:rPr>
              <a:t>OUR  FACILITIES:</a:t>
            </a:r>
            <a:r>
              <a:rPr lang="ro-RO" sz="3200" dirty="0">
                <a:latin typeface="Monotype Corsiva" pitchFamily="66" charset="0"/>
              </a:rPr>
              <a:t/>
            </a:r>
            <a:br>
              <a:rPr lang="ro-RO" sz="3200" dirty="0">
                <a:latin typeface="Monotype Corsiva" pitchFamily="66" charset="0"/>
              </a:rPr>
            </a:br>
            <a:endParaRPr lang="ro-RO" sz="3200" dirty="0">
              <a:latin typeface="Monotype Corsiva" pitchFamily="66" charset="0"/>
            </a:endParaRPr>
          </a:p>
        </p:txBody>
      </p:sp>
      <p:sp>
        <p:nvSpPr>
          <p:cNvPr id="3" name="Content Placeholder 2"/>
          <p:cNvSpPr>
            <a:spLocks noGrp="1"/>
          </p:cNvSpPr>
          <p:nvPr>
            <p:ph idx="1"/>
          </p:nvPr>
        </p:nvSpPr>
        <p:spPr>
          <a:xfrm>
            <a:off x="457200" y="642918"/>
            <a:ext cx="8229600" cy="6000792"/>
          </a:xfrm>
        </p:spPr>
        <p:txBody>
          <a:bodyPr/>
          <a:lstStyle/>
          <a:p>
            <a:pPr lvl="0">
              <a:buFont typeface="Wingdings" pitchFamily="2" charset="2"/>
              <a:buChar char="§"/>
            </a:pPr>
            <a:r>
              <a:rPr lang="ro-RO" sz="2400" dirty="0">
                <a:latin typeface="Monotype Corsiva" pitchFamily="66" charset="0"/>
              </a:rPr>
              <a:t>30 Classrooms;</a:t>
            </a:r>
          </a:p>
          <a:p>
            <a:pPr lvl="0">
              <a:buFont typeface="Wingdings" pitchFamily="2" charset="2"/>
              <a:buChar char="§"/>
            </a:pPr>
            <a:r>
              <a:rPr lang="ro-RO" sz="2400" dirty="0" smtClean="0">
                <a:latin typeface="Monotype Corsiva" pitchFamily="66" charset="0"/>
              </a:rPr>
              <a:t>9 </a:t>
            </a:r>
            <a:r>
              <a:rPr lang="ro-RO" sz="2400" dirty="0">
                <a:latin typeface="Monotype Corsiva" pitchFamily="66" charset="0"/>
              </a:rPr>
              <a:t>Speech therapy cabinets;</a:t>
            </a:r>
          </a:p>
          <a:p>
            <a:pPr lvl="0">
              <a:buFont typeface="Wingdings" pitchFamily="2" charset="2"/>
              <a:buChar char="§"/>
            </a:pPr>
            <a:r>
              <a:rPr lang="ro-RO" sz="2400" dirty="0">
                <a:latin typeface="Monotype Corsiva" pitchFamily="66" charset="0"/>
              </a:rPr>
              <a:t>1 Psychodiagnosis cabinet</a:t>
            </a:r>
            <a:r>
              <a:rPr lang="ro-RO" sz="2400" dirty="0" smtClean="0">
                <a:latin typeface="Monotype Corsiva" pitchFamily="66" charset="0"/>
              </a:rPr>
              <a:t>;</a:t>
            </a:r>
            <a:endParaRPr lang="ro-RO" sz="2400" dirty="0">
              <a:latin typeface="Monotype Corsiva" pitchFamily="66" charset="0"/>
            </a:endParaRPr>
          </a:p>
          <a:p>
            <a:pPr>
              <a:buNone/>
            </a:pPr>
            <a:endParaRPr lang="ro-RO" dirty="0"/>
          </a:p>
        </p:txBody>
      </p:sp>
      <p:pic>
        <p:nvPicPr>
          <p:cNvPr id="21506" name="Picture 8" descr="C:\Users\Misha\Pictures\Picasa\Colaje\Colaje3.jpg"/>
          <p:cNvPicPr>
            <a:picLocks noChangeArrowheads="1"/>
          </p:cNvPicPr>
          <p:nvPr/>
        </p:nvPicPr>
        <p:blipFill>
          <a:blip r:embed="rId2" cstate="print"/>
          <a:srcRect/>
          <a:stretch>
            <a:fillRect/>
          </a:stretch>
        </p:blipFill>
        <p:spPr bwMode="auto">
          <a:xfrm>
            <a:off x="0" y="1857364"/>
            <a:ext cx="9144000" cy="5000636"/>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147</TotalTime>
  <Words>496</Words>
  <Application>Microsoft Office PowerPoint</Application>
  <PresentationFormat>On-screen Show (4:3)</PresentationFormat>
  <Paragraphs>79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Trek</vt:lpstr>
      <vt:lpstr> „Maria  Montessori”   Special  Secondary  School   Bacau, Romania </vt:lpstr>
      <vt:lpstr>Slide 2</vt:lpstr>
      <vt:lpstr> ROOTS AND WINGS Erasmus+ project </vt:lpstr>
      <vt:lpstr>ROOTS AND WINGS Erasmus+ project </vt:lpstr>
      <vt:lpstr>ROOTS AND WINGS Erasmus+ project </vt:lpstr>
      <vt:lpstr>OUR  MISSION: </vt:lpstr>
      <vt:lpstr>WHAT  WE OFFER? </vt:lpstr>
      <vt:lpstr>Slide 8</vt:lpstr>
      <vt:lpstr>OUR  FACILITIES: </vt:lpstr>
      <vt:lpstr>Slide 10</vt:lpstr>
      <vt:lpstr>Slide 11</vt:lpstr>
      <vt:lpstr>Slide 12</vt:lpstr>
      <vt:lpstr> OUR   HUMAN  RESOURCES: </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„Maria  Montessori”   Special  Secondary  School   Bacau, Romania</dc:title>
  <dc:creator>Misha</dc:creator>
  <cp:lastModifiedBy>roxana </cp:lastModifiedBy>
  <cp:revision>15</cp:revision>
  <dcterms:created xsi:type="dcterms:W3CDTF">2019-09-29T12:13:57Z</dcterms:created>
  <dcterms:modified xsi:type="dcterms:W3CDTF">2020-12-05T14:33:48Z</dcterms:modified>
</cp:coreProperties>
</file>