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18"/>
  </p:notesMasterIdLst>
  <p:sldIdLst>
    <p:sldId id="256" r:id="rId2"/>
    <p:sldId id="274" r:id="rId3"/>
    <p:sldId id="275" r:id="rId4"/>
    <p:sldId id="277" r:id="rId5"/>
    <p:sldId id="288" r:id="rId6"/>
    <p:sldId id="284" r:id="rId7"/>
    <p:sldId id="307" r:id="rId8"/>
    <p:sldId id="257" r:id="rId9"/>
    <p:sldId id="258" r:id="rId10"/>
    <p:sldId id="283" r:id="rId11"/>
    <p:sldId id="292" r:id="rId12"/>
    <p:sldId id="287" r:id="rId13"/>
    <p:sldId id="285" r:id="rId14"/>
    <p:sldId id="266" r:id="rId15"/>
    <p:sldId id="267" r:id="rId16"/>
    <p:sldId id="281" r:id="rId17"/>
  </p:sldIdLst>
  <p:sldSz cx="9144000" cy="6858000" type="screen4x3"/>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8" autoAdjust="0"/>
    <p:restoredTop sz="94660"/>
  </p:normalViewPr>
  <p:slideViewPr>
    <p:cSldViewPr>
      <p:cViewPr varScale="1">
        <p:scale>
          <a:sx n="67" d="100"/>
          <a:sy n="67" d="100"/>
        </p:scale>
        <p:origin x="-222" y="-10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Antraštės vietos rezervavimo ženklas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lt-LT"/>
          </a:p>
        </p:txBody>
      </p:sp>
      <p:sp>
        <p:nvSpPr>
          <p:cNvPr id="3" name="Datos vietos rezervavimo ženklas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D2A383-3505-4FF5-809F-5739EF6C3B10}" type="datetimeFigureOut">
              <a:rPr lang="lt-LT" smtClean="0"/>
              <a:pPr/>
              <a:t>2020-03-05</a:t>
            </a:fld>
            <a:endParaRPr lang="lt-LT"/>
          </a:p>
        </p:txBody>
      </p:sp>
      <p:sp>
        <p:nvSpPr>
          <p:cNvPr id="4" name="Skaidrės vaizdo vietos rezervavimo ženkla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lt-LT"/>
          </a:p>
        </p:txBody>
      </p:sp>
      <p:sp>
        <p:nvSpPr>
          <p:cNvPr id="5" name="Pastabų vietos rezervavimo ženkl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6" name="Poraštės vietos rezervavimo ženklas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lt-LT"/>
          </a:p>
        </p:txBody>
      </p:sp>
      <p:sp>
        <p:nvSpPr>
          <p:cNvPr id="7" name="Skaidrės numerio vietos rezervavimo ženklas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2040F4-5C1E-42B8-962D-1689E34C6A16}" type="slidenum">
              <a:rPr lang="lt-LT" smtClean="0"/>
              <a:pPr/>
              <a:t>‹#›</a:t>
            </a:fld>
            <a:endParaRPr lang="lt-LT"/>
          </a:p>
        </p:txBody>
      </p:sp>
    </p:spTree>
    <p:extLst>
      <p:ext uri="{BB962C8B-B14F-4D97-AF65-F5344CB8AC3E}">
        <p14:creationId xmlns:p14="http://schemas.microsoft.com/office/powerpoint/2010/main" val="285337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Pavadinimo skaidrė">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lt-LT" smtClean="0"/>
              <a:t>Spustelėję redag. ruoš. pavad. stilių</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t-LT" smtClean="0"/>
              <a:t>Spustelėję redag. ruoš. paantrš. stilių</a:t>
            </a:r>
            <a:endParaRPr lang="en-US" dirty="0"/>
          </a:p>
        </p:txBody>
      </p:sp>
      <p:sp>
        <p:nvSpPr>
          <p:cNvPr id="4" name="Date Placeholder 3"/>
          <p:cNvSpPr>
            <a:spLocks noGrp="1"/>
          </p:cNvSpPr>
          <p:nvPr>
            <p:ph type="dt" sz="half" idx="10"/>
          </p:nvPr>
        </p:nvSpPr>
        <p:spPr/>
        <p:txBody>
          <a:bodyPr/>
          <a:lstStyle/>
          <a:p>
            <a:fld id="{778D8B0E-EB2F-42B0-8DA4-5D8ED8624627}" type="datetimeFigureOut">
              <a:rPr lang="lt-LT" smtClean="0"/>
              <a:pPr/>
              <a:t>2020-03-05</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90AE9CCA-CE15-4DE4-8E63-8BD5E07151CF}" type="slidenum">
              <a:rPr lang="lt-LT" smtClean="0"/>
              <a:pPr/>
              <a:t>‹#›</a:t>
            </a:fld>
            <a:endParaRPr lang="lt-L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Spustelėję redag. ruoš. pavad. stilių</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a:p>
        </p:txBody>
      </p:sp>
      <p:sp>
        <p:nvSpPr>
          <p:cNvPr id="4" name="Date Placeholder 3"/>
          <p:cNvSpPr>
            <a:spLocks noGrp="1"/>
          </p:cNvSpPr>
          <p:nvPr>
            <p:ph type="dt" sz="half" idx="10"/>
          </p:nvPr>
        </p:nvSpPr>
        <p:spPr/>
        <p:txBody>
          <a:bodyPr/>
          <a:lstStyle/>
          <a:p>
            <a:fld id="{778D8B0E-EB2F-42B0-8DA4-5D8ED8624627}" type="datetimeFigureOut">
              <a:rPr lang="lt-LT" smtClean="0"/>
              <a:pPr/>
              <a:t>2020-03-05</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90AE9CCA-CE15-4DE4-8E63-8BD5E07151CF}" type="slidenum">
              <a:rPr lang="lt-LT" smtClean="0"/>
              <a:pPr/>
              <a:t>‹#›</a:t>
            </a:fld>
            <a:endParaRPr lang="lt-L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us pavadinimas ir tekstas">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778D8B0E-EB2F-42B0-8DA4-5D8ED8624627}" type="datetimeFigureOut">
              <a:rPr lang="lt-LT" smtClean="0"/>
              <a:pPr/>
              <a:t>2020-03-05</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90AE9CCA-CE15-4DE4-8E63-8BD5E07151CF}" type="slidenum">
              <a:rPr lang="lt-LT" smtClean="0"/>
              <a:pPr/>
              <a:t>‹#›</a:t>
            </a:fld>
            <a:endParaRPr lang="lt-LT"/>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lt-LT" smtClean="0"/>
              <a:t>Spustelėję redag. ruoš. pavad. stilių</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a:p>
        </p:txBody>
      </p:sp>
      <p:sp>
        <p:nvSpPr>
          <p:cNvPr id="4" name="Date Placeholder 3"/>
          <p:cNvSpPr>
            <a:spLocks noGrp="1"/>
          </p:cNvSpPr>
          <p:nvPr>
            <p:ph type="dt" sz="half" idx="10"/>
          </p:nvPr>
        </p:nvSpPr>
        <p:spPr/>
        <p:txBody>
          <a:bodyPr/>
          <a:lstStyle/>
          <a:p>
            <a:fld id="{778D8B0E-EB2F-42B0-8DA4-5D8ED8624627}" type="datetimeFigureOut">
              <a:rPr lang="lt-LT" smtClean="0"/>
              <a:pPr/>
              <a:t>2020-03-05</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90AE9CCA-CE15-4DE4-8E63-8BD5E07151CF}" type="slidenum">
              <a:rPr lang="lt-LT" smtClean="0"/>
              <a:pPr/>
              <a:t>‹#›</a:t>
            </a:fld>
            <a:endParaRPr lang="lt-LT"/>
          </a:p>
        </p:txBody>
      </p:sp>
      <p:sp>
        <p:nvSpPr>
          <p:cNvPr id="7" name="Title 6"/>
          <p:cNvSpPr>
            <a:spLocks noGrp="1"/>
          </p:cNvSpPr>
          <p:nvPr>
            <p:ph type="title"/>
          </p:nvPr>
        </p:nvSpPr>
        <p:spPr/>
        <p:txBody>
          <a:bodyPr/>
          <a:lstStyle/>
          <a:p>
            <a:r>
              <a:rPr lang="lt-LT" smtClean="0"/>
              <a:t>Spustelėję redag. ruoš. pavad. stilių</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kcijos antraštė">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lt-LT" smtClean="0"/>
              <a:t>Spustelėję redag. ruoš. pavad. stilių</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smtClean="0"/>
              <a:t>Spustelėję redag. ruoš. teksto stilių</a:t>
            </a:r>
          </a:p>
        </p:txBody>
      </p:sp>
      <p:sp>
        <p:nvSpPr>
          <p:cNvPr id="4" name="Date Placeholder 3"/>
          <p:cNvSpPr>
            <a:spLocks noGrp="1"/>
          </p:cNvSpPr>
          <p:nvPr>
            <p:ph type="dt" sz="half" idx="10"/>
          </p:nvPr>
        </p:nvSpPr>
        <p:spPr/>
        <p:txBody>
          <a:bodyPr/>
          <a:lstStyle/>
          <a:p>
            <a:fld id="{778D8B0E-EB2F-42B0-8DA4-5D8ED8624627}" type="datetimeFigureOut">
              <a:rPr lang="lt-LT" smtClean="0"/>
              <a:pPr/>
              <a:t>2020-03-05</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90AE9CCA-CE15-4DE4-8E63-8BD5E07151CF}" type="slidenum">
              <a:rPr lang="lt-LT" smtClean="0"/>
              <a:pPr/>
              <a:t>‹#›</a:t>
            </a:fld>
            <a:endParaRPr lang="lt-L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Spustelėję redag. ruoš. pavad. stilių</a:t>
            </a:r>
            <a:endParaRPr lang="en-US"/>
          </a:p>
        </p:txBody>
      </p:sp>
      <p:sp>
        <p:nvSpPr>
          <p:cNvPr id="5" name="Date Placeholder 4"/>
          <p:cNvSpPr>
            <a:spLocks noGrp="1"/>
          </p:cNvSpPr>
          <p:nvPr>
            <p:ph type="dt" sz="half" idx="10"/>
          </p:nvPr>
        </p:nvSpPr>
        <p:spPr/>
        <p:txBody>
          <a:bodyPr/>
          <a:lstStyle/>
          <a:p>
            <a:fld id="{778D8B0E-EB2F-42B0-8DA4-5D8ED8624627}" type="datetimeFigureOut">
              <a:rPr lang="lt-LT" smtClean="0"/>
              <a:pPr/>
              <a:t>2020-03-05</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90AE9CCA-CE15-4DE4-8E63-8BD5E07151CF}" type="slidenum">
              <a:rPr lang="lt-LT" smtClean="0"/>
              <a:pPr/>
              <a:t>‹#›</a:t>
            </a:fld>
            <a:endParaRPr lang="lt-LT"/>
          </a:p>
        </p:txBody>
      </p:sp>
      <p:sp>
        <p:nvSpPr>
          <p:cNvPr id="9" name="Content Placeholder 8"/>
          <p:cNvSpPr>
            <a:spLocks noGrp="1"/>
          </p:cNvSpPr>
          <p:nvPr>
            <p:ph sz="quarter" idx="13"/>
          </p:nvPr>
        </p:nvSpPr>
        <p:spPr>
          <a:xfrm>
            <a:off x="676655" y="2679192"/>
            <a:ext cx="3822192" cy="3447288"/>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lt-LT" smtClean="0"/>
              <a:t>Spustelėję redag. ruoš. pavad. stilių</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Spustelėję redag. ruoš. teksto stilių</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Spustelėję redag. ruoš. teksto stilių</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7" name="Date Placeholder 6"/>
          <p:cNvSpPr>
            <a:spLocks noGrp="1"/>
          </p:cNvSpPr>
          <p:nvPr>
            <p:ph type="dt" sz="half" idx="10"/>
          </p:nvPr>
        </p:nvSpPr>
        <p:spPr/>
        <p:txBody>
          <a:bodyPr/>
          <a:lstStyle/>
          <a:p>
            <a:fld id="{778D8B0E-EB2F-42B0-8DA4-5D8ED8624627}" type="datetimeFigureOut">
              <a:rPr lang="lt-LT" smtClean="0"/>
              <a:pPr/>
              <a:t>2020-03-05</a:t>
            </a:fld>
            <a:endParaRPr lang="lt-LT"/>
          </a:p>
        </p:txBody>
      </p:sp>
      <p:sp>
        <p:nvSpPr>
          <p:cNvPr id="8" name="Footer Placeholder 7"/>
          <p:cNvSpPr>
            <a:spLocks noGrp="1"/>
          </p:cNvSpPr>
          <p:nvPr>
            <p:ph type="ftr" sz="quarter" idx="11"/>
          </p:nvPr>
        </p:nvSpPr>
        <p:spPr/>
        <p:txBody>
          <a:bodyPr/>
          <a:lstStyle/>
          <a:p>
            <a:endParaRPr lang="lt-LT"/>
          </a:p>
        </p:txBody>
      </p:sp>
      <p:sp>
        <p:nvSpPr>
          <p:cNvPr id="9" name="Slide Number Placeholder 8"/>
          <p:cNvSpPr>
            <a:spLocks noGrp="1"/>
          </p:cNvSpPr>
          <p:nvPr>
            <p:ph type="sldNum" sz="quarter" idx="12"/>
          </p:nvPr>
        </p:nvSpPr>
        <p:spPr/>
        <p:txBody>
          <a:bodyPr/>
          <a:lstStyle/>
          <a:p>
            <a:fld id="{90AE9CCA-CE15-4DE4-8E63-8BD5E07151CF}" type="slidenum">
              <a:rPr lang="lt-LT" smtClean="0"/>
              <a:pPr/>
              <a:t>‹#›</a:t>
            </a:fld>
            <a:endParaRPr lang="lt-L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Spustelėję redag. ruoš. pavad. stilių</a:t>
            </a:r>
            <a:endParaRPr lang="en-US"/>
          </a:p>
        </p:txBody>
      </p:sp>
      <p:sp>
        <p:nvSpPr>
          <p:cNvPr id="3" name="Date Placeholder 2"/>
          <p:cNvSpPr>
            <a:spLocks noGrp="1"/>
          </p:cNvSpPr>
          <p:nvPr>
            <p:ph type="dt" sz="half" idx="10"/>
          </p:nvPr>
        </p:nvSpPr>
        <p:spPr/>
        <p:txBody>
          <a:bodyPr/>
          <a:lstStyle/>
          <a:p>
            <a:fld id="{778D8B0E-EB2F-42B0-8DA4-5D8ED8624627}" type="datetimeFigureOut">
              <a:rPr lang="lt-LT" smtClean="0"/>
              <a:pPr/>
              <a:t>2020-03-05</a:t>
            </a:fld>
            <a:endParaRPr lang="lt-LT"/>
          </a:p>
        </p:txBody>
      </p:sp>
      <p:sp>
        <p:nvSpPr>
          <p:cNvPr id="4" name="Footer Placeholder 3"/>
          <p:cNvSpPr>
            <a:spLocks noGrp="1"/>
          </p:cNvSpPr>
          <p:nvPr>
            <p:ph type="ftr" sz="quarter" idx="11"/>
          </p:nvPr>
        </p:nvSpPr>
        <p:spPr/>
        <p:txBody>
          <a:bodyPr/>
          <a:lstStyle/>
          <a:p>
            <a:endParaRPr lang="lt-LT"/>
          </a:p>
        </p:txBody>
      </p:sp>
      <p:sp>
        <p:nvSpPr>
          <p:cNvPr id="5" name="Slide Number Placeholder 4"/>
          <p:cNvSpPr>
            <a:spLocks noGrp="1"/>
          </p:cNvSpPr>
          <p:nvPr>
            <p:ph type="sldNum" sz="quarter" idx="12"/>
          </p:nvPr>
        </p:nvSpPr>
        <p:spPr/>
        <p:txBody>
          <a:bodyPr/>
          <a:lstStyle/>
          <a:p>
            <a:fld id="{90AE9CCA-CE15-4DE4-8E63-8BD5E07151CF}" type="slidenum">
              <a:rPr lang="lt-LT" smtClean="0"/>
              <a:pPr/>
              <a:t>‹#›</a:t>
            </a:fld>
            <a:endParaRPr lang="lt-L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uščia">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Date Placeholder 1"/>
          <p:cNvSpPr>
            <a:spLocks noGrp="1"/>
          </p:cNvSpPr>
          <p:nvPr>
            <p:ph type="dt" sz="half" idx="10"/>
          </p:nvPr>
        </p:nvSpPr>
        <p:spPr/>
        <p:txBody>
          <a:bodyPr/>
          <a:lstStyle/>
          <a:p>
            <a:fld id="{778D8B0E-EB2F-42B0-8DA4-5D8ED8624627}" type="datetimeFigureOut">
              <a:rPr lang="lt-LT" smtClean="0"/>
              <a:pPr/>
              <a:t>2020-03-05</a:t>
            </a:fld>
            <a:endParaRPr lang="lt-LT"/>
          </a:p>
        </p:txBody>
      </p:sp>
      <p:sp>
        <p:nvSpPr>
          <p:cNvPr id="3" name="Footer Placeholder 2"/>
          <p:cNvSpPr>
            <a:spLocks noGrp="1"/>
          </p:cNvSpPr>
          <p:nvPr>
            <p:ph type="ftr" sz="quarter" idx="11"/>
          </p:nvPr>
        </p:nvSpPr>
        <p:spPr/>
        <p:txBody>
          <a:bodyPr/>
          <a:lstStyle/>
          <a:p>
            <a:endParaRPr lang="lt-LT"/>
          </a:p>
        </p:txBody>
      </p:sp>
      <p:sp>
        <p:nvSpPr>
          <p:cNvPr id="4" name="Slide Number Placeholder 3"/>
          <p:cNvSpPr>
            <a:spLocks noGrp="1"/>
          </p:cNvSpPr>
          <p:nvPr>
            <p:ph type="sldNum" sz="quarter" idx="12"/>
          </p:nvPr>
        </p:nvSpPr>
        <p:spPr/>
        <p:txBody>
          <a:bodyPr/>
          <a:lstStyle/>
          <a:p>
            <a:fld id="{90AE9CCA-CE15-4DE4-8E63-8BD5E07151CF}" type="slidenum">
              <a:rPr lang="lt-LT" smtClean="0"/>
              <a:pPr/>
              <a:t>‹#›</a:t>
            </a:fld>
            <a:endParaRPr lang="lt-L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Turinys ir antraštė">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fld id="{778D8B0E-EB2F-42B0-8DA4-5D8ED8624627}" type="datetimeFigureOut">
              <a:rPr lang="lt-LT" smtClean="0"/>
              <a:pPr/>
              <a:t>2020-03-05</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90AE9CCA-CE15-4DE4-8E63-8BD5E07151CF}" type="slidenum">
              <a:rPr lang="lt-LT" smtClean="0"/>
              <a:pPr/>
              <a:t>‹#›</a:t>
            </a:fld>
            <a:endParaRPr lang="lt-LT"/>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smtClean="0"/>
              <a:t>Spustelėję redag. ruoš. teksto stilių</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lt-LT" smtClean="0"/>
              <a:t>Spustelėję redag. ruoš. pavad. stilių</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aveikslėlis ir antraštė">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lt-LT" smtClean="0"/>
              <a:t>Spustelėję redag. ruoš. pavad. stilių</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smtClean="0"/>
              <a:t>Spustelėję redag. ruoš. teksto stilių</a:t>
            </a:r>
          </a:p>
        </p:txBody>
      </p:sp>
      <p:sp>
        <p:nvSpPr>
          <p:cNvPr id="5" name="Date Placeholder 4"/>
          <p:cNvSpPr>
            <a:spLocks noGrp="1"/>
          </p:cNvSpPr>
          <p:nvPr>
            <p:ph type="dt" sz="half" idx="10"/>
          </p:nvPr>
        </p:nvSpPr>
        <p:spPr/>
        <p:txBody>
          <a:bodyPr/>
          <a:lstStyle/>
          <a:p>
            <a:fld id="{778D8B0E-EB2F-42B0-8DA4-5D8ED8624627}" type="datetimeFigureOut">
              <a:rPr lang="lt-LT" smtClean="0"/>
              <a:pPr/>
              <a:t>2020-03-05</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90AE9CCA-CE15-4DE4-8E63-8BD5E07151CF}" type="slidenum">
              <a:rPr lang="lt-LT" smtClean="0"/>
              <a:pPr/>
              <a:t>‹#›</a:t>
            </a:fld>
            <a:endParaRPr lang="lt-LT"/>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lt-LT" smtClean="0"/>
              <a:t>Spustelėkite piktogr. norėdami įtraukti pav.</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lt-LT" smtClean="0"/>
              <a:t>Spustelėję redag. ruoš. pavad. stilių</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778D8B0E-EB2F-42B0-8DA4-5D8ED8624627}" type="datetimeFigureOut">
              <a:rPr lang="lt-LT" smtClean="0"/>
              <a:pPr/>
              <a:t>2020-03-05</a:t>
            </a:fld>
            <a:endParaRPr lang="lt-LT"/>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lt-LT"/>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90AE9CCA-CE15-4DE4-8E63-8BD5E07151CF}" type="slidenum">
              <a:rPr lang="lt-LT" smtClean="0"/>
              <a:pPr/>
              <a:t>‹#›</a:t>
            </a:fld>
            <a:endParaRPr lang="lt-LT"/>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4.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35.jpe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4.jpeg"/><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ctrTitle"/>
          </p:nvPr>
        </p:nvSpPr>
        <p:spPr>
          <a:xfrm>
            <a:off x="1905000" y="5013176"/>
            <a:ext cx="6172200" cy="1894362"/>
          </a:xfrm>
        </p:spPr>
        <p:txBody>
          <a:bodyPr>
            <a:normAutofit/>
          </a:bodyPr>
          <a:lstStyle/>
          <a:p>
            <a:pPr algn="ctr"/>
            <a:r>
              <a:rPr lang="lt-LT" dirty="0" smtClean="0"/>
              <a:t>VANDUO</a:t>
            </a:r>
            <a:endParaRPr lang="lt-LT" dirty="0"/>
          </a:p>
        </p:txBody>
      </p:sp>
      <p:sp>
        <p:nvSpPr>
          <p:cNvPr id="3" name="Stačiakampis 2"/>
          <p:cNvSpPr/>
          <p:nvPr/>
        </p:nvSpPr>
        <p:spPr>
          <a:xfrm>
            <a:off x="3419872" y="4365104"/>
            <a:ext cx="4572000" cy="830997"/>
          </a:xfrm>
          <a:prstGeom prst="rect">
            <a:avLst/>
          </a:prstGeom>
        </p:spPr>
        <p:txBody>
          <a:bodyPr>
            <a:spAutoFit/>
          </a:bodyPr>
          <a:lstStyle/>
          <a:p>
            <a:pPr algn="ctr"/>
            <a:r>
              <a:rPr lang="lt-LT" sz="2400" b="1" dirty="0" err="1">
                <a:solidFill>
                  <a:schemeClr val="accent3">
                    <a:lumMod val="75000"/>
                  </a:schemeClr>
                </a:solidFill>
                <a:latin typeface="Times New Roman" pitchFamily="18" charset="0"/>
                <a:cs typeface="Times New Roman" pitchFamily="18" charset="0"/>
              </a:rPr>
              <a:t>Ginkū</a:t>
            </a:r>
            <a:r>
              <a:rPr lang="en-US" sz="2400" b="1" dirty="0">
                <a:solidFill>
                  <a:schemeClr val="accent3">
                    <a:lumMod val="75000"/>
                  </a:schemeClr>
                </a:solidFill>
                <a:latin typeface="Times New Roman" pitchFamily="18" charset="0"/>
                <a:cs typeface="Times New Roman" pitchFamily="18" charset="0"/>
              </a:rPr>
              <a:t>nai</a:t>
            </a:r>
            <a:r>
              <a:rPr lang="lt-LT" sz="2400" b="1" dirty="0">
                <a:solidFill>
                  <a:schemeClr val="accent3">
                    <a:lumMod val="75000"/>
                  </a:schemeClr>
                </a:solidFill>
                <a:latin typeface="Times New Roman" pitchFamily="18" charset="0"/>
                <a:cs typeface="Times New Roman" pitchFamily="18" charset="0"/>
              </a:rPr>
              <a:t> </a:t>
            </a:r>
            <a:r>
              <a:rPr lang="lt-LT" sz="2400" b="1" dirty="0" err="1">
                <a:solidFill>
                  <a:schemeClr val="accent3">
                    <a:lumMod val="75000"/>
                  </a:schemeClr>
                </a:solidFill>
                <a:latin typeface="Times New Roman" pitchFamily="18" charset="0"/>
                <a:cs typeface="Times New Roman" pitchFamily="18" charset="0"/>
              </a:rPr>
              <a:t>Sofij</a:t>
            </a:r>
            <a:r>
              <a:rPr lang="en-US" sz="2400" b="1" dirty="0">
                <a:solidFill>
                  <a:schemeClr val="accent3">
                    <a:lumMod val="75000"/>
                  </a:schemeClr>
                </a:solidFill>
                <a:latin typeface="Times New Roman" pitchFamily="18" charset="0"/>
                <a:cs typeface="Times New Roman" pitchFamily="18" charset="0"/>
              </a:rPr>
              <a:t>a </a:t>
            </a:r>
            <a:r>
              <a:rPr lang="lt-LT" sz="2400" b="1" dirty="0">
                <a:solidFill>
                  <a:schemeClr val="accent3">
                    <a:lumMod val="75000"/>
                  </a:schemeClr>
                </a:solidFill>
                <a:latin typeface="Times New Roman" pitchFamily="18" charset="0"/>
                <a:cs typeface="Times New Roman" pitchFamily="18" charset="0"/>
              </a:rPr>
              <a:t> </a:t>
            </a:r>
            <a:r>
              <a:rPr lang="en-US" sz="2400" b="1" dirty="0">
                <a:solidFill>
                  <a:schemeClr val="accent3">
                    <a:lumMod val="75000"/>
                  </a:schemeClr>
                </a:solidFill>
                <a:latin typeface="Times New Roman" pitchFamily="18" charset="0"/>
                <a:cs typeface="Times New Roman" pitchFamily="18" charset="0"/>
              </a:rPr>
              <a:t>and</a:t>
            </a:r>
            <a:r>
              <a:rPr lang="lt-LT" sz="2400" b="1" dirty="0">
                <a:solidFill>
                  <a:schemeClr val="accent3">
                    <a:lumMod val="75000"/>
                  </a:schemeClr>
                </a:solidFill>
                <a:latin typeface="Times New Roman" pitchFamily="18" charset="0"/>
                <a:cs typeface="Times New Roman" pitchFamily="18" charset="0"/>
              </a:rPr>
              <a:t> </a:t>
            </a:r>
            <a:r>
              <a:rPr lang="lt-LT" sz="2400" b="1" dirty="0" err="1">
                <a:solidFill>
                  <a:schemeClr val="accent3">
                    <a:lumMod val="75000"/>
                  </a:schemeClr>
                </a:solidFill>
                <a:latin typeface="Times New Roman" pitchFamily="18" charset="0"/>
                <a:cs typeface="Times New Roman" pitchFamily="18" charset="0"/>
              </a:rPr>
              <a:t>Vladimir</a:t>
            </a:r>
            <a:r>
              <a:rPr lang="en-US" sz="2400" b="1" dirty="0">
                <a:solidFill>
                  <a:schemeClr val="accent3">
                    <a:lumMod val="75000"/>
                  </a:schemeClr>
                </a:solidFill>
                <a:latin typeface="Times New Roman" pitchFamily="18" charset="0"/>
                <a:cs typeface="Times New Roman" pitchFamily="18" charset="0"/>
              </a:rPr>
              <a:t>as</a:t>
            </a:r>
            <a:r>
              <a:rPr lang="lt-LT" sz="2400" b="1" dirty="0">
                <a:solidFill>
                  <a:schemeClr val="accent3">
                    <a:lumMod val="75000"/>
                  </a:schemeClr>
                </a:solidFill>
                <a:latin typeface="Times New Roman" pitchFamily="18" charset="0"/>
                <a:cs typeface="Times New Roman" pitchFamily="18" charset="0"/>
              </a:rPr>
              <a:t> </a:t>
            </a:r>
            <a:endParaRPr lang="en-US" sz="2400" b="1" dirty="0">
              <a:solidFill>
                <a:schemeClr val="accent3">
                  <a:lumMod val="75000"/>
                </a:schemeClr>
              </a:solidFill>
              <a:latin typeface="Times New Roman" pitchFamily="18" charset="0"/>
              <a:cs typeface="Times New Roman" pitchFamily="18" charset="0"/>
            </a:endParaRPr>
          </a:p>
          <a:p>
            <a:pPr algn="ctr"/>
            <a:r>
              <a:rPr lang="lt-LT" sz="2400" b="1" dirty="0" err="1">
                <a:solidFill>
                  <a:schemeClr val="accent3">
                    <a:lumMod val="75000"/>
                  </a:schemeClr>
                </a:solidFill>
                <a:latin typeface="Times New Roman" pitchFamily="18" charset="0"/>
                <a:cs typeface="Times New Roman" pitchFamily="18" charset="0"/>
              </a:rPr>
              <a:t>Zubov</a:t>
            </a:r>
            <a:r>
              <a:rPr lang="en-US" sz="2400" b="1" dirty="0">
                <a:solidFill>
                  <a:schemeClr val="accent3">
                    <a:lumMod val="75000"/>
                  </a:schemeClr>
                </a:solidFill>
                <a:latin typeface="Times New Roman" pitchFamily="18" charset="0"/>
                <a:cs typeface="Times New Roman" pitchFamily="18" charset="0"/>
              </a:rPr>
              <a:t>ai </a:t>
            </a:r>
            <a:r>
              <a:rPr lang="lt-LT" sz="2400" b="1" dirty="0" smtClean="0">
                <a:solidFill>
                  <a:schemeClr val="accent3">
                    <a:lumMod val="75000"/>
                  </a:schemeClr>
                </a:solidFill>
                <a:latin typeface="Times New Roman" pitchFamily="18" charset="0"/>
                <a:cs typeface="Times New Roman" pitchFamily="18" charset="0"/>
              </a:rPr>
              <a:t>s</a:t>
            </a:r>
            <a:r>
              <a:rPr lang="en-US" sz="2400" b="1" dirty="0" smtClean="0">
                <a:solidFill>
                  <a:schemeClr val="accent3">
                    <a:lumMod val="75000"/>
                  </a:schemeClr>
                </a:solidFill>
                <a:latin typeface="Times New Roman" pitchFamily="18" charset="0"/>
                <a:cs typeface="Times New Roman" pitchFamily="18" charset="0"/>
              </a:rPr>
              <a:t>chool</a:t>
            </a:r>
            <a:endParaRPr lang="en-US" sz="2400" b="1" dirty="0">
              <a:solidFill>
                <a:schemeClr val="accent3">
                  <a:lumMod val="75000"/>
                </a:schemeClr>
              </a:solidFill>
              <a:latin typeface="Times New Roman" pitchFamily="18" charset="0"/>
              <a:cs typeface="Times New Roman" pitchFamily="18" charset="0"/>
            </a:endParaRPr>
          </a:p>
        </p:txBody>
      </p:sp>
      <p:pic>
        <p:nvPicPr>
          <p:cNvPr id="6" name="Paveikslėlis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332656"/>
            <a:ext cx="4035285" cy="954157"/>
          </a:xfrm>
          <a:prstGeom prst="rect">
            <a:avLst/>
          </a:prstGeom>
          <a:noFill/>
          <a:ln>
            <a:noFill/>
          </a:ln>
        </p:spPr>
      </p:pic>
      <p:sp>
        <p:nvSpPr>
          <p:cNvPr id="7" name="TextBox 6"/>
          <p:cNvSpPr txBox="1"/>
          <p:nvPr/>
        </p:nvSpPr>
        <p:spPr>
          <a:xfrm>
            <a:off x="2411760" y="2348880"/>
            <a:ext cx="4536504" cy="1938992"/>
          </a:xfrm>
          <a:prstGeom prst="rect">
            <a:avLst/>
          </a:prstGeom>
          <a:noFill/>
        </p:spPr>
        <p:txBody>
          <a:bodyPr wrap="square" rtlCol="0">
            <a:spAutoFit/>
          </a:bodyPr>
          <a:lstStyle/>
          <a:p>
            <a:pPr algn="ctr"/>
            <a:r>
              <a:rPr lang="lt-LT" sz="4000" b="1" i="1" dirty="0" smtClean="0">
                <a:solidFill>
                  <a:schemeClr val="accent2">
                    <a:lumMod val="50000"/>
                  </a:schemeClr>
                </a:solidFill>
              </a:rPr>
              <a:t>Erasmus + project ,,Busy </a:t>
            </a:r>
            <a:r>
              <a:rPr lang="lt-LT" sz="4000" b="1" i="1" dirty="0" err="1" smtClean="0">
                <a:solidFill>
                  <a:schemeClr val="accent2">
                    <a:lumMod val="50000"/>
                  </a:schemeClr>
                </a:solidFill>
              </a:rPr>
              <a:t>Bee</a:t>
            </a:r>
            <a:r>
              <a:rPr lang="lt-LT" sz="4000" b="1" i="1" dirty="0" smtClean="0">
                <a:solidFill>
                  <a:schemeClr val="accent2">
                    <a:lumMod val="50000"/>
                  </a:schemeClr>
                </a:solidFill>
              </a:rPr>
              <a:t>”</a:t>
            </a:r>
            <a:endParaRPr lang="en-US" sz="4000" b="1" i="1" dirty="0" smtClean="0">
              <a:solidFill>
                <a:schemeClr val="accent2">
                  <a:lumMod val="50000"/>
                </a:schemeClr>
              </a:solidFill>
            </a:endParaRPr>
          </a:p>
          <a:p>
            <a:pPr algn="ctr"/>
            <a:r>
              <a:rPr lang="en-US" sz="4000" b="1" i="1" dirty="0" smtClean="0">
                <a:solidFill>
                  <a:schemeClr val="accent2">
                    <a:lumMod val="50000"/>
                  </a:schemeClr>
                </a:solidFill>
              </a:rPr>
              <a:t> part Nr.1</a:t>
            </a:r>
            <a:endParaRPr lang="lt-LT" sz="4000" b="1" i="1" dirty="0">
              <a:solidFill>
                <a:schemeClr val="accent2">
                  <a:lumMod val="50000"/>
                </a:schemeClr>
              </a:solidFill>
            </a:endParaRPr>
          </a:p>
        </p:txBody>
      </p:sp>
    </p:spTree>
    <p:extLst>
      <p:ext uri="{BB962C8B-B14F-4D97-AF65-F5344CB8AC3E}">
        <p14:creationId xmlns:p14="http://schemas.microsoft.com/office/powerpoint/2010/main" val="9465519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ntraštė 2"/>
          <p:cNvSpPr>
            <a:spLocks noGrp="1"/>
          </p:cNvSpPr>
          <p:nvPr>
            <p:ph type="title"/>
          </p:nvPr>
        </p:nvSpPr>
        <p:spPr>
          <a:xfrm>
            <a:off x="457200" y="410336"/>
            <a:ext cx="4474840" cy="642400"/>
          </a:xfrm>
        </p:spPr>
        <p:txBody>
          <a:bodyPr>
            <a:normAutofit/>
          </a:bodyPr>
          <a:lstStyle/>
          <a:p>
            <a:r>
              <a:rPr lang="en-GB" sz="3600" dirty="0" smtClean="0"/>
              <a:t>“Ice cubes”</a:t>
            </a:r>
            <a:endParaRPr lang="lt-LT" sz="3600" dirty="0"/>
          </a:p>
        </p:txBody>
      </p:sp>
      <p:sp>
        <p:nvSpPr>
          <p:cNvPr id="2" name="Turinio vietos rezervavimo ženklas 1"/>
          <p:cNvSpPr>
            <a:spLocks noGrp="1"/>
          </p:cNvSpPr>
          <p:nvPr>
            <p:ph sz="quarter" idx="13"/>
          </p:nvPr>
        </p:nvSpPr>
        <p:spPr>
          <a:xfrm>
            <a:off x="323528" y="1268760"/>
            <a:ext cx="8496944" cy="1109848"/>
          </a:xfrm>
        </p:spPr>
        <p:txBody>
          <a:bodyPr>
            <a:normAutofit/>
          </a:bodyPr>
          <a:lstStyle/>
          <a:p>
            <a:pPr algn="just"/>
            <a:r>
              <a:rPr lang="en-GB" sz="1800" dirty="0" smtClean="0">
                <a:solidFill>
                  <a:schemeClr val="tx1">
                    <a:lumMod val="95000"/>
                    <a:lumOff val="5000"/>
                  </a:schemeClr>
                </a:solidFill>
              </a:rPr>
              <a:t>Objective</a:t>
            </a:r>
            <a:r>
              <a:rPr lang="lt-LT" sz="1800" dirty="0" smtClean="0">
                <a:solidFill>
                  <a:schemeClr val="tx1">
                    <a:lumMod val="95000"/>
                    <a:lumOff val="5000"/>
                  </a:schemeClr>
                </a:solidFill>
              </a:rPr>
              <a:t>: to </a:t>
            </a:r>
            <a:r>
              <a:rPr lang="en-GB" sz="1800" dirty="0" smtClean="0">
                <a:solidFill>
                  <a:schemeClr val="tx1">
                    <a:lumMod val="95000"/>
                    <a:lumOff val="5000"/>
                  </a:schemeClr>
                </a:solidFill>
              </a:rPr>
              <a:t>understand, that ice is also water.</a:t>
            </a:r>
            <a:r>
              <a:rPr lang="en-GB" sz="1800" dirty="0">
                <a:solidFill>
                  <a:schemeClr val="tx1">
                    <a:lumMod val="95000"/>
                    <a:lumOff val="5000"/>
                  </a:schemeClr>
                </a:solidFill>
              </a:rPr>
              <a:t> </a:t>
            </a:r>
            <a:r>
              <a:rPr lang="en-GB" sz="1800" dirty="0" smtClean="0">
                <a:solidFill>
                  <a:schemeClr val="tx1">
                    <a:lumMod val="95000"/>
                    <a:lumOff val="5000"/>
                  </a:schemeClr>
                </a:solidFill>
              </a:rPr>
              <a:t>Students </a:t>
            </a:r>
            <a:r>
              <a:rPr lang="lt-LT" sz="1800" dirty="0" smtClean="0">
                <a:solidFill>
                  <a:schemeClr val="tx1">
                    <a:lumMod val="95000"/>
                    <a:lumOff val="5000"/>
                  </a:schemeClr>
                </a:solidFill>
              </a:rPr>
              <a:t>studied</a:t>
            </a:r>
            <a:r>
              <a:rPr lang="en-GB" sz="1800" dirty="0" smtClean="0">
                <a:solidFill>
                  <a:schemeClr val="tx1">
                    <a:lumMod val="95000"/>
                    <a:lumOff val="5000"/>
                  </a:schemeClr>
                </a:solidFill>
              </a:rPr>
              <a:t> ice cube</a:t>
            </a:r>
            <a:r>
              <a:rPr lang="lt-LT" sz="1800" dirty="0" smtClean="0">
                <a:solidFill>
                  <a:schemeClr val="tx1">
                    <a:lumMod val="95000"/>
                    <a:lumOff val="5000"/>
                  </a:schemeClr>
                </a:solidFill>
              </a:rPr>
              <a:t>s</a:t>
            </a:r>
            <a:r>
              <a:rPr lang="en-GB" sz="1800" dirty="0" smtClean="0">
                <a:solidFill>
                  <a:schemeClr val="tx1">
                    <a:lumMod val="95000"/>
                    <a:lumOff val="5000"/>
                  </a:schemeClr>
                </a:solidFill>
              </a:rPr>
              <a:t> and inspected how </a:t>
            </a:r>
            <a:r>
              <a:rPr lang="lt-LT" sz="1800" dirty="0" smtClean="0">
                <a:solidFill>
                  <a:schemeClr val="tx1">
                    <a:lumMod val="95000"/>
                    <a:lumOff val="5000"/>
                  </a:schemeClr>
                </a:solidFill>
              </a:rPr>
              <a:t>do they</a:t>
            </a:r>
            <a:r>
              <a:rPr lang="en-GB" sz="1800" dirty="0" smtClean="0">
                <a:solidFill>
                  <a:schemeClr val="tx1">
                    <a:lumMod val="95000"/>
                    <a:lumOff val="5000"/>
                  </a:schemeClr>
                </a:solidFill>
              </a:rPr>
              <a:t> change</a:t>
            </a:r>
            <a:r>
              <a:rPr lang="lt-LT" sz="1800" dirty="0" smtClean="0">
                <a:solidFill>
                  <a:schemeClr val="tx1">
                    <a:lumMod val="95000"/>
                    <a:lumOff val="5000"/>
                  </a:schemeClr>
                </a:solidFill>
              </a:rPr>
              <a:t> the </a:t>
            </a:r>
            <a:r>
              <a:rPr lang="en-GB" sz="1800" dirty="0" smtClean="0">
                <a:solidFill>
                  <a:schemeClr val="tx1">
                    <a:lumMod val="95000"/>
                    <a:lumOff val="5000"/>
                  </a:schemeClr>
                </a:solidFill>
              </a:rPr>
              <a:t>shape. They </a:t>
            </a:r>
            <a:r>
              <a:rPr lang="lt-LT" sz="1800" dirty="0" smtClean="0">
                <a:solidFill>
                  <a:schemeClr val="tx1">
                    <a:lumMod val="95000"/>
                    <a:lumOff val="5000"/>
                  </a:schemeClr>
                </a:solidFill>
              </a:rPr>
              <a:t>stated</a:t>
            </a:r>
            <a:r>
              <a:rPr lang="en-GB" sz="1800" dirty="0" smtClean="0">
                <a:solidFill>
                  <a:schemeClr val="tx1">
                    <a:lumMod val="95000"/>
                    <a:lumOff val="5000"/>
                  </a:schemeClr>
                </a:solidFill>
              </a:rPr>
              <a:t> that ice is cold, hard and soluble.</a:t>
            </a:r>
            <a:endParaRPr lang="lt-LT" sz="1800" dirty="0">
              <a:solidFill>
                <a:schemeClr val="tx1">
                  <a:lumMod val="95000"/>
                  <a:lumOff val="5000"/>
                </a:schemeClr>
              </a:solidFill>
            </a:endParaRPr>
          </a:p>
        </p:txBody>
      </p:sp>
      <p:pic>
        <p:nvPicPr>
          <p:cNvPr id="3074" name="Picture 2" descr="C:\Users\HP\Desktop\Projektas\20200109_104742.jpg"/>
          <p:cNvPicPr>
            <a:picLocks noGrp="1" noChangeAspect="1" noChangeArrowheads="1"/>
          </p:cNvPicPr>
          <p:nvPr>
            <p:ph sz="quarter" idx="14"/>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294" y="2754709"/>
            <a:ext cx="3822700" cy="28670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HP\Desktop\Projektas\20200109_1049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876673" y="2748062"/>
            <a:ext cx="3822700" cy="27363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HP\Desktop\Projektas\20200109_10502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678339" y="3330774"/>
            <a:ext cx="3822700" cy="2867025"/>
          </a:xfrm>
          <a:prstGeom prst="rect">
            <a:avLst/>
          </a:prstGeom>
          <a:noFill/>
          <a:extLst>
            <a:ext uri="{909E8E84-426E-40DD-AFC4-6F175D3DCCD1}">
              <a14:hiddenFill xmlns:a14="http://schemas.microsoft.com/office/drawing/2010/main">
                <a:solidFill>
                  <a:srgbClr val="FFFFFF"/>
                </a:solidFill>
              </a14:hiddenFill>
            </a:ext>
          </a:extLst>
        </p:spPr>
      </p:pic>
      <p:pic>
        <p:nvPicPr>
          <p:cNvPr id="9" name="Paveikslėlis 4"/>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2040" y="188640"/>
            <a:ext cx="4035285" cy="954157"/>
          </a:xfrm>
          <a:prstGeom prst="rect">
            <a:avLst/>
          </a:prstGeom>
          <a:noFill/>
          <a:ln>
            <a:noFill/>
          </a:ln>
        </p:spPr>
      </p:pic>
    </p:spTree>
    <p:extLst>
      <p:ext uri="{BB962C8B-B14F-4D97-AF65-F5344CB8AC3E}">
        <p14:creationId xmlns:p14="http://schemas.microsoft.com/office/powerpoint/2010/main" val="25191678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434391" y="260648"/>
            <a:ext cx="4353633" cy="786416"/>
          </a:xfrm>
        </p:spPr>
        <p:txBody>
          <a:bodyPr>
            <a:normAutofit/>
          </a:bodyPr>
          <a:lstStyle/>
          <a:p>
            <a:r>
              <a:rPr lang="en-GB" sz="3600" dirty="0" smtClean="0"/>
              <a:t>“Rod of ice”</a:t>
            </a:r>
            <a:endParaRPr lang="lt-LT" sz="3600" dirty="0"/>
          </a:p>
        </p:txBody>
      </p:sp>
      <p:pic>
        <p:nvPicPr>
          <p:cNvPr id="1026" name="Picture 2" descr="C:\Users\HP\Desktop\Projektas\20200109_105334.jpg"/>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05960" y="2799512"/>
            <a:ext cx="3059176" cy="223224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HP\Desktop\Projektas\20200109_105740.jpg"/>
          <p:cNvPicPr>
            <a:picLocks noGrp="1" noChangeAspect="1" noChangeArrowheads="1"/>
          </p:cNvPicPr>
          <p:nvPr>
            <p:ph sz="quarter" idx="14"/>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231740" y="2509138"/>
            <a:ext cx="2736304" cy="23762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HP\Desktop\Projektas\20200109_10534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2401126"/>
            <a:ext cx="2106532" cy="25922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5536" y="1196752"/>
            <a:ext cx="8371228" cy="1200329"/>
          </a:xfrm>
          <a:prstGeom prst="rect">
            <a:avLst/>
          </a:prstGeom>
          <a:noFill/>
        </p:spPr>
        <p:txBody>
          <a:bodyPr wrap="square" rtlCol="0">
            <a:spAutoFit/>
          </a:bodyPr>
          <a:lstStyle/>
          <a:p>
            <a:pPr algn="just"/>
            <a:r>
              <a:rPr lang="en-GB" dirty="0" smtClean="0">
                <a:solidFill>
                  <a:schemeClr val="tx1">
                    <a:lumMod val="95000"/>
                    <a:lumOff val="5000"/>
                  </a:schemeClr>
                </a:solidFill>
              </a:rPr>
              <a:t>Objective</a:t>
            </a:r>
            <a:r>
              <a:rPr lang="lt-LT" dirty="0" smtClean="0">
                <a:solidFill>
                  <a:schemeClr val="tx1">
                    <a:lumMod val="95000"/>
                    <a:lumOff val="5000"/>
                  </a:schemeClr>
                </a:solidFill>
              </a:rPr>
              <a:t>: </a:t>
            </a:r>
            <a:r>
              <a:rPr lang="en-GB" dirty="0" smtClean="0">
                <a:solidFill>
                  <a:schemeClr val="tx1">
                    <a:lumMod val="95000"/>
                    <a:lumOff val="5000"/>
                  </a:schemeClr>
                </a:solidFill>
              </a:rPr>
              <a:t>to find out what happens, when you sprinkle salt on ice and how it changes </a:t>
            </a:r>
            <a:r>
              <a:rPr lang="lt-LT" dirty="0" smtClean="0">
                <a:solidFill>
                  <a:schemeClr val="tx1">
                    <a:lumMod val="95000"/>
                    <a:lumOff val="5000"/>
                  </a:schemeClr>
                </a:solidFill>
              </a:rPr>
              <a:t>the </a:t>
            </a:r>
            <a:r>
              <a:rPr lang="en-GB" dirty="0" smtClean="0">
                <a:solidFill>
                  <a:schemeClr val="tx1">
                    <a:lumMod val="95000"/>
                    <a:lumOff val="5000"/>
                  </a:schemeClr>
                </a:solidFill>
              </a:rPr>
              <a:t>shape. Salt makes ice melt, but also it “eats” the cube. When you put salt on ice, the thread instantly sticks to ice cube. Students </a:t>
            </a:r>
            <a:r>
              <a:rPr lang="lt-LT" dirty="0" smtClean="0">
                <a:solidFill>
                  <a:schemeClr val="tx1">
                    <a:lumMod val="95000"/>
                    <a:lumOff val="5000"/>
                  </a:schemeClr>
                </a:solidFill>
              </a:rPr>
              <a:t>observed </a:t>
            </a:r>
            <a:r>
              <a:rPr lang="en-GB" dirty="0" smtClean="0">
                <a:solidFill>
                  <a:schemeClr val="tx1">
                    <a:lumMod val="95000"/>
                    <a:lumOff val="5000"/>
                  </a:schemeClr>
                </a:solidFill>
              </a:rPr>
              <a:t>how fast ice cube melted and turned into water.</a:t>
            </a:r>
            <a:endParaRPr lang="lt-LT" dirty="0"/>
          </a:p>
        </p:txBody>
      </p:sp>
      <p:pic>
        <p:nvPicPr>
          <p:cNvPr id="8" name="Picture 2" descr="C:\Users\HP\Desktop\Projektas\20200109_10530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6696236" y="3825044"/>
            <a:ext cx="2592287" cy="19442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HP\Desktop\Projektas\20200109_10541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4774136" y="4523008"/>
            <a:ext cx="2360294" cy="20444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HP\Desktop\Projektas\20200109_10531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2595847" y="4763034"/>
            <a:ext cx="2270919" cy="19190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Users\HP\Desktop\Projektas\20200109_10523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472027" y="4976349"/>
            <a:ext cx="1877168" cy="1886135"/>
          </a:xfrm>
          <a:prstGeom prst="rect">
            <a:avLst/>
          </a:prstGeom>
          <a:noFill/>
          <a:extLst>
            <a:ext uri="{909E8E84-426E-40DD-AFC4-6F175D3DCCD1}">
              <a14:hiddenFill xmlns:a14="http://schemas.microsoft.com/office/drawing/2010/main">
                <a:solidFill>
                  <a:srgbClr val="FFFFFF"/>
                </a:solidFill>
              </a14:hiddenFill>
            </a:ext>
          </a:extLst>
        </p:spPr>
      </p:pic>
      <p:pic>
        <p:nvPicPr>
          <p:cNvPr id="12" name="Paveikslėlis 4"/>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32040" y="188640"/>
            <a:ext cx="4035285" cy="954157"/>
          </a:xfrm>
          <a:prstGeom prst="rect">
            <a:avLst/>
          </a:prstGeom>
          <a:noFill/>
          <a:ln>
            <a:noFill/>
          </a:ln>
        </p:spPr>
      </p:pic>
    </p:spTree>
    <p:extLst>
      <p:ext uri="{BB962C8B-B14F-4D97-AF65-F5344CB8AC3E}">
        <p14:creationId xmlns:p14="http://schemas.microsoft.com/office/powerpoint/2010/main" val="40550810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446856" y="188640"/>
            <a:ext cx="4629200" cy="498384"/>
          </a:xfrm>
        </p:spPr>
        <p:txBody>
          <a:bodyPr>
            <a:normAutofit fontScale="90000"/>
          </a:bodyPr>
          <a:lstStyle/>
          <a:p>
            <a:r>
              <a:rPr lang="lt-LT" dirty="0" smtClean="0"/>
              <a:t>„</a:t>
            </a:r>
            <a:r>
              <a:rPr lang="en-GB" dirty="0" smtClean="0"/>
              <a:t>Snow</a:t>
            </a:r>
            <a:r>
              <a:rPr lang="lt-LT" dirty="0" smtClean="0"/>
              <a:t>“</a:t>
            </a:r>
            <a:endParaRPr lang="lt-LT" dirty="0"/>
          </a:p>
        </p:txBody>
      </p:sp>
      <p:pic>
        <p:nvPicPr>
          <p:cNvPr id="8197" name="Picture 5" descr="C:\Users\HP\Desktop\Projektas\73309170_10215438001370316_1233737318645366784_n.jpg"/>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988840"/>
            <a:ext cx="3822700" cy="286702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4293096"/>
            <a:ext cx="3312368" cy="2447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2"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1300" y="1916832"/>
            <a:ext cx="3822700" cy="286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67544" y="1196752"/>
            <a:ext cx="8352928" cy="646331"/>
          </a:xfrm>
          <a:prstGeom prst="rect">
            <a:avLst/>
          </a:prstGeom>
          <a:noFill/>
        </p:spPr>
        <p:txBody>
          <a:bodyPr wrap="square" rtlCol="0">
            <a:spAutoFit/>
          </a:bodyPr>
          <a:lstStyle/>
          <a:p>
            <a:pPr algn="just"/>
            <a:r>
              <a:rPr lang="en-GB" dirty="0" smtClean="0"/>
              <a:t>Objective</a:t>
            </a:r>
            <a:r>
              <a:rPr lang="lt-LT" dirty="0" smtClean="0"/>
              <a:t>:</a:t>
            </a:r>
            <a:r>
              <a:rPr lang="en-GB" dirty="0" smtClean="0"/>
              <a:t> </a:t>
            </a:r>
            <a:r>
              <a:rPr lang="lt-LT" dirty="0" smtClean="0"/>
              <a:t>to </a:t>
            </a:r>
            <a:r>
              <a:rPr lang="en-GB" dirty="0" smtClean="0"/>
              <a:t>investigate another state of water – snow. Children looked </a:t>
            </a:r>
            <a:r>
              <a:rPr lang="lt-LT" dirty="0" smtClean="0"/>
              <a:t>through</a:t>
            </a:r>
            <a:r>
              <a:rPr lang="en-GB" dirty="0" smtClean="0"/>
              <a:t> the magnifier</a:t>
            </a:r>
            <a:r>
              <a:rPr lang="lt-LT" dirty="0" smtClean="0"/>
              <a:t> at </a:t>
            </a:r>
            <a:r>
              <a:rPr lang="en-GB" dirty="0" smtClean="0"/>
              <a:t> snowflake</a:t>
            </a:r>
            <a:r>
              <a:rPr lang="lt-LT" dirty="0" smtClean="0"/>
              <a:t>s</a:t>
            </a:r>
            <a:r>
              <a:rPr lang="en-GB" dirty="0" smtClean="0"/>
              <a:t>.</a:t>
            </a:r>
            <a:endParaRPr lang="lt-LT" dirty="0"/>
          </a:p>
        </p:txBody>
      </p:sp>
      <p:pic>
        <p:nvPicPr>
          <p:cNvPr id="8198" name="Picture 6" descr="C:\Users\HP\Desktop\Projektas\78990541_10215438001650323_787667285207678976_n.jpg"/>
          <p:cNvPicPr>
            <a:picLocks noGrp="1" noChangeAspect="1" noChangeArrowheads="1"/>
          </p:cNvPicPr>
          <p:nvPr>
            <p:ph sz="quarter" idx="14"/>
          </p:nvPr>
        </p:nvPicPr>
        <p:blipFill>
          <a:blip r:embed="rId5" cstate="print">
            <a:extLst>
              <a:ext uri="{28A0092B-C50C-407E-A947-70E740481C1C}">
                <a14:useLocalDpi xmlns:a14="http://schemas.microsoft.com/office/drawing/2010/main" val="0"/>
              </a:ext>
            </a:extLst>
          </a:blip>
          <a:srcRect/>
          <a:stretch>
            <a:fillRect/>
          </a:stretch>
        </p:blipFill>
        <p:spPr bwMode="auto">
          <a:xfrm>
            <a:off x="4211960" y="3212976"/>
            <a:ext cx="2584847" cy="3446463"/>
          </a:xfrm>
          <a:prstGeom prst="rect">
            <a:avLst/>
          </a:prstGeom>
          <a:noFill/>
          <a:extLst>
            <a:ext uri="{909E8E84-426E-40DD-AFC4-6F175D3DCCD1}">
              <a14:hiddenFill xmlns:a14="http://schemas.microsoft.com/office/drawing/2010/main">
                <a:solidFill>
                  <a:srgbClr val="FFFFFF"/>
                </a:solidFill>
              </a14:hiddenFill>
            </a:ext>
          </a:extLst>
        </p:spPr>
      </p:pic>
      <p:pic>
        <p:nvPicPr>
          <p:cNvPr id="8" name="Paveikslėlis 4"/>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2040" y="188640"/>
            <a:ext cx="4035285" cy="954157"/>
          </a:xfrm>
          <a:prstGeom prst="rect">
            <a:avLst/>
          </a:prstGeom>
          <a:noFill/>
          <a:ln>
            <a:noFill/>
          </a:ln>
        </p:spPr>
      </p:pic>
    </p:spTree>
    <p:extLst>
      <p:ext uri="{BB962C8B-B14F-4D97-AF65-F5344CB8AC3E}">
        <p14:creationId xmlns:p14="http://schemas.microsoft.com/office/powerpoint/2010/main" val="29762610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251520" y="260648"/>
            <a:ext cx="4223727" cy="1252728"/>
          </a:xfrm>
        </p:spPr>
        <p:txBody>
          <a:bodyPr>
            <a:normAutofit/>
          </a:bodyPr>
          <a:lstStyle/>
          <a:p>
            <a:r>
              <a:rPr lang="lt-LT" sz="3600" dirty="0" smtClean="0"/>
              <a:t>„Frost“</a:t>
            </a:r>
            <a:endParaRPr lang="lt-LT" sz="3600" dirty="0"/>
          </a:p>
        </p:txBody>
      </p:sp>
      <p:pic>
        <p:nvPicPr>
          <p:cNvPr id="6146" name="Picture 2" descr="C:\Users\HP\Desktop\Projektas\20200109_110823.jpg"/>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98326" y="3258766"/>
            <a:ext cx="3822700" cy="286702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HP\Desktop\Projektas\20200109_111900.jpg"/>
          <p:cNvPicPr>
            <a:picLocks noGrp="1" noChangeAspect="1" noChangeArrowheads="1"/>
          </p:cNvPicPr>
          <p:nvPr>
            <p:ph sz="quarter" idx="14"/>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5825356" y="2996952"/>
            <a:ext cx="3318644" cy="2488983"/>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9832" y="3501008"/>
            <a:ext cx="3541713" cy="287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67544" y="1556792"/>
            <a:ext cx="8208912" cy="1200329"/>
          </a:xfrm>
          <a:prstGeom prst="rect">
            <a:avLst/>
          </a:prstGeom>
          <a:noFill/>
        </p:spPr>
        <p:txBody>
          <a:bodyPr wrap="square" rtlCol="0">
            <a:spAutoFit/>
          </a:bodyPr>
          <a:lstStyle/>
          <a:p>
            <a:pPr algn="just"/>
            <a:r>
              <a:rPr lang="lt-LT" dirty="0" smtClean="0"/>
              <a:t>Objective: to understand frost forms. During the study frost appeard and with time was more and more visible. In about 30 minutes the entire can was covered by frost. Kids were interested in experiment: they enjoyed touching frost and understood, that frost is also water.</a:t>
            </a:r>
            <a:endParaRPr lang="lt-LT" dirty="0"/>
          </a:p>
        </p:txBody>
      </p:sp>
      <p:pic>
        <p:nvPicPr>
          <p:cNvPr id="7" name="Paveikslėlis 4"/>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2040" y="188640"/>
            <a:ext cx="4035285" cy="954157"/>
          </a:xfrm>
          <a:prstGeom prst="rect">
            <a:avLst/>
          </a:prstGeom>
          <a:noFill/>
          <a:ln>
            <a:noFill/>
          </a:ln>
        </p:spPr>
      </p:pic>
    </p:spTree>
    <p:extLst>
      <p:ext uri="{BB962C8B-B14F-4D97-AF65-F5344CB8AC3E}">
        <p14:creationId xmlns:p14="http://schemas.microsoft.com/office/powerpoint/2010/main" val="9572598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HP\Desktop\Gudručiai\20191202_11183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68740" y="2798757"/>
            <a:ext cx="4734111" cy="3384376"/>
          </a:xfrm>
          <a:prstGeom prst="rect">
            <a:avLst/>
          </a:prstGeom>
          <a:noFill/>
          <a:extLst>
            <a:ext uri="{909E8E84-426E-40DD-AFC4-6F175D3DCCD1}">
              <a14:hiddenFill xmlns:a14="http://schemas.microsoft.com/office/drawing/2010/main">
                <a:solidFill>
                  <a:srgbClr val="FFFFFF"/>
                </a:solidFill>
              </a14:hiddenFill>
            </a:ext>
          </a:extLst>
        </p:spPr>
      </p:pic>
      <p:sp>
        <p:nvSpPr>
          <p:cNvPr id="2" name="Antraštė 1"/>
          <p:cNvSpPr>
            <a:spLocks noGrp="1"/>
          </p:cNvSpPr>
          <p:nvPr>
            <p:ph type="title"/>
          </p:nvPr>
        </p:nvSpPr>
        <p:spPr>
          <a:xfrm>
            <a:off x="395536" y="243379"/>
            <a:ext cx="4464496" cy="490066"/>
          </a:xfrm>
        </p:spPr>
        <p:txBody>
          <a:bodyPr>
            <a:noAutofit/>
          </a:bodyPr>
          <a:lstStyle/>
          <a:p>
            <a:r>
              <a:rPr lang="lt-LT" sz="3600" dirty="0" smtClean="0"/>
              <a:t>„Painting on snow“</a:t>
            </a:r>
            <a:endParaRPr lang="lt-LT" sz="3600" dirty="0"/>
          </a:p>
        </p:txBody>
      </p:sp>
      <p:pic>
        <p:nvPicPr>
          <p:cNvPr id="1024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1628800"/>
            <a:ext cx="3447468" cy="4451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95536" y="836712"/>
            <a:ext cx="4464496" cy="923330"/>
          </a:xfrm>
          <a:prstGeom prst="rect">
            <a:avLst/>
          </a:prstGeom>
          <a:noFill/>
        </p:spPr>
        <p:txBody>
          <a:bodyPr wrap="square" rtlCol="0">
            <a:spAutoFit/>
          </a:bodyPr>
          <a:lstStyle/>
          <a:p>
            <a:r>
              <a:rPr lang="lt-LT" dirty="0" smtClean="0"/>
              <a:t>Objective: to learn characteristics of snow. Children understood, that snow is wet, cold and  it can be formed into a ball.</a:t>
            </a:r>
            <a:endParaRPr lang="lt-LT" dirty="0"/>
          </a:p>
        </p:txBody>
      </p:sp>
      <p:pic>
        <p:nvPicPr>
          <p:cNvPr id="6" name="Paveikslėlis 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188640"/>
            <a:ext cx="4035285" cy="954157"/>
          </a:xfrm>
          <a:prstGeom prst="rect">
            <a:avLst/>
          </a:prstGeom>
          <a:noFill/>
          <a:ln>
            <a:noFill/>
          </a:ln>
        </p:spPr>
      </p:pic>
    </p:spTree>
    <p:extLst>
      <p:ext uri="{BB962C8B-B14F-4D97-AF65-F5344CB8AC3E}">
        <p14:creationId xmlns:p14="http://schemas.microsoft.com/office/powerpoint/2010/main" val="24492162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C:\Users\HP\Desktop\Gudručiai\20191202_11160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555776" y="3933056"/>
            <a:ext cx="3024336" cy="2304256"/>
          </a:xfrm>
          <a:prstGeom prst="rect">
            <a:avLst/>
          </a:prstGeom>
          <a:noFill/>
          <a:extLst>
            <a:ext uri="{909E8E84-426E-40DD-AFC4-6F175D3DCCD1}">
              <a14:hiddenFill xmlns:a14="http://schemas.microsoft.com/office/drawing/2010/main">
                <a:solidFill>
                  <a:srgbClr val="FFFFFF"/>
                </a:solidFill>
              </a14:hiddenFill>
            </a:ext>
          </a:extLst>
        </p:spPr>
      </p:pic>
      <p:sp>
        <p:nvSpPr>
          <p:cNvPr id="2" name="Antraštė 1"/>
          <p:cNvSpPr>
            <a:spLocks noGrp="1"/>
          </p:cNvSpPr>
          <p:nvPr>
            <p:ph type="title"/>
          </p:nvPr>
        </p:nvSpPr>
        <p:spPr>
          <a:xfrm>
            <a:off x="457200" y="274638"/>
            <a:ext cx="4258816" cy="490066"/>
          </a:xfrm>
        </p:spPr>
        <p:txBody>
          <a:bodyPr>
            <a:noAutofit/>
          </a:bodyPr>
          <a:lstStyle/>
          <a:p>
            <a:r>
              <a:rPr lang="lt-LT" sz="3600" dirty="0" smtClean="0"/>
              <a:t>„Melting the snow“</a:t>
            </a:r>
            <a:endParaRPr lang="lt-LT" sz="3600" dirty="0"/>
          </a:p>
        </p:txBody>
      </p:sp>
      <p:pic>
        <p:nvPicPr>
          <p:cNvPr id="8" name="Picture 2" descr="C:\Users\HP\Desktop\Gudručiai\20191202_1144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2636912"/>
            <a:ext cx="2232992" cy="25377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83568" y="1412776"/>
            <a:ext cx="7920880" cy="1200329"/>
          </a:xfrm>
          <a:prstGeom prst="rect">
            <a:avLst/>
          </a:prstGeom>
          <a:noFill/>
        </p:spPr>
        <p:txBody>
          <a:bodyPr wrap="square" rtlCol="0">
            <a:spAutoFit/>
          </a:bodyPr>
          <a:lstStyle/>
          <a:p>
            <a:pPr algn="just"/>
            <a:r>
              <a:rPr lang="lt-LT" dirty="0" smtClean="0"/>
              <a:t>Objective: to see how much water contains the snow. Children saw that there was more snow than water. Children brought snow from outside and put it in the bowl. Students saw how snow melted and how much time did it take. They also understood, that snow is one of the states of water.</a:t>
            </a:r>
            <a:endParaRPr lang="lt-LT" dirty="0"/>
          </a:p>
        </p:txBody>
      </p:sp>
      <p:pic>
        <p:nvPicPr>
          <p:cNvPr id="6" name="Picture 2" descr="C:\Users\HP\Desktop\Gudručiai\20191202_11155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09" y="3320989"/>
            <a:ext cx="2952329" cy="24482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HP\Desktop\Gudručiai\20191202_133748.jpg"/>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rot="5400000">
            <a:off x="6637919" y="4531430"/>
            <a:ext cx="2420891" cy="2232249"/>
          </a:xfrm>
          <a:prstGeom prst="rect">
            <a:avLst/>
          </a:prstGeom>
          <a:noFill/>
          <a:extLst>
            <a:ext uri="{909E8E84-426E-40DD-AFC4-6F175D3DCCD1}">
              <a14:hiddenFill xmlns:a14="http://schemas.microsoft.com/office/drawing/2010/main">
                <a:solidFill>
                  <a:srgbClr val="FFFFFF"/>
                </a:solidFill>
              </a14:hiddenFill>
            </a:ext>
          </a:extLst>
        </p:spPr>
      </p:pic>
      <p:pic>
        <p:nvPicPr>
          <p:cNvPr id="9" name="Paveikslėlis 4"/>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2040" y="188640"/>
            <a:ext cx="4035285" cy="954157"/>
          </a:xfrm>
          <a:prstGeom prst="rect">
            <a:avLst/>
          </a:prstGeom>
          <a:noFill/>
          <a:ln>
            <a:noFill/>
          </a:ln>
        </p:spPr>
      </p:pic>
    </p:spTree>
    <p:extLst>
      <p:ext uri="{BB962C8B-B14F-4D97-AF65-F5344CB8AC3E}">
        <p14:creationId xmlns:p14="http://schemas.microsoft.com/office/powerpoint/2010/main" val="3373259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162520" y="107999"/>
            <a:ext cx="4913536" cy="930432"/>
          </a:xfrm>
        </p:spPr>
        <p:txBody>
          <a:bodyPr>
            <a:normAutofit/>
          </a:bodyPr>
          <a:lstStyle/>
          <a:p>
            <a:r>
              <a:rPr lang="en-GB" dirty="0" smtClean="0"/>
              <a:t>“Water”</a:t>
            </a:r>
            <a:endParaRPr lang="lt-LT" dirty="0"/>
          </a:p>
        </p:txBody>
      </p:sp>
      <p:pic>
        <p:nvPicPr>
          <p:cNvPr id="2050" name="Picture 2" descr="C:\Users\HP\Desktop\Projektas\20200109_102324.jpg"/>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07743" y="3301787"/>
            <a:ext cx="3672410" cy="277470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9552" y="1484784"/>
            <a:ext cx="8272387" cy="1200329"/>
          </a:xfrm>
          <a:prstGeom prst="rect">
            <a:avLst/>
          </a:prstGeom>
          <a:noFill/>
        </p:spPr>
        <p:txBody>
          <a:bodyPr wrap="square" rtlCol="0">
            <a:spAutoFit/>
          </a:bodyPr>
          <a:lstStyle/>
          <a:p>
            <a:pPr algn="just"/>
            <a:r>
              <a:rPr lang="lt-LT" dirty="0" smtClean="0"/>
              <a:t>Objective: to find out how does water look like when you put it into different containers. Children poured the same amount of water into different containers and saw, that the same amount of water may look completely different if you pour it in a high and narrow or in a wide and low tube.</a:t>
            </a:r>
            <a:endParaRPr lang="lt-LT" dirty="0"/>
          </a:p>
        </p:txBody>
      </p:sp>
      <p:pic>
        <p:nvPicPr>
          <p:cNvPr id="1027" name="Picture 3" descr="C:\Users\HP\Desktop\Projektas\20200109_102355.jpg"/>
          <p:cNvPicPr>
            <a:picLocks noGrp="1" noChangeAspect="1" noChangeArrowheads="1"/>
          </p:cNvPicPr>
          <p:nvPr>
            <p:ph sz="quarter" idx="14"/>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581994" y="3258766"/>
            <a:ext cx="3822700" cy="2867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176" y="2852936"/>
            <a:ext cx="2871787" cy="382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aveikslėlis 4"/>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2040" y="188640"/>
            <a:ext cx="4035285" cy="954157"/>
          </a:xfrm>
          <a:prstGeom prst="rect">
            <a:avLst/>
          </a:prstGeom>
          <a:noFill/>
          <a:ln>
            <a:noFill/>
          </a:ln>
        </p:spPr>
      </p:pic>
    </p:spTree>
    <p:extLst>
      <p:ext uri="{BB962C8B-B14F-4D97-AF65-F5344CB8AC3E}">
        <p14:creationId xmlns:p14="http://schemas.microsoft.com/office/powerpoint/2010/main" val="2646385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P\Desktop\Projektas\20191206_101309.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85633" y="1968421"/>
            <a:ext cx="5513278" cy="3969940"/>
          </a:xfrm>
          <a:prstGeom prst="rect">
            <a:avLst/>
          </a:prstGeom>
          <a:noFill/>
          <a:extLst>
            <a:ext uri="{909E8E84-426E-40DD-AFC4-6F175D3DCCD1}">
              <a14:hiddenFill xmlns:a14="http://schemas.microsoft.com/office/drawing/2010/main">
                <a:solidFill>
                  <a:srgbClr val="FFFFFF"/>
                </a:solidFill>
              </a14:hiddenFill>
            </a:ext>
          </a:extLst>
        </p:spPr>
      </p:pic>
      <p:sp>
        <p:nvSpPr>
          <p:cNvPr id="2" name="Antraštė 1"/>
          <p:cNvSpPr>
            <a:spLocks noGrp="1"/>
          </p:cNvSpPr>
          <p:nvPr>
            <p:ph type="title"/>
          </p:nvPr>
        </p:nvSpPr>
        <p:spPr>
          <a:xfrm>
            <a:off x="323528" y="260648"/>
            <a:ext cx="4680520" cy="1143000"/>
          </a:xfrm>
        </p:spPr>
        <p:txBody>
          <a:bodyPr>
            <a:normAutofit/>
          </a:bodyPr>
          <a:lstStyle/>
          <a:p>
            <a:r>
              <a:rPr lang="lt-LT" sz="4000" dirty="0" smtClean="0"/>
              <a:t>,,Š</a:t>
            </a:r>
            <a:r>
              <a:rPr lang="en-US" sz="4000" dirty="0" smtClean="0"/>
              <a:t>iauli</a:t>
            </a:r>
            <a:r>
              <a:rPr lang="lt-LT" sz="4000" dirty="0" smtClean="0"/>
              <a:t>ai water“</a:t>
            </a:r>
            <a:endParaRPr lang="lt-LT" sz="4000" dirty="0"/>
          </a:p>
        </p:txBody>
      </p:sp>
      <p:sp>
        <p:nvSpPr>
          <p:cNvPr id="4" name="Stačiakampis 3"/>
          <p:cNvSpPr/>
          <p:nvPr/>
        </p:nvSpPr>
        <p:spPr>
          <a:xfrm>
            <a:off x="4355976" y="1700808"/>
            <a:ext cx="4572000" cy="3970318"/>
          </a:xfrm>
          <a:prstGeom prst="rect">
            <a:avLst/>
          </a:prstGeom>
        </p:spPr>
        <p:txBody>
          <a:bodyPr>
            <a:spAutoFit/>
          </a:bodyPr>
          <a:lstStyle/>
          <a:p>
            <a:pPr algn="just"/>
            <a:r>
              <a:rPr lang="en-GB" dirty="0" smtClean="0"/>
              <a:t>Our objective</a:t>
            </a:r>
            <a:r>
              <a:rPr lang="lt-LT" dirty="0" smtClean="0"/>
              <a:t>: </a:t>
            </a:r>
            <a:r>
              <a:rPr lang="en-GB" dirty="0" smtClean="0"/>
              <a:t>to visit</a:t>
            </a:r>
            <a:r>
              <a:rPr lang="lt-LT" dirty="0" smtClean="0"/>
              <a:t> „Šiauliai water“ mu</a:t>
            </a:r>
            <a:r>
              <a:rPr lang="en-GB" dirty="0" smtClean="0"/>
              <a:t>seum</a:t>
            </a:r>
            <a:r>
              <a:rPr lang="lt-LT" dirty="0" smtClean="0"/>
              <a:t> </a:t>
            </a:r>
            <a:r>
              <a:rPr lang="en-GB" dirty="0" smtClean="0"/>
              <a:t>and</a:t>
            </a:r>
            <a:r>
              <a:rPr lang="lt-LT" dirty="0" smtClean="0"/>
              <a:t> </a:t>
            </a:r>
            <a:r>
              <a:rPr lang="en-GB" dirty="0" smtClean="0"/>
              <a:t>to find out</a:t>
            </a:r>
            <a:r>
              <a:rPr lang="lt-LT" dirty="0" smtClean="0"/>
              <a:t>, </a:t>
            </a:r>
            <a:r>
              <a:rPr lang="en-GB" dirty="0" smtClean="0"/>
              <a:t>how</a:t>
            </a:r>
            <a:r>
              <a:rPr lang="en-GB" dirty="0"/>
              <a:t> </a:t>
            </a:r>
            <a:r>
              <a:rPr lang="lt-LT" dirty="0" smtClean="0"/>
              <a:t>drinking </a:t>
            </a:r>
            <a:r>
              <a:rPr lang="en-GB" dirty="0" smtClean="0"/>
              <a:t>water</a:t>
            </a:r>
            <a:r>
              <a:rPr lang="lt-LT" dirty="0" smtClean="0"/>
              <a:t> </a:t>
            </a:r>
            <a:r>
              <a:rPr lang="en-GB" dirty="0" smtClean="0"/>
              <a:t>reaches our home</a:t>
            </a:r>
            <a:r>
              <a:rPr lang="lt-LT" dirty="0" smtClean="0"/>
              <a:t>s.</a:t>
            </a:r>
          </a:p>
          <a:p>
            <a:pPr algn="just"/>
            <a:r>
              <a:rPr lang="lt-LT" dirty="0" smtClean="0"/>
              <a:t>2019-12-06 kindergarten groups  ,,Gudručiai“ </a:t>
            </a:r>
            <a:r>
              <a:rPr lang="en-GB" dirty="0" smtClean="0"/>
              <a:t>and</a:t>
            </a:r>
            <a:r>
              <a:rPr lang="lt-LT" dirty="0" smtClean="0"/>
              <a:t> „Smalsučiai“ </a:t>
            </a:r>
            <a:r>
              <a:rPr lang="en-GB" dirty="0" smtClean="0"/>
              <a:t>visited</a:t>
            </a:r>
            <a:r>
              <a:rPr lang="lt-LT" dirty="0" smtClean="0"/>
              <a:t> ,,Šiaulių vandenų” „Water management mu</a:t>
            </a:r>
            <a:r>
              <a:rPr lang="en-GB" dirty="0" smtClean="0"/>
              <a:t>seum</a:t>
            </a:r>
            <a:r>
              <a:rPr lang="lt-LT" dirty="0" smtClean="0"/>
              <a:t>“ </a:t>
            </a:r>
            <a:r>
              <a:rPr lang="en-GB" dirty="0" smtClean="0"/>
              <a:t>and</a:t>
            </a:r>
            <a:r>
              <a:rPr lang="lt-LT" dirty="0" smtClean="0"/>
              <a:t> </a:t>
            </a:r>
            <a:r>
              <a:rPr lang="en-GB" dirty="0" smtClean="0"/>
              <a:t>found out</a:t>
            </a:r>
            <a:r>
              <a:rPr lang="en-GB" dirty="0"/>
              <a:t> </a:t>
            </a:r>
            <a:r>
              <a:rPr lang="en-GB" dirty="0" smtClean="0"/>
              <a:t>how water ends up at our homes</a:t>
            </a:r>
            <a:r>
              <a:rPr lang="lt-LT" dirty="0" smtClean="0"/>
              <a:t>. </a:t>
            </a:r>
            <a:r>
              <a:rPr lang="en-GB" dirty="0" smtClean="0"/>
              <a:t>The children </a:t>
            </a:r>
            <a:r>
              <a:rPr lang="lt-LT" dirty="0" smtClean="0"/>
              <a:t>learned</a:t>
            </a:r>
            <a:r>
              <a:rPr lang="en-GB" dirty="0" smtClean="0"/>
              <a:t> that waste</a:t>
            </a:r>
            <a:r>
              <a:rPr lang="lt-LT" dirty="0" smtClean="0"/>
              <a:t>-</a:t>
            </a:r>
            <a:r>
              <a:rPr lang="en-GB" dirty="0" smtClean="0"/>
              <a:t>water is processed</a:t>
            </a:r>
            <a:r>
              <a:rPr lang="lt-LT" dirty="0" smtClean="0"/>
              <a:t> </a:t>
            </a:r>
            <a:r>
              <a:rPr lang="en-GB" dirty="0" smtClean="0"/>
              <a:t>in a device</a:t>
            </a:r>
            <a:r>
              <a:rPr lang="en-GB" dirty="0"/>
              <a:t> </a:t>
            </a:r>
            <a:r>
              <a:rPr lang="en-GB" dirty="0" smtClean="0"/>
              <a:t>and that  </a:t>
            </a:r>
            <a:r>
              <a:rPr lang="lt-LT" dirty="0" smtClean="0"/>
              <a:t>way </a:t>
            </a:r>
            <a:r>
              <a:rPr lang="en-GB" dirty="0" smtClean="0"/>
              <a:t>electricity and energy</a:t>
            </a:r>
            <a:r>
              <a:rPr lang="lt-LT" dirty="0" smtClean="0"/>
              <a:t> </a:t>
            </a:r>
            <a:r>
              <a:rPr lang="en-GB" dirty="0" smtClean="0"/>
              <a:t> </a:t>
            </a:r>
            <a:r>
              <a:rPr lang="lt-LT" dirty="0" smtClean="0"/>
              <a:t>are</a:t>
            </a:r>
            <a:r>
              <a:rPr lang="en-GB" dirty="0" smtClean="0"/>
              <a:t> extracted. </a:t>
            </a:r>
            <a:endParaRPr lang="en-GB" dirty="0"/>
          </a:p>
          <a:p>
            <a:pPr algn="just"/>
            <a:r>
              <a:rPr lang="en-GB" dirty="0" smtClean="0"/>
              <a:t>They listened about our town’s water supply</a:t>
            </a:r>
            <a:r>
              <a:rPr lang="lt-LT" dirty="0" smtClean="0"/>
              <a:t>,</a:t>
            </a:r>
            <a:r>
              <a:rPr lang="en-GB" dirty="0" smtClean="0"/>
              <a:t> waste</a:t>
            </a:r>
            <a:r>
              <a:rPr lang="lt-LT" dirty="0" smtClean="0"/>
              <a:t>-</a:t>
            </a:r>
            <a:r>
              <a:rPr lang="en-GB" dirty="0" smtClean="0"/>
              <a:t>water and saw interesting gadgets. They were very surprised to find out that the water supply is 626 km long!</a:t>
            </a:r>
            <a:r>
              <a:rPr lang="lt-LT" dirty="0" smtClean="0"/>
              <a:t>  </a:t>
            </a:r>
            <a:endParaRPr lang="lt-LT" dirty="0"/>
          </a:p>
        </p:txBody>
      </p:sp>
      <p:pic>
        <p:nvPicPr>
          <p:cNvPr id="5" name="Paveikslėlis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188640"/>
            <a:ext cx="4035285" cy="954157"/>
          </a:xfrm>
          <a:prstGeom prst="rect">
            <a:avLst/>
          </a:prstGeom>
          <a:noFill/>
          <a:ln>
            <a:noFill/>
          </a:ln>
        </p:spPr>
      </p:pic>
    </p:spTree>
    <p:extLst>
      <p:ext uri="{BB962C8B-B14F-4D97-AF65-F5344CB8AC3E}">
        <p14:creationId xmlns:p14="http://schemas.microsoft.com/office/powerpoint/2010/main" val="8979435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P\Desktop\Projektas\20191206_10272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44524" y="3248980"/>
            <a:ext cx="3312368" cy="2808312"/>
          </a:xfrm>
          <a:prstGeom prst="rect">
            <a:avLst/>
          </a:prstGeom>
          <a:noFill/>
          <a:extLst>
            <a:ext uri="{909E8E84-426E-40DD-AFC4-6F175D3DCCD1}">
              <a14:hiddenFill xmlns:a14="http://schemas.microsoft.com/office/drawing/2010/main">
                <a:solidFill>
                  <a:srgbClr val="FFFFFF"/>
                </a:solidFill>
              </a14:hiddenFill>
            </a:ext>
          </a:extLst>
        </p:spPr>
      </p:pic>
      <p:sp>
        <p:nvSpPr>
          <p:cNvPr id="2" name="Antraštė 1"/>
          <p:cNvSpPr>
            <a:spLocks noGrp="1"/>
          </p:cNvSpPr>
          <p:nvPr>
            <p:ph type="title"/>
          </p:nvPr>
        </p:nvSpPr>
        <p:spPr>
          <a:xfrm>
            <a:off x="179512" y="764704"/>
            <a:ext cx="4608512" cy="548680"/>
          </a:xfrm>
        </p:spPr>
        <p:txBody>
          <a:bodyPr>
            <a:noAutofit/>
          </a:bodyPr>
          <a:lstStyle/>
          <a:p>
            <a:r>
              <a:rPr lang="lt-LT" sz="3600" dirty="0" smtClean="0"/>
              <a:t>„How does water travel?“</a:t>
            </a:r>
            <a:endParaRPr lang="lt-LT" sz="3600" dirty="0"/>
          </a:p>
        </p:txBody>
      </p:sp>
      <p:pic>
        <p:nvPicPr>
          <p:cNvPr id="6" name="Picture 2" descr="C:\Users\HP\Desktop\Projektas\20191206_10324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951820" y="3609020"/>
            <a:ext cx="3312367" cy="28083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HP\Desktop\Projektas\20191206_10415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791845" y="3073251"/>
            <a:ext cx="3384379" cy="27997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9552" y="1556792"/>
            <a:ext cx="8208912" cy="923330"/>
          </a:xfrm>
          <a:prstGeom prst="rect">
            <a:avLst/>
          </a:prstGeom>
          <a:noFill/>
        </p:spPr>
        <p:txBody>
          <a:bodyPr wrap="square" rtlCol="0">
            <a:spAutoFit/>
          </a:bodyPr>
          <a:lstStyle/>
          <a:p>
            <a:pPr algn="just"/>
            <a:r>
              <a:rPr lang="lt-LT" dirty="0" smtClean="0"/>
              <a:t>P</a:t>
            </a:r>
            <a:r>
              <a:rPr lang="en-GB" dirty="0" smtClean="0"/>
              <a:t>re-schoolers in the</a:t>
            </a:r>
            <a:r>
              <a:rPr lang="lt-LT" dirty="0" smtClean="0"/>
              <a:t>  „Šiauliai water“ mu</a:t>
            </a:r>
            <a:r>
              <a:rPr lang="en-GB" dirty="0" smtClean="0"/>
              <a:t>seum</a:t>
            </a:r>
            <a:r>
              <a:rPr lang="lt-LT" dirty="0" smtClean="0"/>
              <a:t> explored different types of pipe</a:t>
            </a:r>
            <a:r>
              <a:rPr lang="en-GB" dirty="0" smtClean="0"/>
              <a:t>, that help water travel</a:t>
            </a:r>
            <a:r>
              <a:rPr lang="lt-LT" dirty="0" smtClean="0"/>
              <a:t>ling </a:t>
            </a:r>
            <a:r>
              <a:rPr lang="en-GB" dirty="0" smtClean="0"/>
              <a:t>to our house</a:t>
            </a:r>
            <a:r>
              <a:rPr lang="lt-LT" dirty="0" smtClean="0"/>
              <a:t>s</a:t>
            </a:r>
            <a:r>
              <a:rPr lang="en-GB" dirty="0" smtClean="0"/>
              <a:t>. They also</a:t>
            </a:r>
            <a:r>
              <a:rPr lang="lt-LT" dirty="0" smtClean="0"/>
              <a:t> analysed </a:t>
            </a:r>
            <a:r>
              <a:rPr lang="en-GB" dirty="0" smtClean="0"/>
              <a:t>the scheme that shows how dirty water is  recycled.</a:t>
            </a:r>
            <a:r>
              <a:rPr lang="lt-LT" dirty="0" smtClean="0"/>
              <a:t> </a:t>
            </a:r>
            <a:endParaRPr lang="lt-LT" dirty="0"/>
          </a:p>
        </p:txBody>
      </p:sp>
      <p:pic>
        <p:nvPicPr>
          <p:cNvPr id="7" name="Paveikslėlis 4"/>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0032" y="260648"/>
            <a:ext cx="4035285" cy="954157"/>
          </a:xfrm>
          <a:prstGeom prst="rect">
            <a:avLst/>
          </a:prstGeom>
          <a:noFill/>
          <a:ln>
            <a:noFill/>
          </a:ln>
        </p:spPr>
      </p:pic>
    </p:spTree>
    <p:extLst>
      <p:ext uri="{BB962C8B-B14F-4D97-AF65-F5344CB8AC3E}">
        <p14:creationId xmlns:p14="http://schemas.microsoft.com/office/powerpoint/2010/main" val="5977269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HP\Desktop\Projektas\20191206_10415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21550" y="2726922"/>
            <a:ext cx="4140460" cy="3240360"/>
          </a:xfrm>
          <a:prstGeom prst="rect">
            <a:avLst/>
          </a:prstGeom>
          <a:noFill/>
          <a:extLst>
            <a:ext uri="{909E8E84-426E-40DD-AFC4-6F175D3DCCD1}">
              <a14:hiddenFill xmlns:a14="http://schemas.microsoft.com/office/drawing/2010/main">
                <a:solidFill>
                  <a:srgbClr val="FFFFFF"/>
                </a:solidFill>
              </a14:hiddenFill>
            </a:ext>
          </a:extLst>
        </p:spPr>
      </p:pic>
      <p:sp>
        <p:nvSpPr>
          <p:cNvPr id="2" name="Antraštė 1"/>
          <p:cNvSpPr>
            <a:spLocks noGrp="1"/>
          </p:cNvSpPr>
          <p:nvPr>
            <p:ph type="title"/>
          </p:nvPr>
        </p:nvSpPr>
        <p:spPr>
          <a:xfrm>
            <a:off x="323528" y="548680"/>
            <a:ext cx="4176464" cy="465712"/>
          </a:xfrm>
        </p:spPr>
        <p:txBody>
          <a:bodyPr>
            <a:noAutofit/>
          </a:bodyPr>
          <a:lstStyle/>
          <a:p>
            <a:r>
              <a:rPr lang="lt-LT" sz="3600" dirty="0" smtClean="0"/>
              <a:t>„</a:t>
            </a:r>
            <a:r>
              <a:rPr lang="en-GB" sz="3600" dirty="0"/>
              <a:t>W</a:t>
            </a:r>
            <a:r>
              <a:rPr lang="en-GB" sz="3600" dirty="0" smtClean="0"/>
              <a:t>ater cleaning system</a:t>
            </a:r>
            <a:r>
              <a:rPr lang="lt-LT" sz="3600" dirty="0" smtClean="0"/>
              <a:t>“</a:t>
            </a:r>
            <a:endParaRPr lang="lt-LT" sz="3600" dirty="0"/>
          </a:p>
        </p:txBody>
      </p:sp>
      <p:pic>
        <p:nvPicPr>
          <p:cNvPr id="7" name="Picture 2" descr="C:\Users\HP\Desktop\Projektas\20191206_10374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375930" y="2688966"/>
            <a:ext cx="4320480" cy="32082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7544" y="1268760"/>
            <a:ext cx="8185994" cy="923330"/>
          </a:xfrm>
          <a:prstGeom prst="rect">
            <a:avLst/>
          </a:prstGeom>
          <a:noFill/>
        </p:spPr>
        <p:txBody>
          <a:bodyPr wrap="square" rtlCol="0">
            <a:spAutoFit/>
          </a:bodyPr>
          <a:lstStyle/>
          <a:p>
            <a:pPr algn="just"/>
            <a:r>
              <a:rPr lang="en-GB" dirty="0" smtClean="0"/>
              <a:t>The children saw the model that presented </a:t>
            </a:r>
            <a:r>
              <a:rPr lang="lt-LT" dirty="0" smtClean="0"/>
              <a:t>the process of </a:t>
            </a:r>
            <a:r>
              <a:rPr lang="en-GB" dirty="0" smtClean="0"/>
              <a:t>clean water reach</a:t>
            </a:r>
            <a:r>
              <a:rPr lang="lt-LT" dirty="0" smtClean="0"/>
              <a:t>ing</a:t>
            </a:r>
            <a:r>
              <a:rPr lang="en-GB" dirty="0" smtClean="0"/>
              <a:t> clean water reservoirs. They were surprised to found out how energy an</a:t>
            </a:r>
            <a:r>
              <a:rPr lang="lt-LT" dirty="0" smtClean="0"/>
              <a:t>d</a:t>
            </a:r>
            <a:r>
              <a:rPr lang="en-GB" dirty="0" smtClean="0"/>
              <a:t> electricity </a:t>
            </a:r>
            <a:r>
              <a:rPr lang="lt-LT" dirty="0" smtClean="0"/>
              <a:t>are</a:t>
            </a:r>
            <a:r>
              <a:rPr lang="en-GB" dirty="0" smtClean="0"/>
              <a:t> being made out of extracted algae. </a:t>
            </a:r>
            <a:endParaRPr lang="lt-LT" dirty="0"/>
          </a:p>
        </p:txBody>
      </p:sp>
      <p:pic>
        <p:nvPicPr>
          <p:cNvPr id="6" name="Paveikslėlis 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260648"/>
            <a:ext cx="4035285" cy="954157"/>
          </a:xfrm>
          <a:prstGeom prst="rect">
            <a:avLst/>
          </a:prstGeom>
          <a:noFill/>
          <a:ln>
            <a:noFill/>
          </a:ln>
        </p:spPr>
      </p:pic>
    </p:spTree>
    <p:extLst>
      <p:ext uri="{BB962C8B-B14F-4D97-AF65-F5344CB8AC3E}">
        <p14:creationId xmlns:p14="http://schemas.microsoft.com/office/powerpoint/2010/main" val="15417020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ntraštė 2"/>
          <p:cNvSpPr>
            <a:spLocks noGrp="1"/>
          </p:cNvSpPr>
          <p:nvPr>
            <p:ph type="title"/>
          </p:nvPr>
        </p:nvSpPr>
        <p:spPr>
          <a:xfrm>
            <a:off x="395536" y="1988840"/>
            <a:ext cx="8229600" cy="1252728"/>
          </a:xfrm>
        </p:spPr>
        <p:txBody>
          <a:bodyPr>
            <a:normAutofit fontScale="90000"/>
          </a:bodyPr>
          <a:lstStyle/>
          <a:p>
            <a:r>
              <a:rPr lang="en-GB" dirty="0" smtClean="0">
                <a:solidFill>
                  <a:schemeClr val="tx1">
                    <a:lumMod val="95000"/>
                    <a:lumOff val="5000"/>
                  </a:schemeClr>
                </a:solidFill>
              </a:rPr>
              <a:t/>
            </a:r>
            <a:br>
              <a:rPr lang="en-GB" dirty="0" smtClean="0">
                <a:solidFill>
                  <a:schemeClr val="tx1">
                    <a:lumMod val="95000"/>
                    <a:lumOff val="5000"/>
                  </a:schemeClr>
                </a:solidFill>
              </a:rPr>
            </a:br>
            <a:r>
              <a:rPr lang="en-GB" dirty="0">
                <a:solidFill>
                  <a:schemeClr val="tx1">
                    <a:lumMod val="95000"/>
                    <a:lumOff val="5000"/>
                  </a:schemeClr>
                </a:solidFill>
              </a:rPr>
              <a:t/>
            </a:r>
            <a:br>
              <a:rPr lang="en-GB" dirty="0">
                <a:solidFill>
                  <a:schemeClr val="tx1">
                    <a:lumMod val="95000"/>
                    <a:lumOff val="5000"/>
                  </a:schemeClr>
                </a:solidFill>
              </a:rPr>
            </a:br>
            <a:r>
              <a:rPr lang="en-GB" dirty="0" smtClean="0">
                <a:solidFill>
                  <a:schemeClr val="tx1">
                    <a:lumMod val="95000"/>
                    <a:lumOff val="5000"/>
                  </a:schemeClr>
                </a:solidFill>
              </a:rPr>
              <a:t/>
            </a:r>
            <a:br>
              <a:rPr lang="en-GB" dirty="0" smtClean="0">
                <a:solidFill>
                  <a:schemeClr val="tx1">
                    <a:lumMod val="95000"/>
                    <a:lumOff val="5000"/>
                  </a:schemeClr>
                </a:solidFill>
              </a:rPr>
            </a:br>
            <a:r>
              <a:rPr lang="en-GB" dirty="0">
                <a:solidFill>
                  <a:schemeClr val="tx1">
                    <a:lumMod val="95000"/>
                    <a:lumOff val="5000"/>
                  </a:schemeClr>
                </a:solidFill>
              </a:rPr>
              <a:t/>
            </a:r>
            <a:br>
              <a:rPr lang="en-GB" dirty="0">
                <a:solidFill>
                  <a:schemeClr val="tx1">
                    <a:lumMod val="95000"/>
                    <a:lumOff val="5000"/>
                  </a:schemeClr>
                </a:solidFill>
              </a:rPr>
            </a:br>
            <a:r>
              <a:rPr lang="en-GB" dirty="0" smtClean="0">
                <a:solidFill>
                  <a:schemeClr val="tx1">
                    <a:lumMod val="95000"/>
                    <a:lumOff val="5000"/>
                  </a:schemeClr>
                </a:solidFill>
              </a:rPr>
              <a:t/>
            </a:r>
            <a:br>
              <a:rPr lang="en-GB" dirty="0" smtClean="0">
                <a:solidFill>
                  <a:schemeClr val="tx1">
                    <a:lumMod val="95000"/>
                    <a:lumOff val="5000"/>
                  </a:schemeClr>
                </a:solidFill>
              </a:rPr>
            </a:br>
            <a:r>
              <a:rPr lang="en-GB" dirty="0">
                <a:solidFill>
                  <a:schemeClr val="tx1">
                    <a:lumMod val="95000"/>
                    <a:lumOff val="5000"/>
                  </a:schemeClr>
                </a:solidFill>
              </a:rPr>
              <a:t/>
            </a:r>
            <a:br>
              <a:rPr lang="en-GB" dirty="0">
                <a:solidFill>
                  <a:schemeClr val="tx1">
                    <a:lumMod val="95000"/>
                    <a:lumOff val="5000"/>
                  </a:schemeClr>
                </a:solidFill>
              </a:rPr>
            </a:br>
            <a:r>
              <a:rPr lang="en-GB" dirty="0" smtClean="0">
                <a:solidFill>
                  <a:schemeClr val="tx1">
                    <a:lumMod val="95000"/>
                    <a:lumOff val="5000"/>
                  </a:schemeClr>
                </a:solidFill>
              </a:rPr>
              <a:t>  After a lot of incredible experiments the little ones understood that water can turn into</a:t>
            </a:r>
            <a:r>
              <a:rPr lang="lt-LT" dirty="0" smtClean="0">
                <a:solidFill>
                  <a:schemeClr val="tx1">
                    <a:lumMod val="95000"/>
                    <a:lumOff val="5000"/>
                  </a:schemeClr>
                </a:solidFill>
              </a:rPr>
              <a:t>: </a:t>
            </a:r>
            <a:r>
              <a:rPr lang="en-GB" dirty="0" smtClean="0">
                <a:solidFill>
                  <a:schemeClr val="tx1">
                    <a:lumMod val="95000"/>
                    <a:lumOff val="5000"/>
                  </a:schemeClr>
                </a:solidFill>
              </a:rPr>
              <a:t>a cloud, rain, ice, dew, frost, fog and hail!</a:t>
            </a:r>
            <a:r>
              <a:rPr lang="lt-LT" dirty="0" smtClean="0">
                <a:solidFill>
                  <a:schemeClr val="tx1">
                    <a:lumMod val="95000"/>
                    <a:lumOff val="5000"/>
                  </a:schemeClr>
                </a:solidFill>
              </a:rPr>
              <a:t> </a:t>
            </a:r>
            <a:endParaRPr lang="lt-LT" dirty="0">
              <a:solidFill>
                <a:schemeClr val="tx1">
                  <a:lumMod val="95000"/>
                  <a:lumOff val="5000"/>
                </a:schemeClr>
              </a:solidFill>
            </a:endParaRPr>
          </a:p>
        </p:txBody>
      </p:sp>
      <p:pic>
        <p:nvPicPr>
          <p:cNvPr id="4" name="Paveikslėlis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040" y="188640"/>
            <a:ext cx="4035285" cy="954157"/>
          </a:xfrm>
          <a:prstGeom prst="rect">
            <a:avLst/>
          </a:prstGeom>
          <a:noFill/>
          <a:ln>
            <a:noFill/>
          </a:ln>
        </p:spPr>
      </p:pic>
    </p:spTree>
    <p:extLst>
      <p:ext uri="{BB962C8B-B14F-4D97-AF65-F5344CB8AC3E}">
        <p14:creationId xmlns:p14="http://schemas.microsoft.com/office/powerpoint/2010/main" val="31648727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ntraštė 2"/>
          <p:cNvSpPr>
            <a:spLocks noGrp="1"/>
          </p:cNvSpPr>
          <p:nvPr>
            <p:ph type="title"/>
          </p:nvPr>
        </p:nvSpPr>
        <p:spPr>
          <a:xfrm>
            <a:off x="251520" y="404664"/>
            <a:ext cx="4608512" cy="1252728"/>
          </a:xfrm>
        </p:spPr>
        <p:txBody>
          <a:bodyPr>
            <a:normAutofit fontScale="90000"/>
          </a:bodyPr>
          <a:lstStyle/>
          <a:p>
            <a:r>
              <a:rPr lang="lt-LT" sz="3600" dirty="0" smtClean="0"/>
              <a:t>The </a:t>
            </a:r>
            <a:r>
              <a:rPr lang="en-GB" sz="3600" dirty="0" smtClean="0"/>
              <a:t>“Rain drops“ </a:t>
            </a:r>
            <a:r>
              <a:rPr lang="lt-LT" sz="3600" dirty="0" smtClean="0"/>
              <a:t/>
            </a:r>
            <a:br>
              <a:rPr lang="lt-LT" sz="3600" dirty="0" smtClean="0"/>
            </a:br>
            <a:r>
              <a:rPr lang="en-GB" sz="3600" dirty="0" smtClean="0"/>
              <a:t>Experiment </a:t>
            </a:r>
            <a:r>
              <a:rPr lang="lt-LT" sz="3600" dirty="0" smtClean="0"/>
              <a:t/>
            </a:r>
            <a:br>
              <a:rPr lang="lt-LT" sz="3600" dirty="0" smtClean="0"/>
            </a:br>
            <a:endParaRPr lang="lt-LT" sz="3600" dirty="0"/>
          </a:p>
        </p:txBody>
      </p:sp>
      <p:sp>
        <p:nvSpPr>
          <p:cNvPr id="4" name="Teksto vietos rezervavimo ženklas 3"/>
          <p:cNvSpPr>
            <a:spLocks noGrp="1"/>
          </p:cNvSpPr>
          <p:nvPr>
            <p:ph type="body" idx="1"/>
          </p:nvPr>
        </p:nvSpPr>
        <p:spPr>
          <a:xfrm>
            <a:off x="467544" y="1844824"/>
            <a:ext cx="8280920" cy="1296144"/>
          </a:xfrm>
        </p:spPr>
        <p:txBody>
          <a:bodyPr>
            <a:noAutofit/>
          </a:bodyPr>
          <a:lstStyle/>
          <a:p>
            <a:pPr algn="just"/>
            <a:r>
              <a:rPr lang="en-GB" sz="1800" dirty="0" smtClean="0">
                <a:solidFill>
                  <a:schemeClr val="tx1">
                    <a:lumMod val="95000"/>
                    <a:lumOff val="5000"/>
                  </a:schemeClr>
                </a:solidFill>
              </a:rPr>
              <a:t>Pre-schoolers and their teachers did an experiment</a:t>
            </a:r>
            <a:r>
              <a:rPr lang="en-GB" sz="1800" dirty="0">
                <a:solidFill>
                  <a:schemeClr val="tx1">
                    <a:lumMod val="95000"/>
                    <a:lumOff val="5000"/>
                  </a:schemeClr>
                </a:solidFill>
              </a:rPr>
              <a:t> </a:t>
            </a:r>
            <a:r>
              <a:rPr lang="lt-LT" sz="1800" dirty="0" smtClean="0">
                <a:solidFill>
                  <a:schemeClr val="tx1">
                    <a:lumMod val="95000"/>
                    <a:lumOff val="5000"/>
                  </a:schemeClr>
                </a:solidFill>
              </a:rPr>
              <a:t>and</a:t>
            </a:r>
            <a:r>
              <a:rPr lang="en-GB" sz="1800" dirty="0" smtClean="0">
                <a:solidFill>
                  <a:schemeClr val="tx1">
                    <a:lumMod val="95000"/>
                    <a:lumOff val="5000"/>
                  </a:schemeClr>
                </a:solidFill>
              </a:rPr>
              <a:t> </a:t>
            </a:r>
            <a:r>
              <a:rPr lang="lt-LT" sz="1800" dirty="0" smtClean="0">
                <a:solidFill>
                  <a:schemeClr val="tx1">
                    <a:lumMod val="95000"/>
                    <a:lumOff val="5000"/>
                  </a:schemeClr>
                </a:solidFill>
              </a:rPr>
              <a:t>understood </a:t>
            </a:r>
            <a:r>
              <a:rPr lang="en-GB" sz="1800" dirty="0" smtClean="0">
                <a:solidFill>
                  <a:schemeClr val="tx1">
                    <a:lumMod val="95000"/>
                    <a:lumOff val="5000"/>
                  </a:schemeClr>
                </a:solidFill>
              </a:rPr>
              <a:t>how are</a:t>
            </a:r>
            <a:r>
              <a:rPr lang="lt-LT" sz="1800" dirty="0" smtClean="0">
                <a:solidFill>
                  <a:schemeClr val="tx1">
                    <a:lumMod val="95000"/>
                    <a:lumOff val="5000"/>
                  </a:schemeClr>
                </a:solidFill>
              </a:rPr>
              <a:t> </a:t>
            </a:r>
            <a:r>
              <a:rPr lang="en-GB" sz="1800" dirty="0" smtClean="0">
                <a:solidFill>
                  <a:schemeClr val="tx1">
                    <a:lumMod val="95000"/>
                    <a:lumOff val="5000"/>
                  </a:schemeClr>
                </a:solidFill>
              </a:rPr>
              <a:t>rain drops  formed</a:t>
            </a:r>
            <a:r>
              <a:rPr lang="lt-LT" sz="1800" dirty="0" smtClean="0">
                <a:solidFill>
                  <a:schemeClr val="tx1">
                    <a:lumMod val="95000"/>
                    <a:lumOff val="5000"/>
                  </a:schemeClr>
                </a:solidFill>
              </a:rPr>
              <a:t>.</a:t>
            </a:r>
            <a:r>
              <a:rPr lang="en-GB" sz="1800" dirty="0" smtClean="0">
                <a:solidFill>
                  <a:schemeClr val="tx1">
                    <a:lumMod val="95000"/>
                    <a:lumOff val="5000"/>
                  </a:schemeClr>
                </a:solidFill>
              </a:rPr>
              <a:t> </a:t>
            </a:r>
            <a:r>
              <a:rPr lang="lt-LT" sz="1800" dirty="0" smtClean="0">
                <a:solidFill>
                  <a:schemeClr val="tx1">
                    <a:lumMod val="95000"/>
                    <a:lumOff val="5000"/>
                  </a:schemeClr>
                </a:solidFill>
              </a:rPr>
              <a:t>They</a:t>
            </a:r>
            <a:r>
              <a:rPr lang="en-GB" sz="1800" dirty="0" smtClean="0">
                <a:solidFill>
                  <a:schemeClr val="tx1">
                    <a:lumMod val="95000"/>
                    <a:lumOff val="5000"/>
                  </a:schemeClr>
                </a:solidFill>
              </a:rPr>
              <a:t> poured hot water into a glass bowl and h</a:t>
            </a:r>
            <a:r>
              <a:rPr lang="lt-LT" sz="1800" dirty="0" smtClean="0">
                <a:solidFill>
                  <a:schemeClr val="tx1">
                    <a:lumMod val="95000"/>
                    <a:lumOff val="5000"/>
                  </a:schemeClr>
                </a:solidFill>
              </a:rPr>
              <a:t>e</a:t>
            </a:r>
            <a:r>
              <a:rPr lang="en-GB" sz="1800" dirty="0" smtClean="0">
                <a:solidFill>
                  <a:schemeClr val="tx1">
                    <a:lumMod val="95000"/>
                    <a:lumOff val="5000"/>
                  </a:schemeClr>
                </a:solidFill>
              </a:rPr>
              <a:t>ld it over steam with ice cubes. </a:t>
            </a:r>
            <a:r>
              <a:rPr lang="lt-LT" sz="1800" dirty="0" smtClean="0">
                <a:solidFill>
                  <a:schemeClr val="tx1">
                    <a:lumMod val="95000"/>
                    <a:lumOff val="5000"/>
                  </a:schemeClr>
                </a:solidFill>
              </a:rPr>
              <a:t>,,</a:t>
            </a:r>
            <a:r>
              <a:rPr lang="en-GB" sz="1800" dirty="0" smtClean="0">
                <a:solidFill>
                  <a:schemeClr val="tx1">
                    <a:lumMod val="95000"/>
                    <a:lumOff val="5000"/>
                  </a:schemeClr>
                </a:solidFill>
              </a:rPr>
              <a:t>We made a cloud!</a:t>
            </a:r>
            <a:r>
              <a:rPr lang="lt-LT" sz="1800" dirty="0" smtClean="0">
                <a:solidFill>
                  <a:schemeClr val="tx1">
                    <a:lumMod val="95000"/>
                    <a:lumOff val="5000"/>
                  </a:schemeClr>
                </a:solidFill>
              </a:rPr>
              <a:t>”</a:t>
            </a:r>
            <a:r>
              <a:rPr lang="en-GB" sz="1800" dirty="0" smtClean="0">
                <a:solidFill>
                  <a:schemeClr val="tx1">
                    <a:lumMod val="95000"/>
                    <a:lumOff val="5000"/>
                  </a:schemeClr>
                </a:solidFill>
              </a:rPr>
              <a:t> The kids </a:t>
            </a:r>
            <a:r>
              <a:rPr lang="lt-LT" sz="1800" dirty="0" smtClean="0">
                <a:solidFill>
                  <a:schemeClr val="tx1">
                    <a:lumMod val="95000"/>
                    <a:lumOff val="5000"/>
                  </a:schemeClr>
                </a:solidFill>
              </a:rPr>
              <a:t>observed</a:t>
            </a:r>
            <a:r>
              <a:rPr lang="en-GB" sz="1800" dirty="0" smtClean="0">
                <a:solidFill>
                  <a:schemeClr val="tx1">
                    <a:lumMod val="95000"/>
                    <a:lumOff val="5000"/>
                  </a:schemeClr>
                </a:solidFill>
              </a:rPr>
              <a:t>  steam </a:t>
            </a:r>
            <a:r>
              <a:rPr lang="lt-LT" sz="1800" dirty="0" smtClean="0">
                <a:solidFill>
                  <a:schemeClr val="tx1">
                    <a:lumMod val="95000"/>
                    <a:lumOff val="5000"/>
                  </a:schemeClr>
                </a:solidFill>
              </a:rPr>
              <a:t>change into</a:t>
            </a:r>
            <a:r>
              <a:rPr lang="en-GB" sz="1800" dirty="0" smtClean="0">
                <a:solidFill>
                  <a:schemeClr val="tx1">
                    <a:lumMod val="95000"/>
                    <a:lumOff val="5000"/>
                  </a:schemeClr>
                </a:solidFill>
              </a:rPr>
              <a:t> water</a:t>
            </a:r>
            <a:r>
              <a:rPr lang="lt-LT" sz="1800" dirty="0" smtClean="0">
                <a:solidFill>
                  <a:schemeClr val="tx1">
                    <a:lumMod val="95000"/>
                    <a:lumOff val="5000"/>
                  </a:schemeClr>
                </a:solidFill>
              </a:rPr>
              <a:t> </a:t>
            </a:r>
            <a:r>
              <a:rPr lang="en-GB" sz="1800" dirty="0" smtClean="0">
                <a:solidFill>
                  <a:schemeClr val="tx1">
                    <a:lumMod val="95000"/>
                    <a:lumOff val="5000"/>
                  </a:schemeClr>
                </a:solidFill>
              </a:rPr>
              <a:t>drops </a:t>
            </a:r>
            <a:r>
              <a:rPr lang="lt-LT" sz="1800" dirty="0" smtClean="0">
                <a:solidFill>
                  <a:schemeClr val="tx1">
                    <a:lumMod val="95000"/>
                    <a:lumOff val="5000"/>
                  </a:schemeClr>
                </a:solidFill>
              </a:rPr>
              <a:t>which</a:t>
            </a:r>
            <a:r>
              <a:rPr lang="en-GB" sz="1800" dirty="0" smtClean="0">
                <a:solidFill>
                  <a:schemeClr val="tx1">
                    <a:lumMod val="95000"/>
                    <a:lumOff val="5000"/>
                  </a:schemeClr>
                </a:solidFill>
              </a:rPr>
              <a:t> fell into the bowl. </a:t>
            </a:r>
            <a:r>
              <a:rPr lang="lt-LT" sz="1800" dirty="0" smtClean="0">
                <a:solidFill>
                  <a:schemeClr val="tx1">
                    <a:lumMod val="95000"/>
                    <a:lumOff val="5000"/>
                  </a:schemeClr>
                </a:solidFill>
              </a:rPr>
              <a:t>They</a:t>
            </a:r>
            <a:r>
              <a:rPr lang="en-GB" sz="1800" dirty="0" smtClean="0">
                <a:solidFill>
                  <a:schemeClr val="tx1">
                    <a:lumMod val="95000"/>
                    <a:lumOff val="5000"/>
                  </a:schemeClr>
                </a:solidFill>
              </a:rPr>
              <a:t> compared </a:t>
            </a:r>
            <a:r>
              <a:rPr lang="lt-LT" sz="1800" dirty="0" smtClean="0">
                <a:solidFill>
                  <a:schemeClr val="tx1">
                    <a:lumMod val="95000"/>
                    <a:lumOff val="5000"/>
                  </a:schemeClr>
                </a:solidFill>
              </a:rPr>
              <a:t>naturaly formed </a:t>
            </a:r>
            <a:r>
              <a:rPr lang="en-GB" sz="1800" dirty="0" smtClean="0">
                <a:solidFill>
                  <a:schemeClr val="tx1">
                    <a:lumMod val="95000"/>
                    <a:lumOff val="5000"/>
                  </a:schemeClr>
                </a:solidFill>
              </a:rPr>
              <a:t> rain  and the rain </a:t>
            </a:r>
            <a:r>
              <a:rPr lang="lt-LT" sz="1800" dirty="0" smtClean="0">
                <a:solidFill>
                  <a:schemeClr val="tx1">
                    <a:lumMod val="95000"/>
                    <a:lumOff val="5000"/>
                  </a:schemeClr>
                </a:solidFill>
              </a:rPr>
              <a:t>they</a:t>
            </a:r>
            <a:r>
              <a:rPr lang="en-GB" sz="1800" dirty="0" smtClean="0">
                <a:solidFill>
                  <a:schemeClr val="tx1">
                    <a:lumMod val="95000"/>
                    <a:lumOff val="5000"/>
                  </a:schemeClr>
                </a:solidFill>
              </a:rPr>
              <a:t> made </a:t>
            </a:r>
            <a:r>
              <a:rPr lang="lt-LT" sz="1800" dirty="0" smtClean="0">
                <a:solidFill>
                  <a:schemeClr val="tx1">
                    <a:lumMod val="95000"/>
                    <a:lumOff val="5000"/>
                  </a:schemeClr>
                </a:solidFill>
              </a:rPr>
              <a:t>themselves</a:t>
            </a:r>
            <a:r>
              <a:rPr lang="en-GB" sz="1800" dirty="0" smtClean="0">
                <a:solidFill>
                  <a:schemeClr val="tx1">
                    <a:lumMod val="95000"/>
                    <a:lumOff val="5000"/>
                  </a:schemeClr>
                </a:solidFill>
              </a:rPr>
              <a:t>.</a:t>
            </a:r>
            <a:r>
              <a:rPr lang="lt-LT" sz="1800" dirty="0" smtClean="0">
                <a:solidFill>
                  <a:schemeClr val="tx1">
                    <a:lumMod val="95000"/>
                    <a:lumOff val="5000"/>
                  </a:schemeClr>
                </a:solidFill>
              </a:rPr>
              <a:t> </a:t>
            </a:r>
            <a:endParaRPr lang="lt-LT" sz="1800" dirty="0">
              <a:solidFill>
                <a:schemeClr val="tx1">
                  <a:lumMod val="95000"/>
                  <a:lumOff val="5000"/>
                </a:schemeClr>
              </a:solidFill>
            </a:endParaRPr>
          </a:p>
        </p:txBody>
      </p:sp>
      <p:pic>
        <p:nvPicPr>
          <p:cNvPr id="4098" name="Picture 2" descr="C:\Users\HP\Desktop\Projektas\20200109_110215.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842" y="3925718"/>
            <a:ext cx="2793635" cy="252028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HP\Desktop\Projektas\20200109_110239.jpg"/>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610305" y="3446479"/>
            <a:ext cx="3596217" cy="2697163"/>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707708" y="3589436"/>
            <a:ext cx="3302892" cy="269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aveikslėlis 4"/>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2040" y="188640"/>
            <a:ext cx="4035285" cy="954157"/>
          </a:xfrm>
          <a:prstGeom prst="rect">
            <a:avLst/>
          </a:prstGeom>
          <a:noFill/>
          <a:ln>
            <a:noFill/>
          </a:ln>
        </p:spPr>
      </p:pic>
    </p:spTree>
    <p:extLst>
      <p:ext uri="{BB962C8B-B14F-4D97-AF65-F5344CB8AC3E}">
        <p14:creationId xmlns:p14="http://schemas.microsoft.com/office/powerpoint/2010/main" val="21922630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179512" y="188640"/>
            <a:ext cx="2952328" cy="858424"/>
          </a:xfrm>
        </p:spPr>
        <p:txBody>
          <a:bodyPr>
            <a:normAutofit fontScale="90000"/>
          </a:bodyPr>
          <a:lstStyle/>
          <a:p>
            <a:r>
              <a:rPr lang="en-GB" sz="3600" dirty="0" smtClean="0"/>
              <a:t>“Rain in a bag”</a:t>
            </a:r>
            <a:endParaRPr lang="lt-LT" sz="3600" dirty="0"/>
          </a:p>
        </p:txBody>
      </p:sp>
      <p:pic>
        <p:nvPicPr>
          <p:cNvPr id="4098" name="Picture 2" descr="C:\Users\HP\Desktop\Projektas\20200128_102437.jpg"/>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79512" y="2636912"/>
            <a:ext cx="2671590" cy="175572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HP\Desktop\Projektas\20200128_102203.jpg"/>
          <p:cNvPicPr>
            <a:picLocks noGrp="1" noChangeAspect="1" noChangeArrowheads="1"/>
          </p:cNvPicPr>
          <p:nvPr>
            <p:ph sz="quarter" idx="14"/>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2843808" y="2348880"/>
            <a:ext cx="2376262" cy="20882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95536" y="1124744"/>
            <a:ext cx="8352928" cy="1200329"/>
          </a:xfrm>
          <a:prstGeom prst="rect">
            <a:avLst/>
          </a:prstGeom>
          <a:noFill/>
        </p:spPr>
        <p:txBody>
          <a:bodyPr wrap="square" rtlCol="0">
            <a:spAutoFit/>
          </a:bodyPr>
          <a:lstStyle/>
          <a:p>
            <a:pPr algn="just"/>
            <a:r>
              <a:rPr lang="en-GB" dirty="0" smtClean="0"/>
              <a:t>Objective</a:t>
            </a:r>
            <a:r>
              <a:rPr lang="lt-LT" dirty="0" smtClean="0"/>
              <a:t>:</a:t>
            </a:r>
            <a:r>
              <a:rPr lang="en-GB" dirty="0" smtClean="0"/>
              <a:t> to find out water secrets</a:t>
            </a:r>
            <a:r>
              <a:rPr lang="lt-LT" dirty="0" smtClean="0"/>
              <a:t>.</a:t>
            </a:r>
            <a:r>
              <a:rPr lang="en-GB" dirty="0" smtClean="0"/>
              <a:t> </a:t>
            </a:r>
            <a:r>
              <a:rPr lang="lt-LT" dirty="0" smtClean="0"/>
              <a:t>H</a:t>
            </a:r>
            <a:r>
              <a:rPr lang="en-GB" dirty="0" smtClean="0"/>
              <a:t>ow </a:t>
            </a:r>
            <a:r>
              <a:rPr lang="lt-LT" dirty="0" smtClean="0"/>
              <a:t>does </a:t>
            </a:r>
            <a:r>
              <a:rPr lang="en-GB" dirty="0" smtClean="0"/>
              <a:t>water </a:t>
            </a:r>
            <a:r>
              <a:rPr lang="lt-LT" dirty="0" smtClean="0"/>
              <a:t>turn into</a:t>
            </a:r>
            <a:r>
              <a:rPr lang="en-GB" dirty="0" smtClean="0"/>
              <a:t> steam and  returns </a:t>
            </a:r>
            <a:r>
              <a:rPr lang="lt-LT" dirty="0" smtClean="0"/>
              <a:t>into</a:t>
            </a:r>
            <a:r>
              <a:rPr lang="en-GB" dirty="0" smtClean="0"/>
              <a:t> water</a:t>
            </a:r>
            <a:r>
              <a:rPr lang="lt-LT" dirty="0" smtClean="0"/>
              <a:t> again? </a:t>
            </a:r>
            <a:r>
              <a:rPr lang="en-GB" dirty="0" smtClean="0"/>
              <a:t>When </a:t>
            </a:r>
            <a:r>
              <a:rPr lang="lt-LT" dirty="0" smtClean="0"/>
              <a:t>the </a:t>
            </a:r>
            <a:r>
              <a:rPr lang="en-GB" dirty="0" smtClean="0"/>
              <a:t>sun warms up water</a:t>
            </a:r>
            <a:r>
              <a:rPr lang="lt-LT" dirty="0" smtClean="0"/>
              <a:t>, </a:t>
            </a:r>
            <a:r>
              <a:rPr lang="en-GB" dirty="0" smtClean="0"/>
              <a:t>it steams up and </a:t>
            </a:r>
            <a:r>
              <a:rPr lang="lt-LT" dirty="0" smtClean="0"/>
              <a:t>turns into</a:t>
            </a:r>
            <a:r>
              <a:rPr lang="en-GB" dirty="0" smtClean="0"/>
              <a:t> little clouds</a:t>
            </a:r>
            <a:r>
              <a:rPr lang="lt-LT" dirty="0" smtClean="0"/>
              <a:t>.</a:t>
            </a:r>
            <a:r>
              <a:rPr lang="en-GB" dirty="0" smtClean="0"/>
              <a:t> </a:t>
            </a:r>
            <a:r>
              <a:rPr lang="lt-LT" dirty="0" smtClean="0"/>
              <a:t>When</a:t>
            </a:r>
            <a:r>
              <a:rPr lang="en-GB" dirty="0" smtClean="0"/>
              <a:t> </a:t>
            </a:r>
            <a:r>
              <a:rPr lang="lt-LT" dirty="0" smtClean="0"/>
              <a:t>weather </a:t>
            </a:r>
            <a:r>
              <a:rPr lang="en-GB" dirty="0" smtClean="0"/>
              <a:t>cools down, water drops come back to the “sea”</a:t>
            </a:r>
            <a:r>
              <a:rPr lang="lt-LT" dirty="0" smtClean="0"/>
              <a:t>. This process </a:t>
            </a:r>
            <a:r>
              <a:rPr lang="en-GB" dirty="0" smtClean="0"/>
              <a:t> is </a:t>
            </a:r>
            <a:r>
              <a:rPr lang="lt-LT" dirty="0" smtClean="0"/>
              <a:t>called ,,the</a:t>
            </a:r>
            <a:r>
              <a:rPr lang="en-GB" dirty="0" smtClean="0"/>
              <a:t> cycle</a:t>
            </a:r>
            <a:r>
              <a:rPr lang="lt-LT" dirty="0" smtClean="0"/>
              <a:t> of </a:t>
            </a:r>
            <a:r>
              <a:rPr lang="en-GB" dirty="0" smtClean="0"/>
              <a:t>water</a:t>
            </a:r>
            <a:r>
              <a:rPr lang="lt-LT" dirty="0" smtClean="0"/>
              <a:t>”</a:t>
            </a:r>
            <a:r>
              <a:rPr lang="en-GB" dirty="0" smtClean="0"/>
              <a:t> </a:t>
            </a:r>
            <a:r>
              <a:rPr lang="lt-LT" dirty="0" smtClean="0"/>
              <a:t>.</a:t>
            </a:r>
            <a:endParaRPr lang="lt-LT" dirty="0"/>
          </a:p>
        </p:txBody>
      </p:sp>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0072" y="2276872"/>
            <a:ext cx="3822700" cy="286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4365104"/>
            <a:ext cx="2286811" cy="191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descr="C:\Users\HP\Desktop\Projektas\20200128_12023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2339752" y="4365103"/>
            <a:ext cx="3484832" cy="24928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HP\Desktop\Projektas\20200130_11113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800000">
            <a:off x="5825356" y="4695327"/>
            <a:ext cx="3318644" cy="2162673"/>
          </a:xfrm>
          <a:prstGeom prst="rect">
            <a:avLst/>
          </a:prstGeom>
          <a:noFill/>
          <a:extLst>
            <a:ext uri="{909E8E84-426E-40DD-AFC4-6F175D3DCCD1}">
              <a14:hiddenFill xmlns:a14="http://schemas.microsoft.com/office/drawing/2010/main">
                <a:solidFill>
                  <a:srgbClr val="FFFFFF"/>
                </a:solidFill>
              </a14:hiddenFill>
            </a:ext>
          </a:extLst>
        </p:spPr>
      </p:pic>
      <p:pic>
        <p:nvPicPr>
          <p:cNvPr id="12" name="Paveikslėlis 4"/>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60032" y="188640"/>
            <a:ext cx="4035285" cy="954157"/>
          </a:xfrm>
          <a:prstGeom prst="rect">
            <a:avLst/>
          </a:prstGeom>
          <a:noFill/>
          <a:ln>
            <a:noFill/>
          </a:ln>
        </p:spPr>
      </p:pic>
    </p:spTree>
    <p:extLst>
      <p:ext uri="{BB962C8B-B14F-4D97-AF65-F5344CB8AC3E}">
        <p14:creationId xmlns:p14="http://schemas.microsoft.com/office/powerpoint/2010/main" val="29238202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P\Desktop\Gudručiai\20190930_09560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8529" y="2455762"/>
            <a:ext cx="4594457" cy="35283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HP\Desktop\Gudručiai\20190930_09552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353306" y="2279544"/>
            <a:ext cx="4534246" cy="38088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1520" y="476672"/>
            <a:ext cx="4536504" cy="1200329"/>
          </a:xfrm>
          <a:prstGeom prst="rect">
            <a:avLst/>
          </a:prstGeom>
          <a:noFill/>
        </p:spPr>
        <p:txBody>
          <a:bodyPr wrap="square" rtlCol="0">
            <a:spAutoFit/>
          </a:bodyPr>
          <a:lstStyle/>
          <a:p>
            <a:pPr algn="just"/>
            <a:r>
              <a:rPr lang="lt-LT" dirty="0" smtClean="0"/>
              <a:t>Children</a:t>
            </a:r>
            <a:r>
              <a:rPr lang="en-GB" dirty="0" smtClean="0"/>
              <a:t> </a:t>
            </a:r>
            <a:r>
              <a:rPr lang="lt-LT" dirty="0" smtClean="0"/>
              <a:t>were </a:t>
            </a:r>
            <a:r>
              <a:rPr lang="en-GB" dirty="0" smtClean="0"/>
              <a:t>“water drops”</a:t>
            </a:r>
            <a:r>
              <a:rPr lang="en-GB" dirty="0"/>
              <a:t> </a:t>
            </a:r>
            <a:r>
              <a:rPr lang="lt-LT" dirty="0" smtClean="0"/>
              <a:t>themselves </a:t>
            </a:r>
            <a:r>
              <a:rPr lang="en-GB" dirty="0" smtClean="0"/>
              <a:t>and tried to find out if umbrella will </a:t>
            </a:r>
            <a:r>
              <a:rPr lang="lt-LT" dirty="0" smtClean="0"/>
              <a:t>get</a:t>
            </a:r>
            <a:r>
              <a:rPr lang="en-GB" dirty="0" smtClean="0"/>
              <a:t> wet</a:t>
            </a:r>
            <a:r>
              <a:rPr lang="lt-LT" dirty="0" smtClean="0"/>
              <a:t>. </a:t>
            </a:r>
            <a:r>
              <a:rPr lang="en-GB" dirty="0" smtClean="0"/>
              <a:t>Kids observed, how water runs down the umbrella.</a:t>
            </a:r>
            <a:endParaRPr lang="lt-LT" dirty="0"/>
          </a:p>
        </p:txBody>
      </p:sp>
      <p:pic>
        <p:nvPicPr>
          <p:cNvPr id="6" name="Paveikslėlis 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188640"/>
            <a:ext cx="4035285" cy="954157"/>
          </a:xfrm>
          <a:prstGeom prst="rect">
            <a:avLst/>
          </a:prstGeom>
          <a:noFill/>
          <a:ln>
            <a:noFill/>
          </a:ln>
        </p:spPr>
      </p:pic>
    </p:spTree>
    <p:extLst>
      <p:ext uri="{BB962C8B-B14F-4D97-AF65-F5344CB8AC3E}">
        <p14:creationId xmlns:p14="http://schemas.microsoft.com/office/powerpoint/2010/main" val="38430208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HP\Desktop\Gudručiai\20191004_10580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89971" y="2526453"/>
            <a:ext cx="4603618" cy="3816424"/>
          </a:xfrm>
          <a:prstGeom prst="rect">
            <a:avLst/>
          </a:prstGeom>
          <a:noFill/>
          <a:extLst>
            <a:ext uri="{909E8E84-426E-40DD-AFC4-6F175D3DCCD1}">
              <a14:hiddenFill xmlns:a14="http://schemas.microsoft.com/office/drawing/2010/main">
                <a:solidFill>
                  <a:srgbClr val="FFFFFF"/>
                </a:solidFill>
              </a14:hiddenFill>
            </a:ext>
          </a:extLst>
        </p:spPr>
      </p:pic>
      <p:sp>
        <p:nvSpPr>
          <p:cNvPr id="2" name="Antraštė 1"/>
          <p:cNvSpPr>
            <a:spLocks noGrp="1"/>
          </p:cNvSpPr>
          <p:nvPr>
            <p:ph type="title"/>
          </p:nvPr>
        </p:nvSpPr>
        <p:spPr>
          <a:xfrm>
            <a:off x="251520" y="188640"/>
            <a:ext cx="4248472" cy="864096"/>
          </a:xfrm>
        </p:spPr>
        <p:txBody>
          <a:bodyPr>
            <a:noAutofit/>
          </a:bodyPr>
          <a:lstStyle/>
          <a:p>
            <a:r>
              <a:rPr lang="lt-LT" sz="3600" dirty="0" smtClean="0"/>
              <a:t>„</a:t>
            </a:r>
            <a:r>
              <a:rPr lang="en-GB" sz="3600" dirty="0" smtClean="0"/>
              <a:t>Colours of the rainbow</a:t>
            </a:r>
            <a:r>
              <a:rPr lang="lt-LT" sz="3600" dirty="0" smtClean="0"/>
              <a:t>“</a:t>
            </a:r>
            <a:endParaRPr lang="lt-LT" sz="3600" dirty="0"/>
          </a:p>
        </p:txBody>
      </p:sp>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2132856"/>
            <a:ext cx="3888433"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39552" y="980728"/>
            <a:ext cx="7632848" cy="1200329"/>
          </a:xfrm>
          <a:prstGeom prst="rect">
            <a:avLst/>
          </a:prstGeom>
          <a:noFill/>
        </p:spPr>
        <p:txBody>
          <a:bodyPr wrap="square" rtlCol="0">
            <a:spAutoFit/>
          </a:bodyPr>
          <a:lstStyle/>
          <a:p>
            <a:pPr algn="just"/>
            <a:r>
              <a:rPr lang="en-GB" dirty="0" smtClean="0"/>
              <a:t>Objective</a:t>
            </a:r>
            <a:r>
              <a:rPr lang="lt-LT" dirty="0" smtClean="0"/>
              <a:t>: to </a:t>
            </a:r>
            <a:r>
              <a:rPr lang="en-GB" dirty="0" smtClean="0"/>
              <a:t>find out the relationship between rain and rainbow.</a:t>
            </a:r>
            <a:r>
              <a:rPr lang="en-GB" dirty="0"/>
              <a:t> </a:t>
            </a:r>
            <a:r>
              <a:rPr lang="en-GB" dirty="0" smtClean="0"/>
              <a:t>Students learned</a:t>
            </a:r>
            <a:r>
              <a:rPr lang="lt-LT" dirty="0" smtClean="0"/>
              <a:t>, </a:t>
            </a:r>
            <a:r>
              <a:rPr lang="en-GB" dirty="0" smtClean="0"/>
              <a:t>that when sun shines through the water drops (after rain), it forms the rainbow</a:t>
            </a:r>
            <a:r>
              <a:rPr lang="lt-LT" dirty="0" smtClean="0"/>
              <a:t>. </a:t>
            </a:r>
            <a:r>
              <a:rPr lang="en-GB" dirty="0" smtClean="0"/>
              <a:t>Children </a:t>
            </a:r>
            <a:r>
              <a:rPr lang="lt-LT" dirty="0" smtClean="0"/>
              <a:t>saw, </a:t>
            </a:r>
            <a:r>
              <a:rPr lang="en-GB" dirty="0" smtClean="0"/>
              <a:t>how rainbow colours dissolve in the water and how water is important to the rainbow</a:t>
            </a:r>
            <a:r>
              <a:rPr lang="lt-LT" dirty="0" smtClean="0"/>
              <a:t>.</a:t>
            </a:r>
            <a:endParaRPr lang="lt-LT" dirty="0"/>
          </a:p>
        </p:txBody>
      </p:sp>
      <p:pic>
        <p:nvPicPr>
          <p:cNvPr id="6" name="Paveikslėlis 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8" y="116632"/>
            <a:ext cx="4035285" cy="954157"/>
          </a:xfrm>
          <a:prstGeom prst="rect">
            <a:avLst/>
          </a:prstGeom>
          <a:noFill/>
          <a:ln>
            <a:noFill/>
          </a:ln>
        </p:spPr>
      </p:pic>
    </p:spTree>
    <p:extLst>
      <p:ext uri="{BB962C8B-B14F-4D97-AF65-F5344CB8AC3E}">
        <p14:creationId xmlns:p14="http://schemas.microsoft.com/office/powerpoint/2010/main" val="76349505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gos forma">
  <a:themeElements>
    <a:clrScheme name="Bangos forma">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Bangos forma">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ngos forma">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4998</TotalTime>
  <Words>792</Words>
  <Application>Microsoft Office PowerPoint</Application>
  <PresentationFormat>Demonstracija ekrane (4:3)</PresentationFormat>
  <Paragraphs>35</Paragraphs>
  <Slides>16</Slides>
  <Notes>0</Notes>
  <HiddenSlides>0</HiddenSlides>
  <MMClips>0</MMClips>
  <ScaleCrop>false</ScaleCrop>
  <HeadingPairs>
    <vt:vector size="4" baseType="variant">
      <vt:variant>
        <vt:lpstr>Tema</vt:lpstr>
      </vt:variant>
      <vt:variant>
        <vt:i4>1</vt:i4>
      </vt:variant>
      <vt:variant>
        <vt:lpstr>Skaidrių pavadinimai</vt:lpstr>
      </vt:variant>
      <vt:variant>
        <vt:i4>16</vt:i4>
      </vt:variant>
    </vt:vector>
  </HeadingPairs>
  <TitlesOfParts>
    <vt:vector size="17" baseType="lpstr">
      <vt:lpstr>Bangos forma</vt:lpstr>
      <vt:lpstr>VANDUO</vt:lpstr>
      <vt:lpstr>,,Šiauliai water“</vt:lpstr>
      <vt:lpstr>„How does water travel?“</vt:lpstr>
      <vt:lpstr>„Water cleaning system“</vt:lpstr>
      <vt:lpstr>        After a lot of incredible experiments the little ones understood that water can turn into: a cloud, rain, ice, dew, frost, fog and hail! </vt:lpstr>
      <vt:lpstr>The “Rain drops“  Experiment  </vt:lpstr>
      <vt:lpstr>“Rain in a bag”</vt:lpstr>
      <vt:lpstr>PowerPoint pristatymas</vt:lpstr>
      <vt:lpstr>„Colours of the rainbow“</vt:lpstr>
      <vt:lpstr>“Ice cubes”</vt:lpstr>
      <vt:lpstr>“Rod of ice”</vt:lpstr>
      <vt:lpstr>„Snow“</vt:lpstr>
      <vt:lpstr>„Frost“</vt:lpstr>
      <vt:lpstr>„Painting on snow“</vt:lpstr>
      <vt:lpstr>„Melting the snow“</vt:lpstr>
      <vt:lpstr>“Water”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Eksperimentai</dc:title>
  <dc:creator>HP</dc:creator>
  <cp:lastModifiedBy>Hewlett-Packard Company</cp:lastModifiedBy>
  <cp:revision>237</cp:revision>
  <dcterms:created xsi:type="dcterms:W3CDTF">2019-12-28T10:54:40Z</dcterms:created>
  <dcterms:modified xsi:type="dcterms:W3CDTF">2020-03-05T13:21:21Z</dcterms:modified>
</cp:coreProperties>
</file>