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Skolotāju sadalījums pēc darba stāža</c:v>
                </c:pt>
              </c:strCache>
            </c:strRef>
          </c:tx>
          <c:dLbls>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1 - 10 years</c:v>
                </c:pt>
                <c:pt idx="1">
                  <c:v>11 - 20 years</c:v>
                </c:pt>
                <c:pt idx="2">
                  <c:v>21 - 30 years</c:v>
                </c:pt>
                <c:pt idx="3">
                  <c:v>31 - 40 years</c:v>
                </c:pt>
                <c:pt idx="4">
                  <c:v>more than 40</c:v>
                </c:pt>
              </c:strCache>
            </c:strRef>
          </c:cat>
          <c:val>
            <c:numRef>
              <c:f>Sheet1!$B$2:$B$6</c:f>
              <c:numCache>
                <c:formatCode>General</c:formatCode>
                <c:ptCount val="5"/>
                <c:pt idx="0">
                  <c:v>7</c:v>
                </c:pt>
                <c:pt idx="1">
                  <c:v>5</c:v>
                </c:pt>
                <c:pt idx="2">
                  <c:v>8</c:v>
                </c:pt>
                <c:pt idx="3">
                  <c:v>9</c:v>
                </c:pt>
                <c:pt idx="4">
                  <c:v>1</c:v>
                </c:pt>
              </c:numCache>
            </c:numRef>
          </c:val>
        </c:ser>
        <c:dLbls>
          <c:dLblPos val="ctr"/>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8C16B3-4E8E-48B6-BFC2-D57A6F2F33DD}" type="datetimeFigureOut">
              <a:rPr lang="lv-LV" smtClean="0"/>
              <a:t>2019.11.16.</a:t>
            </a:fld>
            <a:endParaRPr lang="lv-LV"/>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lv-LV"/>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4C3709-EDA0-49BB-B27A-983E9714BA9D}" type="slidenum">
              <a:rPr lang="lv-LV" smtClean="0"/>
              <a:t>‹#›</a:t>
            </a:fld>
            <a:endParaRPr lang="lv-LV"/>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C16B3-4E8E-48B6-BFC2-D57A6F2F33DD}" type="datetimeFigureOut">
              <a:rPr lang="lv-LV" smtClean="0"/>
              <a:t>2019.11.16.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14C3709-EDA0-49BB-B27A-983E9714BA9D}"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C16B3-4E8E-48B6-BFC2-D57A6F2F33DD}" type="datetimeFigureOut">
              <a:rPr lang="lv-LV" smtClean="0"/>
              <a:t>2019.11.16.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14C3709-EDA0-49BB-B27A-983E9714BA9D}"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8C16B3-4E8E-48B6-BFC2-D57A6F2F33DD}" type="datetimeFigureOut">
              <a:rPr lang="lv-LV" smtClean="0"/>
              <a:t>2019.11.16.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14C3709-EDA0-49BB-B27A-983E9714BA9D}"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C16B3-4E8E-48B6-BFC2-D57A6F2F33DD}" type="datetimeFigureOut">
              <a:rPr lang="lv-LV" smtClean="0"/>
              <a:t>2019.11.16.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14C3709-EDA0-49BB-B27A-983E9714BA9D}" type="slidenum">
              <a:rPr lang="lv-LV" smtClean="0"/>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38C16B3-4E8E-48B6-BFC2-D57A6F2F33DD}" type="datetimeFigureOut">
              <a:rPr lang="lv-LV" smtClean="0"/>
              <a:t>2019.11.16.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14C3709-EDA0-49BB-B27A-983E9714BA9D}" type="slidenum">
              <a:rPr lang="lv-LV" smtClean="0"/>
              <a:t>‹#›</a:t>
            </a:fld>
            <a:endParaRPr lang="lv-LV"/>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8C16B3-4E8E-48B6-BFC2-D57A6F2F33DD}" type="datetimeFigureOut">
              <a:rPr lang="lv-LV" smtClean="0"/>
              <a:t>2019.11.16.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14C3709-EDA0-49BB-B27A-983E9714BA9D}" type="slidenum">
              <a:rPr lang="lv-LV" smtClean="0"/>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8C16B3-4E8E-48B6-BFC2-D57A6F2F33DD}" type="datetimeFigureOut">
              <a:rPr lang="lv-LV" smtClean="0"/>
              <a:t>2019.11.16.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14C3709-EDA0-49BB-B27A-983E9714BA9D}"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C16B3-4E8E-48B6-BFC2-D57A6F2F33DD}" type="datetimeFigureOut">
              <a:rPr lang="lv-LV" smtClean="0"/>
              <a:t>2019.11.16.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14C3709-EDA0-49BB-B27A-983E9714BA9D}"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38C16B3-4E8E-48B6-BFC2-D57A6F2F33DD}" type="datetimeFigureOut">
              <a:rPr lang="lv-LV" smtClean="0"/>
              <a:t>2019.11.16.</a:t>
            </a:fld>
            <a:endParaRPr lang="lv-LV"/>
          </a:p>
        </p:txBody>
      </p:sp>
      <p:sp>
        <p:nvSpPr>
          <p:cNvPr id="7" name="Slide Number Placeholder 6"/>
          <p:cNvSpPr>
            <a:spLocks noGrp="1"/>
          </p:cNvSpPr>
          <p:nvPr>
            <p:ph type="sldNum" sz="quarter" idx="12"/>
          </p:nvPr>
        </p:nvSpPr>
        <p:spPr/>
        <p:txBody>
          <a:bodyPr/>
          <a:lstStyle/>
          <a:p>
            <a:fld id="{B14C3709-EDA0-49BB-B27A-983E9714BA9D}" type="slidenum">
              <a:rPr lang="lv-LV" smtClean="0"/>
              <a:t>‹#›</a:t>
            </a:fld>
            <a:endParaRPr lang="lv-LV"/>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lv-LV"/>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C16B3-4E8E-48B6-BFC2-D57A6F2F33DD}" type="datetimeFigureOut">
              <a:rPr lang="lv-LV" smtClean="0"/>
              <a:t>2019.11.16.</a:t>
            </a:fld>
            <a:endParaRPr lang="lv-LV"/>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lv-LV"/>
          </a:p>
        </p:txBody>
      </p:sp>
      <p:sp>
        <p:nvSpPr>
          <p:cNvPr id="7" name="Slide Number Placeholder 6"/>
          <p:cNvSpPr>
            <a:spLocks noGrp="1"/>
          </p:cNvSpPr>
          <p:nvPr>
            <p:ph type="sldNum" sz="quarter" idx="12"/>
          </p:nvPr>
        </p:nvSpPr>
        <p:spPr/>
        <p:txBody>
          <a:bodyPr/>
          <a:lstStyle/>
          <a:p>
            <a:fld id="{B14C3709-EDA0-49BB-B27A-983E9714BA9D}" type="slidenum">
              <a:rPr lang="lv-LV" smtClean="0"/>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38C16B3-4E8E-48B6-BFC2-D57A6F2F33DD}" type="datetimeFigureOut">
              <a:rPr lang="lv-LV" smtClean="0"/>
              <a:t>2019.11.16.</a:t>
            </a:fld>
            <a:endParaRPr lang="lv-LV"/>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lv-LV"/>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4C3709-EDA0-49BB-B27A-983E9714BA9D}"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032" y="2492896"/>
            <a:ext cx="7772400" cy="1368152"/>
          </a:xfrm>
        </p:spPr>
        <p:txBody>
          <a:bodyPr>
            <a:normAutofit/>
          </a:bodyPr>
          <a:lstStyle/>
          <a:p>
            <a:r>
              <a:rPr lang="lv-LV" dirty="0">
                <a:solidFill>
                  <a:schemeClr val="bg1"/>
                </a:solidFill>
              </a:rPr>
              <a:t>”</a:t>
            </a:r>
            <a:r>
              <a:rPr lang="lv-LV" dirty="0" smtClean="0">
                <a:solidFill>
                  <a:schemeClr val="bg1"/>
                </a:solidFill>
              </a:rPr>
              <a:t>DZĪPARIŅŠ”</a:t>
            </a:r>
            <a:br>
              <a:rPr lang="lv-LV" dirty="0" smtClean="0">
                <a:solidFill>
                  <a:schemeClr val="bg1"/>
                </a:solidFill>
              </a:rPr>
            </a:br>
            <a:r>
              <a:rPr lang="lv-LV" dirty="0" smtClean="0">
                <a:solidFill>
                  <a:schemeClr val="bg1"/>
                </a:solidFill>
              </a:rPr>
              <a:t>     OGRE</a:t>
            </a:r>
            <a:endParaRPr lang="lv-LV" dirty="0">
              <a:solidFill>
                <a:schemeClr val="bg1"/>
              </a:solidFill>
            </a:endParaRPr>
          </a:p>
        </p:txBody>
      </p:sp>
      <p:sp>
        <p:nvSpPr>
          <p:cNvPr id="3" name="Subtitle 2"/>
          <p:cNvSpPr>
            <a:spLocks noGrp="1"/>
          </p:cNvSpPr>
          <p:nvPr>
            <p:ph type="subTitle" idx="1"/>
          </p:nvPr>
        </p:nvSpPr>
        <p:spPr>
          <a:xfrm>
            <a:off x="1619672" y="5805264"/>
            <a:ext cx="6400800" cy="1752600"/>
          </a:xfrm>
        </p:spPr>
        <p:txBody>
          <a:bodyPr/>
          <a:lstStyle/>
          <a:p>
            <a:r>
              <a:rPr lang="lv-LV" b="1" dirty="0">
                <a:solidFill>
                  <a:schemeClr val="tx1"/>
                </a:solidFill>
              </a:rPr>
              <a:t> </a:t>
            </a:r>
            <a:r>
              <a:rPr lang="lv-LV" b="1" dirty="0" smtClean="0">
                <a:solidFill>
                  <a:schemeClr val="tx1"/>
                </a:solidFill>
              </a:rPr>
              <a:t>LATVIA</a:t>
            </a:r>
            <a:endParaRPr lang="lv-LV"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90011"/>
            <a:ext cx="179863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Attēls 1" descr="C:\Users\HP\Downloads\Kamoliņš.tif"/>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492896"/>
            <a:ext cx="3456384" cy="3312368"/>
          </a:xfrm>
          <a:prstGeom prst="rect">
            <a:avLst/>
          </a:prstGeom>
          <a:noFill/>
          <a:ln>
            <a:noFill/>
          </a:ln>
        </p:spPr>
      </p:pic>
      <p:pic>
        <p:nvPicPr>
          <p:cNvPr id="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692696"/>
            <a:ext cx="2238375" cy="79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39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8720"/>
            <a:ext cx="7200800" cy="854968"/>
          </a:xfrm>
        </p:spPr>
        <p:txBody>
          <a:bodyPr>
            <a:normAutofit fontScale="90000"/>
          </a:bodyPr>
          <a:lstStyle/>
          <a:p>
            <a:r>
              <a:rPr lang="lv-LV" dirty="0" smtClean="0"/>
              <a:t>EVENTS IN OUR KINDERGARDEN</a:t>
            </a:r>
            <a:endParaRPr lang="lv-LV" dirty="0"/>
          </a:p>
        </p:txBody>
      </p:sp>
      <p:sp>
        <p:nvSpPr>
          <p:cNvPr id="3" name="Content Placeholder 2"/>
          <p:cNvSpPr>
            <a:spLocks noGrp="1"/>
          </p:cNvSpPr>
          <p:nvPr>
            <p:ph idx="1"/>
          </p:nvPr>
        </p:nvSpPr>
        <p:spPr>
          <a:xfrm>
            <a:off x="1043492" y="1772816"/>
            <a:ext cx="6777317" cy="3508977"/>
          </a:xfrm>
        </p:spPr>
        <p:txBody>
          <a:bodyPr/>
          <a:lstStyle/>
          <a:p>
            <a:r>
              <a:rPr lang="lv-LV" dirty="0" smtClean="0"/>
              <a:t>Excursions in the town</a:t>
            </a:r>
          </a:p>
          <a:p>
            <a:endParaRPr lang="lv-LV" dirty="0"/>
          </a:p>
          <a:p>
            <a:endParaRPr lang="lv-LV" dirty="0" smtClean="0"/>
          </a:p>
          <a:p>
            <a:endParaRPr lang="lv-LV" dirty="0"/>
          </a:p>
          <a:p>
            <a:endParaRPr lang="lv-LV" dirty="0" smtClean="0"/>
          </a:p>
          <a:p>
            <a:endParaRPr lang="lv-LV" dirty="0"/>
          </a:p>
          <a:p>
            <a:endParaRPr lang="lv-LV" dirty="0"/>
          </a:p>
        </p:txBody>
      </p:sp>
      <p:pic>
        <p:nvPicPr>
          <p:cNvPr id="9" name="Attēls 2" descr="SaistÄ«ts attÄ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276872"/>
            <a:ext cx="2993585" cy="1835785"/>
          </a:xfrm>
          <a:prstGeom prst="rect">
            <a:avLst/>
          </a:prstGeom>
          <a:noFill/>
          <a:ln>
            <a:noFill/>
          </a:ln>
        </p:spPr>
      </p:pic>
      <p:pic>
        <p:nvPicPr>
          <p:cNvPr id="10" name="Attēls 4" descr="SaistÄ«ts attÄl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2782" y="4221088"/>
            <a:ext cx="2447290" cy="1835785"/>
          </a:xfrm>
          <a:prstGeom prst="rect">
            <a:avLst/>
          </a:prstGeom>
          <a:noFill/>
          <a:ln>
            <a:noFill/>
          </a:ln>
        </p:spPr>
      </p:pic>
      <p:pic>
        <p:nvPicPr>
          <p:cNvPr id="11" name="Attēls 22" descr="SaistÄ«ts attÄls"/>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276872"/>
            <a:ext cx="3350260" cy="2171700"/>
          </a:xfrm>
          <a:prstGeom prst="rect">
            <a:avLst/>
          </a:prstGeom>
          <a:noFill/>
          <a:ln>
            <a:noFill/>
          </a:ln>
        </p:spPr>
      </p:pic>
      <p:sp>
        <p:nvSpPr>
          <p:cNvPr id="7" name="TextBox 6"/>
          <p:cNvSpPr txBox="1"/>
          <p:nvPr/>
        </p:nvSpPr>
        <p:spPr>
          <a:xfrm>
            <a:off x="531830" y="4188073"/>
            <a:ext cx="2383986" cy="369332"/>
          </a:xfrm>
          <a:prstGeom prst="rect">
            <a:avLst/>
          </a:prstGeom>
          <a:noFill/>
        </p:spPr>
        <p:txBody>
          <a:bodyPr wrap="none" rtlCol="0">
            <a:spAutoFit/>
          </a:bodyPr>
          <a:lstStyle/>
          <a:p>
            <a:r>
              <a:rPr lang="lv-LV" dirty="0" smtClean="0"/>
              <a:t>«The bear of Ogre»</a:t>
            </a:r>
            <a:endParaRPr lang="lv-LV" dirty="0"/>
          </a:p>
        </p:txBody>
      </p:sp>
      <p:sp>
        <p:nvSpPr>
          <p:cNvPr id="8" name="TextBox 7"/>
          <p:cNvSpPr txBox="1"/>
          <p:nvPr/>
        </p:nvSpPr>
        <p:spPr>
          <a:xfrm>
            <a:off x="2915816" y="6078965"/>
            <a:ext cx="1492716" cy="369332"/>
          </a:xfrm>
          <a:prstGeom prst="rect">
            <a:avLst/>
          </a:prstGeom>
          <a:noFill/>
        </p:spPr>
        <p:txBody>
          <a:bodyPr wrap="none" rtlCol="0">
            <a:spAutoFit/>
          </a:bodyPr>
          <a:lstStyle/>
          <a:p>
            <a:r>
              <a:rPr lang="lv-LV" dirty="0" smtClean="0"/>
              <a:t>Ogre library</a:t>
            </a:r>
            <a:endParaRPr lang="lv-LV" dirty="0"/>
          </a:p>
        </p:txBody>
      </p:sp>
      <p:sp>
        <p:nvSpPr>
          <p:cNvPr id="12" name="TextBox 11"/>
          <p:cNvSpPr txBox="1"/>
          <p:nvPr/>
        </p:nvSpPr>
        <p:spPr>
          <a:xfrm>
            <a:off x="5940152" y="4590420"/>
            <a:ext cx="1386918" cy="369332"/>
          </a:xfrm>
          <a:prstGeom prst="rect">
            <a:avLst/>
          </a:prstGeom>
          <a:noFill/>
        </p:spPr>
        <p:txBody>
          <a:bodyPr wrap="none" rtlCol="0">
            <a:spAutoFit/>
          </a:bodyPr>
          <a:lstStyle/>
          <a:p>
            <a:r>
              <a:rPr lang="lv-LV" dirty="0" smtClean="0"/>
              <a:t>Ogre town</a:t>
            </a:r>
            <a:endParaRPr lang="lv-LV" dirty="0"/>
          </a:p>
        </p:txBody>
      </p:sp>
    </p:spTree>
    <p:extLst>
      <p:ext uri="{BB962C8B-B14F-4D97-AF65-F5344CB8AC3E}">
        <p14:creationId xmlns:p14="http://schemas.microsoft.com/office/powerpoint/2010/main" val="3122958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01" y="548680"/>
            <a:ext cx="7024744" cy="1143000"/>
          </a:xfrm>
        </p:spPr>
        <p:txBody>
          <a:bodyPr>
            <a:normAutofit/>
          </a:bodyPr>
          <a:lstStyle/>
          <a:p>
            <a:pPr lvl="0"/>
            <a:r>
              <a:rPr lang="lv-LV" sz="3200" dirty="0" smtClean="0"/>
              <a:t>Trips, activities, lessons in the forest, in the nature park «The Blue Hills». </a:t>
            </a:r>
            <a:endParaRPr lang="lv-LV" sz="3200" dirty="0"/>
          </a:p>
        </p:txBody>
      </p:sp>
      <p:pic>
        <p:nvPicPr>
          <p:cNvPr id="4" name="Attēls 3" descr="AttÄlu rezultÄti vaicÄjumam âdziparins ogres piiâ"/>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00808"/>
            <a:ext cx="3816424" cy="2664296"/>
          </a:xfrm>
          <a:prstGeom prst="rect">
            <a:avLst/>
          </a:prstGeom>
          <a:noFill/>
          <a:ln>
            <a:noFill/>
          </a:ln>
        </p:spPr>
      </p:pic>
      <p:pic>
        <p:nvPicPr>
          <p:cNvPr id="5" name="Attēls 10" descr="AttÄlu rezultÄti vaicÄjumam âdziparins ogres piiâ"/>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00143"/>
            <a:ext cx="3744416" cy="2592953"/>
          </a:xfrm>
          <a:prstGeom prst="rect">
            <a:avLst/>
          </a:prstGeom>
          <a:noFill/>
          <a:ln>
            <a:noFill/>
          </a:ln>
        </p:spPr>
      </p:pic>
      <p:pic>
        <p:nvPicPr>
          <p:cNvPr id="6" name="Picture 5" descr="F:\Zelmas_maiznica_2018_2019\IMG_563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9018" y="3966870"/>
            <a:ext cx="4803222" cy="2482716"/>
          </a:xfrm>
          <a:prstGeom prst="rect">
            <a:avLst/>
          </a:prstGeom>
          <a:noFill/>
          <a:ln>
            <a:noFill/>
          </a:ln>
        </p:spPr>
      </p:pic>
    </p:spTree>
    <p:extLst>
      <p:ext uri="{BB962C8B-B14F-4D97-AF65-F5344CB8AC3E}">
        <p14:creationId xmlns:p14="http://schemas.microsoft.com/office/powerpoint/2010/main" val="1646026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We learn about different jobs together with parents</a:t>
            </a:r>
            <a:endParaRPr lang="lv-LV"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82717" y="2204864"/>
            <a:ext cx="3429243" cy="2410073"/>
          </a:xfrm>
          <a:prstGeom prst="rect">
            <a:avLst/>
          </a:prstGeom>
        </p:spPr>
      </p:pic>
      <p:pic>
        <p:nvPicPr>
          <p:cNvPr id="5" name="Picture 4" descr="C:\Users\Lietotajs\Desktop\info par pasākumiem\bildes_28_10_2015\IMG_15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178255"/>
            <a:ext cx="4077315" cy="2410390"/>
          </a:xfrm>
          <a:prstGeom prst="rect">
            <a:avLst/>
          </a:prstGeom>
          <a:noFill/>
          <a:ln>
            <a:noFill/>
          </a:ln>
        </p:spPr>
      </p:pic>
    </p:spTree>
    <p:extLst>
      <p:ext uri="{BB962C8B-B14F-4D97-AF65-F5344CB8AC3E}">
        <p14:creationId xmlns:p14="http://schemas.microsoft.com/office/powerpoint/2010/main" val="3201645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1027664"/>
            <a:ext cx="7776864" cy="1143000"/>
          </a:xfrm>
        </p:spPr>
        <p:txBody>
          <a:bodyPr>
            <a:noAutofit/>
          </a:bodyPr>
          <a:lstStyle/>
          <a:p>
            <a:pPr lvl="0"/>
            <a:r>
              <a:rPr lang="lv-LV" sz="2400" dirty="0" smtClean="0"/>
              <a:t>Creative workshops in kindergarden and </a:t>
            </a:r>
            <a:r>
              <a:rPr lang="lv-LV" sz="2400" dirty="0" err="1" smtClean="0"/>
              <a:t>in</a:t>
            </a:r>
            <a:r>
              <a:rPr lang="lv-LV" sz="2400" dirty="0" smtClean="0"/>
              <a:t> </a:t>
            </a:r>
            <a:r>
              <a:rPr lang="lv-LV" sz="2400" dirty="0" err="1" smtClean="0"/>
              <a:t>enterprises</a:t>
            </a:r>
            <a:r>
              <a:rPr lang="lv-LV" sz="2400" dirty="0" smtClean="0"/>
              <a:t> - “Let’s bake cookies together”, “A light flame of a candle”, “We are baking bread...”</a:t>
            </a:r>
            <a:endParaRPr lang="lv-LV" sz="2400" dirty="0"/>
          </a:p>
        </p:txBody>
      </p:sp>
      <p:pic>
        <p:nvPicPr>
          <p:cNvPr id="4" name="Picture 3" descr="F:\Maizes_cepsana_2018_2019\IMG_555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187642"/>
            <a:ext cx="2853179" cy="2050668"/>
          </a:xfrm>
          <a:prstGeom prst="rect">
            <a:avLst/>
          </a:prstGeom>
          <a:noFill/>
          <a:ln>
            <a:noFill/>
          </a:ln>
        </p:spPr>
      </p:pic>
      <p:pic>
        <p:nvPicPr>
          <p:cNvPr id="5" name="Picture 4" descr="F:\Maizes_cepsana_2018_2019\IMG_556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187643"/>
            <a:ext cx="2952328" cy="2050668"/>
          </a:xfrm>
          <a:prstGeom prst="rect">
            <a:avLst/>
          </a:prstGeom>
          <a:noFill/>
          <a:ln>
            <a:noFill/>
          </a:ln>
        </p:spPr>
      </p:pic>
      <p:pic>
        <p:nvPicPr>
          <p:cNvPr id="6" name="Attēls 7" descr="AttÄlu rezultÄti vaicÄjumam âdziparins ogres piiâ"/>
          <p:cNvPicPr/>
          <p:nvPr/>
        </p:nvPicPr>
        <p:blipFill>
          <a:blip r:embed="rId4">
            <a:extLst>
              <a:ext uri="{28A0092B-C50C-407E-A947-70E740481C1C}">
                <a14:useLocalDpi xmlns:a14="http://schemas.microsoft.com/office/drawing/2010/main" val="0"/>
              </a:ext>
            </a:extLst>
          </a:blip>
          <a:srcRect/>
          <a:stretch>
            <a:fillRect/>
          </a:stretch>
        </p:blipFill>
        <p:spPr bwMode="auto">
          <a:xfrm>
            <a:off x="755576" y="4293096"/>
            <a:ext cx="5832648" cy="1944216"/>
          </a:xfrm>
          <a:prstGeom prst="rect">
            <a:avLst/>
          </a:prstGeom>
          <a:noFill/>
          <a:ln>
            <a:noFill/>
          </a:ln>
        </p:spPr>
      </p:pic>
      <p:pic>
        <p:nvPicPr>
          <p:cNvPr id="7" name="Picture 6" descr="F:\Zelmas_maiznica_2018_2019\IMG_564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3731" y="2187643"/>
            <a:ext cx="1898710" cy="4049669"/>
          </a:xfrm>
          <a:prstGeom prst="rect">
            <a:avLst/>
          </a:prstGeom>
          <a:noFill/>
          <a:ln>
            <a:noFill/>
          </a:ln>
        </p:spPr>
      </p:pic>
    </p:spTree>
    <p:extLst>
      <p:ext uri="{BB962C8B-B14F-4D97-AF65-F5344CB8AC3E}">
        <p14:creationId xmlns:p14="http://schemas.microsoft.com/office/powerpoint/2010/main" val="424538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636" y="332656"/>
            <a:ext cx="7024744" cy="1143000"/>
          </a:xfrm>
        </p:spPr>
        <p:txBody>
          <a:bodyPr>
            <a:noAutofit/>
          </a:bodyPr>
          <a:lstStyle/>
          <a:p>
            <a:pPr lvl="0"/>
            <a:r>
              <a:rPr lang="lv-LV" sz="2400" dirty="0" smtClean="0"/>
              <a:t>Activities to promote a healthy lifestyle- clean hands, teath, healthy food, safety</a:t>
            </a:r>
            <a:endParaRPr lang="lv-LV" sz="2400" dirty="0"/>
          </a:p>
        </p:txBody>
      </p:sp>
      <p:sp>
        <p:nvSpPr>
          <p:cNvPr id="3" name="Content Placeholder 2"/>
          <p:cNvSpPr>
            <a:spLocks noGrp="1"/>
          </p:cNvSpPr>
          <p:nvPr>
            <p:ph idx="1"/>
          </p:nvPr>
        </p:nvSpPr>
        <p:spPr>
          <a:xfrm>
            <a:off x="1058684" y="1412776"/>
            <a:ext cx="6777317" cy="3508977"/>
          </a:xfrm>
        </p:spPr>
        <p:txBody>
          <a:bodyPr>
            <a:normAutofit/>
          </a:bodyPr>
          <a:lstStyle/>
          <a:p>
            <a:r>
              <a:rPr lang="lv-LV" sz="1800" dirty="0" smtClean="0"/>
              <a:t>Parents cooperate with </a:t>
            </a:r>
            <a:r>
              <a:rPr lang="lv-LV" sz="1800" dirty="0" err="1" smtClean="0"/>
              <a:t>educational</a:t>
            </a:r>
            <a:r>
              <a:rPr lang="lv-LV" sz="1800" dirty="0" smtClean="0"/>
              <a:t> </a:t>
            </a:r>
            <a:r>
              <a:rPr lang="lv-LV" sz="1800" dirty="0" err="1" smtClean="0"/>
              <a:t>institution</a:t>
            </a:r>
            <a:r>
              <a:rPr lang="lv-LV" sz="1800" dirty="0" smtClean="0"/>
              <a:t> – help with materials, improve the environment and organise activities. </a:t>
            </a:r>
            <a:endParaRPr lang="lv-LV" sz="1800" dirty="0"/>
          </a:p>
          <a:p>
            <a:endParaRPr lang="lv-LV" sz="1800" dirty="0"/>
          </a:p>
        </p:txBody>
      </p:sp>
      <p:pic>
        <p:nvPicPr>
          <p:cNvPr id="4" name="Attēls 6" descr="AttÄlu rezultÄti vaicÄjumam âdziparins ogres piiâ"/>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430216"/>
            <a:ext cx="3384376" cy="2095128"/>
          </a:xfrm>
          <a:prstGeom prst="rect">
            <a:avLst/>
          </a:prstGeom>
          <a:noFill/>
          <a:ln>
            <a:noFill/>
          </a:ln>
        </p:spPr>
      </p:pic>
      <p:pic>
        <p:nvPicPr>
          <p:cNvPr id="6" name="Attēls 8" descr="AttÄlu rezultÄti vaicÄjumam âdziparins ogres piiâ"/>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437112"/>
            <a:ext cx="3094866" cy="2095128"/>
          </a:xfrm>
          <a:prstGeom prst="rect">
            <a:avLst/>
          </a:prstGeom>
          <a:noFill/>
          <a:ln>
            <a:noFill/>
          </a:ln>
        </p:spPr>
      </p:pic>
      <p:pic>
        <p:nvPicPr>
          <p:cNvPr id="5" name="Attēls 9" descr="AttÄlu rezultÄti vaicÄjumam âdziparins ogres piiâ"/>
          <p:cNvPicPr/>
          <p:nvPr/>
        </p:nvPicPr>
        <p:blipFill>
          <a:blip r:embed="rId4">
            <a:extLst>
              <a:ext uri="{28A0092B-C50C-407E-A947-70E740481C1C}">
                <a14:useLocalDpi xmlns:a14="http://schemas.microsoft.com/office/drawing/2010/main" val="0"/>
              </a:ext>
            </a:extLst>
          </a:blip>
          <a:srcRect/>
          <a:stretch>
            <a:fillRect/>
          </a:stretch>
        </p:blipFill>
        <p:spPr bwMode="auto">
          <a:xfrm>
            <a:off x="1810188" y="2397091"/>
            <a:ext cx="5274310" cy="2107565"/>
          </a:xfrm>
          <a:prstGeom prst="rect">
            <a:avLst/>
          </a:prstGeom>
          <a:noFill/>
          <a:ln>
            <a:noFill/>
          </a:ln>
        </p:spPr>
      </p:pic>
    </p:spTree>
    <p:extLst>
      <p:ext uri="{BB962C8B-B14F-4D97-AF65-F5344CB8AC3E}">
        <p14:creationId xmlns:p14="http://schemas.microsoft.com/office/powerpoint/2010/main" val="152244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08720"/>
            <a:ext cx="6777317" cy="4923909"/>
          </a:xfrm>
        </p:spPr>
        <p:txBody>
          <a:bodyPr>
            <a:normAutofit lnSpcReduction="10000"/>
          </a:bodyPr>
          <a:lstStyle/>
          <a:p>
            <a:pPr algn="just"/>
            <a:r>
              <a:rPr lang="lv-LV" sz="1800" dirty="0" smtClean="0"/>
              <a:t>Town Ogre is situated 36km from the capital of Latvia Rīga. It is crossed by two </a:t>
            </a:r>
            <a:r>
              <a:rPr lang="lv-LV" sz="1800" dirty="0" err="1" smtClean="0"/>
              <a:t>rivers-Ogre</a:t>
            </a:r>
            <a:r>
              <a:rPr lang="lv-LV" sz="1800" dirty="0" smtClean="0"/>
              <a:t> </a:t>
            </a:r>
            <a:r>
              <a:rPr lang="lv-LV" sz="1800" dirty="0" err="1" smtClean="0"/>
              <a:t>and</a:t>
            </a:r>
            <a:r>
              <a:rPr lang="lv-LV" sz="1800" dirty="0" smtClean="0"/>
              <a:t> </a:t>
            </a:r>
            <a:r>
              <a:rPr lang="lv-LV" sz="1800" dirty="0"/>
              <a:t>Daugava</a:t>
            </a:r>
            <a:r>
              <a:rPr lang="lv-LV" sz="1800" dirty="0" smtClean="0"/>
              <a:t>.</a:t>
            </a:r>
          </a:p>
          <a:p>
            <a:pPr algn="just"/>
            <a:endParaRPr lang="lv-LV" sz="1800" dirty="0" smtClean="0"/>
          </a:p>
          <a:p>
            <a:pPr algn="just"/>
            <a:endParaRPr lang="lv-LV" sz="1800" dirty="0" smtClean="0"/>
          </a:p>
          <a:p>
            <a:pPr algn="just"/>
            <a:endParaRPr lang="lv-LV" sz="1800" dirty="0"/>
          </a:p>
          <a:p>
            <a:pPr algn="just"/>
            <a:endParaRPr lang="lv-LV" sz="1800" dirty="0" smtClean="0"/>
          </a:p>
          <a:p>
            <a:pPr algn="just"/>
            <a:endParaRPr lang="lv-LV" sz="1800" dirty="0" smtClean="0"/>
          </a:p>
          <a:p>
            <a:pPr algn="just"/>
            <a:endParaRPr lang="lv-LV" sz="1800" dirty="0" smtClean="0"/>
          </a:p>
          <a:p>
            <a:pPr algn="just"/>
            <a:endParaRPr lang="lv-LV" sz="1800" dirty="0"/>
          </a:p>
          <a:p>
            <a:pPr algn="just"/>
            <a:endParaRPr lang="lv-LV" sz="1800" dirty="0"/>
          </a:p>
          <a:p>
            <a:pPr algn="just"/>
            <a:r>
              <a:rPr lang="lv-LV" sz="1800" i="1" dirty="0"/>
              <a:t> </a:t>
            </a:r>
            <a:r>
              <a:rPr lang="lv-LV" sz="1800" i="1" dirty="0" smtClean="0"/>
              <a:t>Ogre and municipality Ogre are marked orange on the map.</a:t>
            </a:r>
          </a:p>
          <a:p>
            <a:pPr algn="just"/>
            <a:r>
              <a:rPr lang="lv-LV" sz="1800" i="1" dirty="0" smtClean="0"/>
              <a:t> </a:t>
            </a:r>
            <a:r>
              <a:rPr lang="lv-LV" sz="1800" dirty="0" smtClean="0"/>
              <a:t>Kindergarden“Dzīpariņš</a:t>
            </a:r>
            <a:r>
              <a:rPr lang="lv-LV" sz="1800" dirty="0"/>
              <a:t>” </a:t>
            </a:r>
            <a:r>
              <a:rPr lang="lv-LV" sz="1800" dirty="0" smtClean="0"/>
              <a:t>was established in August 1971. It is located next to the nature park «The Blue Hills of Ogre» which is a favourite place to relax for those who love an active lifestyle. </a:t>
            </a:r>
            <a:endParaRPr lang="lv-LV" sz="1800" dirty="0"/>
          </a:p>
        </p:txBody>
      </p:sp>
      <p:pic>
        <p:nvPicPr>
          <p:cNvPr id="4" name="Attēls 26" descr="Ogres novads karte.pn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74527"/>
            <a:ext cx="3240360" cy="2152649"/>
          </a:xfrm>
          <a:prstGeom prst="rect">
            <a:avLst/>
          </a:prstGeom>
          <a:noFill/>
          <a:ln>
            <a:noFill/>
          </a:ln>
        </p:spPr>
      </p:pic>
      <p:pic>
        <p:nvPicPr>
          <p:cNvPr id="5" name="Attēls 13" descr="AttÄlu rezultÄti vaicÄjumam âBERNUDARZS DZIPARINSâ"/>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8940" y="1774527"/>
            <a:ext cx="3233420" cy="2152650"/>
          </a:xfrm>
          <a:prstGeom prst="rect">
            <a:avLst/>
          </a:prstGeom>
          <a:noFill/>
          <a:ln>
            <a:noFill/>
          </a:ln>
        </p:spPr>
      </p:pic>
    </p:spTree>
    <p:extLst>
      <p:ext uri="{BB962C8B-B14F-4D97-AF65-F5344CB8AC3E}">
        <p14:creationId xmlns:p14="http://schemas.microsoft.com/office/powerpoint/2010/main" val="2768289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7704856" cy="973912"/>
          </a:xfrm>
        </p:spPr>
        <p:txBody>
          <a:bodyPr>
            <a:normAutofit fontScale="90000"/>
          </a:bodyPr>
          <a:lstStyle/>
          <a:p>
            <a:r>
              <a:rPr lang="lv-LV" b="1" dirty="0" smtClean="0"/>
              <a:t>Educational programs in kindergarden</a:t>
            </a:r>
            <a:endParaRPr lang="lv-LV" dirty="0"/>
          </a:p>
        </p:txBody>
      </p:sp>
      <p:sp>
        <p:nvSpPr>
          <p:cNvPr id="3" name="Content Placeholder 2"/>
          <p:cNvSpPr>
            <a:spLocks noGrp="1"/>
          </p:cNvSpPr>
          <p:nvPr>
            <p:ph idx="1"/>
          </p:nvPr>
        </p:nvSpPr>
        <p:spPr/>
        <p:txBody>
          <a:bodyPr>
            <a:normAutofit/>
          </a:bodyPr>
          <a:lstStyle/>
          <a:p>
            <a:pPr algn="just"/>
            <a:r>
              <a:rPr lang="lv-LV" sz="2000" dirty="0" smtClean="0"/>
              <a:t>Since 2011 Ogre Kindergarden </a:t>
            </a:r>
            <a:r>
              <a:rPr lang="lv-LV" sz="2000" dirty="0"/>
              <a:t>“Dzīpariņš” </a:t>
            </a:r>
            <a:r>
              <a:rPr lang="lv-LV" sz="2000" dirty="0" smtClean="0"/>
              <a:t>provides the </a:t>
            </a:r>
            <a:r>
              <a:rPr lang="lv-LV" sz="2000" dirty="0" err="1" smtClean="0"/>
              <a:t>general</a:t>
            </a:r>
            <a:r>
              <a:rPr lang="lv-LV" sz="2000" dirty="0" smtClean="0"/>
              <a:t> </a:t>
            </a:r>
            <a:r>
              <a:rPr lang="lv-LV" sz="2000" dirty="0" err="1" smtClean="0"/>
              <a:t>pre-school</a:t>
            </a:r>
            <a:r>
              <a:rPr lang="lv-LV" sz="2000" dirty="0" smtClean="0"/>
              <a:t> educational program, licence </a:t>
            </a:r>
            <a:r>
              <a:rPr lang="lv-LV" sz="2000" dirty="0"/>
              <a:t>Nr. V- 3859, </a:t>
            </a:r>
            <a:r>
              <a:rPr lang="lv-LV" sz="2000" dirty="0" smtClean="0"/>
              <a:t>according to the decision of the Governmental organisation of the Quality of education Nr</a:t>
            </a:r>
            <a:r>
              <a:rPr lang="lv-LV" sz="2000" dirty="0"/>
              <a:t>. 567 - v </a:t>
            </a:r>
            <a:r>
              <a:rPr lang="lv-LV" sz="2000" dirty="0" smtClean="0"/>
              <a:t>“About the issue of licence for realisation the general education program”. The licence was issued based on  the example of program worked out of the Ministry of Education and Science to realise an appropriate educational program.</a:t>
            </a:r>
            <a:endParaRPr lang="lv-LV" sz="2000" dirty="0"/>
          </a:p>
          <a:p>
            <a:pPr marL="68580" indent="0" algn="just">
              <a:buNone/>
            </a:pPr>
            <a:endParaRPr lang="lv-LV" sz="2000" dirty="0"/>
          </a:p>
        </p:txBody>
      </p:sp>
    </p:spTree>
    <p:extLst>
      <p:ext uri="{BB962C8B-B14F-4D97-AF65-F5344CB8AC3E}">
        <p14:creationId xmlns:p14="http://schemas.microsoft.com/office/powerpoint/2010/main" val="1770057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564904"/>
            <a:ext cx="6777317" cy="3508977"/>
          </a:xfrm>
        </p:spPr>
        <p:txBody>
          <a:bodyPr>
            <a:normAutofit/>
          </a:bodyPr>
          <a:lstStyle/>
          <a:p>
            <a:pPr algn="just"/>
            <a:r>
              <a:rPr lang="lv-LV" sz="1800" dirty="0" smtClean="0"/>
              <a:t>There are 11 groups in the kindergarden with 230 children from age of 1,5 to 7. There work 30 teachers. All staff has an appropriate professional qualification. Teachers continue to develop their qualification, skills and knowledge.</a:t>
            </a:r>
            <a:endParaRPr lang="lv-LV" sz="1800" dirty="0"/>
          </a:p>
        </p:txBody>
      </p:sp>
      <p:graphicFrame>
        <p:nvGraphicFramePr>
          <p:cNvPr id="4" name="Content Placeholder 3"/>
          <p:cNvGraphicFramePr>
            <a:graphicFrameLocks/>
          </p:cNvGraphicFramePr>
          <p:nvPr>
            <p:extLst>
              <p:ext uri="{D42A27DB-BD31-4B8C-83A1-F6EECF244321}">
                <p14:modId xmlns:p14="http://schemas.microsoft.com/office/powerpoint/2010/main" val="4193922702"/>
              </p:ext>
            </p:extLst>
          </p:nvPr>
        </p:nvGraphicFramePr>
        <p:xfrm>
          <a:off x="1475656" y="980728"/>
          <a:ext cx="5838824" cy="576072"/>
        </p:xfrm>
        <a:graphic>
          <a:graphicData uri="http://schemas.openxmlformats.org/drawingml/2006/table">
            <a:tbl>
              <a:tblPr>
                <a:tableStyleId>{5C22544A-7EE6-4342-B048-85BDC9FD1C3A}</a:tableStyleId>
              </a:tblPr>
              <a:tblGrid>
                <a:gridCol w="2158503"/>
                <a:gridCol w="1080205"/>
                <a:gridCol w="991882"/>
                <a:gridCol w="1608234"/>
              </a:tblGrid>
              <a:tr h="0">
                <a:tc>
                  <a:txBody>
                    <a:bodyPr/>
                    <a:lstStyle/>
                    <a:p>
                      <a:pPr algn="ctr">
                        <a:lnSpc>
                          <a:spcPct val="105000"/>
                        </a:lnSpc>
                        <a:spcAft>
                          <a:spcPts val="0"/>
                        </a:spcAft>
                      </a:pPr>
                      <a:r>
                        <a:rPr lang="lv-LV" sz="1200" dirty="0" smtClean="0">
                          <a:effectLst/>
                        </a:rPr>
                        <a:t>Educational programs</a:t>
                      </a:r>
                      <a:endParaRPr lang="lv-LV" sz="1100" dirty="0">
                        <a:effectLst/>
                        <a:latin typeface="Calibri"/>
                        <a:ea typeface="Calibri"/>
                        <a:cs typeface="Tahoma"/>
                      </a:endParaRPr>
                    </a:p>
                  </a:txBody>
                  <a:tcPr marL="71755" marR="68580" marT="0" marB="0" anchor="ctr"/>
                </a:tc>
                <a:tc>
                  <a:txBody>
                    <a:bodyPr/>
                    <a:lstStyle/>
                    <a:p>
                      <a:pPr algn="ctr">
                        <a:lnSpc>
                          <a:spcPct val="105000"/>
                        </a:lnSpc>
                        <a:spcAft>
                          <a:spcPts val="0"/>
                        </a:spcAft>
                      </a:pPr>
                      <a:r>
                        <a:rPr lang="lv-LV" sz="1200" dirty="0" smtClean="0">
                          <a:effectLst/>
                          <a:latin typeface="+mn-lt"/>
                          <a:ea typeface="+mn-ea"/>
                          <a:cs typeface="+mn-cs"/>
                        </a:rPr>
                        <a:t>Code</a:t>
                      </a:r>
                      <a:endParaRPr lang="lv-LV" sz="1100" dirty="0">
                        <a:effectLst/>
                        <a:latin typeface="Calibri"/>
                        <a:ea typeface="Calibri"/>
                        <a:cs typeface="Tahoma"/>
                      </a:endParaRPr>
                    </a:p>
                  </a:txBody>
                  <a:tcPr marL="71755" marR="68580" marT="0" marB="0" anchor="ctr"/>
                </a:tc>
                <a:tc>
                  <a:txBody>
                    <a:bodyPr/>
                    <a:lstStyle/>
                    <a:p>
                      <a:pPr algn="ctr">
                        <a:lnSpc>
                          <a:spcPct val="105000"/>
                        </a:lnSpc>
                        <a:spcAft>
                          <a:spcPts val="0"/>
                        </a:spcAft>
                      </a:pPr>
                      <a:r>
                        <a:rPr lang="lv-LV" sz="1200" dirty="0" smtClean="0">
                          <a:effectLst/>
                        </a:rPr>
                        <a:t>Licence </a:t>
                      </a:r>
                      <a:r>
                        <a:rPr lang="lv-LV" sz="1200" dirty="0">
                          <a:effectLst/>
                        </a:rPr>
                        <a:t>Nr.</a:t>
                      </a:r>
                      <a:endParaRPr lang="lv-LV" sz="1100" dirty="0">
                        <a:effectLst/>
                        <a:latin typeface="Calibri"/>
                        <a:ea typeface="Calibri"/>
                        <a:cs typeface="Tahoma"/>
                      </a:endParaRPr>
                    </a:p>
                  </a:txBody>
                  <a:tcPr marL="71755" marR="68580" marT="0" marB="0" anchor="ctr"/>
                </a:tc>
                <a:tc>
                  <a:txBody>
                    <a:bodyPr/>
                    <a:lstStyle/>
                    <a:p>
                      <a:pPr algn="ctr">
                        <a:lnSpc>
                          <a:spcPct val="105000"/>
                        </a:lnSpc>
                        <a:spcAft>
                          <a:spcPts val="0"/>
                        </a:spcAft>
                      </a:pPr>
                      <a:r>
                        <a:rPr lang="lv-LV" sz="1200" dirty="0" smtClean="0">
                          <a:effectLst/>
                        </a:rPr>
                        <a:t>Date</a:t>
                      </a:r>
                      <a:endParaRPr lang="lv-LV" sz="1100" dirty="0">
                        <a:effectLst/>
                        <a:latin typeface="Calibri"/>
                        <a:ea typeface="Calibri"/>
                        <a:cs typeface="Tahoma"/>
                      </a:endParaRPr>
                    </a:p>
                  </a:txBody>
                  <a:tcPr marL="71755" marR="68580" marT="0" marB="0" anchor="ctr"/>
                </a:tc>
              </a:tr>
              <a:tr h="0">
                <a:tc>
                  <a:txBody>
                    <a:bodyPr/>
                    <a:lstStyle/>
                    <a:p>
                      <a:pPr algn="ctr">
                        <a:lnSpc>
                          <a:spcPct val="105000"/>
                        </a:lnSpc>
                        <a:spcAft>
                          <a:spcPts val="0"/>
                        </a:spcAft>
                      </a:pPr>
                      <a:r>
                        <a:rPr lang="lv-LV" sz="1200" dirty="0" smtClean="0">
                          <a:effectLst/>
                        </a:rPr>
                        <a:t>General pre-school educational program</a:t>
                      </a:r>
                      <a:endParaRPr lang="lv-LV" sz="1100" dirty="0">
                        <a:effectLst/>
                        <a:latin typeface="Calibri"/>
                        <a:ea typeface="Calibri"/>
                        <a:cs typeface="Tahoma"/>
                      </a:endParaRPr>
                    </a:p>
                  </a:txBody>
                  <a:tcPr marL="71755" marR="68580" marT="0" marB="0" anchor="ctr"/>
                </a:tc>
                <a:tc>
                  <a:txBody>
                    <a:bodyPr/>
                    <a:lstStyle/>
                    <a:p>
                      <a:pPr algn="ctr">
                        <a:lnSpc>
                          <a:spcPct val="105000"/>
                        </a:lnSpc>
                        <a:spcAft>
                          <a:spcPts val="0"/>
                        </a:spcAft>
                      </a:pPr>
                      <a:r>
                        <a:rPr lang="lv-LV" sz="1200">
                          <a:effectLst/>
                        </a:rPr>
                        <a:t>01011111</a:t>
                      </a:r>
                      <a:endParaRPr lang="lv-LV" sz="1100">
                        <a:effectLst/>
                        <a:latin typeface="Calibri"/>
                        <a:ea typeface="Calibri"/>
                        <a:cs typeface="Tahoma"/>
                      </a:endParaRPr>
                    </a:p>
                  </a:txBody>
                  <a:tcPr marL="71755" marR="68580" marT="0" marB="0" anchor="ctr"/>
                </a:tc>
                <a:tc>
                  <a:txBody>
                    <a:bodyPr/>
                    <a:lstStyle/>
                    <a:p>
                      <a:pPr algn="ctr">
                        <a:lnSpc>
                          <a:spcPct val="105000"/>
                        </a:lnSpc>
                        <a:spcAft>
                          <a:spcPts val="0"/>
                        </a:spcAft>
                      </a:pPr>
                      <a:r>
                        <a:rPr lang="lv-LV" sz="1200" dirty="0">
                          <a:effectLst/>
                        </a:rPr>
                        <a:t>V- 3859</a:t>
                      </a:r>
                      <a:endParaRPr lang="lv-LV" sz="1100" dirty="0">
                        <a:effectLst/>
                        <a:latin typeface="Calibri"/>
                        <a:ea typeface="Calibri"/>
                        <a:cs typeface="Tahoma"/>
                      </a:endParaRPr>
                    </a:p>
                  </a:txBody>
                  <a:tcPr marL="71755" marR="68580" marT="0" marB="0" anchor="ctr"/>
                </a:tc>
                <a:tc>
                  <a:txBody>
                    <a:bodyPr/>
                    <a:lstStyle/>
                    <a:p>
                      <a:pPr algn="ctr">
                        <a:lnSpc>
                          <a:spcPct val="105000"/>
                        </a:lnSpc>
                        <a:spcAft>
                          <a:spcPts val="0"/>
                        </a:spcAft>
                      </a:pPr>
                      <a:r>
                        <a:rPr lang="lv-LV" sz="1200" dirty="0">
                          <a:effectLst/>
                        </a:rPr>
                        <a:t>2.02.2011.</a:t>
                      </a:r>
                      <a:endParaRPr lang="lv-LV" sz="1100" dirty="0">
                        <a:effectLst/>
                        <a:latin typeface="Calibri"/>
                        <a:ea typeface="Calibri"/>
                        <a:cs typeface="Tahoma"/>
                      </a:endParaRPr>
                    </a:p>
                  </a:txBody>
                  <a:tcPr marL="71755" marR="68580" marT="0" marB="0" anchor="ctr"/>
                </a:tc>
              </a:tr>
            </a:tbl>
          </a:graphicData>
        </a:graphic>
      </p:graphicFrame>
    </p:spTree>
    <p:extLst>
      <p:ext uri="{BB962C8B-B14F-4D97-AF65-F5344CB8AC3E}">
        <p14:creationId xmlns:p14="http://schemas.microsoft.com/office/powerpoint/2010/main" val="2343094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24" descr="fo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88840"/>
            <a:ext cx="4176464" cy="2975564"/>
          </a:xfrm>
          <a:prstGeom prst="rect">
            <a:avLst/>
          </a:prstGeom>
          <a:noFill/>
          <a:ln>
            <a:noFill/>
          </a:ln>
        </p:spPr>
      </p:pic>
      <p:pic>
        <p:nvPicPr>
          <p:cNvPr id="5" name="Attēls 23" descr="fo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839" y="1988840"/>
            <a:ext cx="3618593" cy="2975564"/>
          </a:xfrm>
          <a:prstGeom prst="rect">
            <a:avLst/>
          </a:prstGeom>
          <a:noFill/>
          <a:ln>
            <a:noFill/>
          </a:ln>
        </p:spPr>
      </p:pic>
      <p:sp>
        <p:nvSpPr>
          <p:cNvPr id="7" name="Title 1"/>
          <p:cNvSpPr>
            <a:spLocks noGrp="1"/>
          </p:cNvSpPr>
          <p:nvPr>
            <p:ph type="title"/>
          </p:nvPr>
        </p:nvSpPr>
        <p:spPr>
          <a:xfrm>
            <a:off x="1187624" y="836712"/>
            <a:ext cx="7024744" cy="829896"/>
          </a:xfrm>
        </p:spPr>
        <p:txBody>
          <a:bodyPr>
            <a:normAutofit fontScale="90000"/>
          </a:bodyPr>
          <a:lstStyle/>
          <a:p>
            <a:r>
              <a:rPr lang="lv-LV" sz="3200" b="1" dirty="0" smtClean="0"/>
              <a:t>Teachers of the Year 2017 and 2018</a:t>
            </a:r>
            <a:endParaRPr lang="lv-LV" sz="3200" dirty="0"/>
          </a:p>
        </p:txBody>
      </p:sp>
    </p:spTree>
    <p:extLst>
      <p:ext uri="{BB962C8B-B14F-4D97-AF65-F5344CB8AC3E}">
        <p14:creationId xmlns:p14="http://schemas.microsoft.com/office/powerpoint/2010/main" val="158603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052736"/>
            <a:ext cx="7024744" cy="613872"/>
          </a:xfrm>
        </p:spPr>
        <p:txBody>
          <a:bodyPr>
            <a:normAutofit fontScale="90000"/>
          </a:bodyPr>
          <a:lstStyle/>
          <a:p>
            <a:r>
              <a:rPr lang="lv-LV" sz="2800" b="1" dirty="0" smtClean="0"/>
              <a:t>Teachers distribution according to </a:t>
            </a:r>
            <a:br>
              <a:rPr lang="lv-LV" sz="2800" b="1" dirty="0" smtClean="0"/>
            </a:br>
            <a:r>
              <a:rPr lang="lv-LV" sz="2800" b="1" dirty="0" smtClean="0"/>
              <a:t>their work experience (in years)</a:t>
            </a:r>
            <a:endParaRPr lang="lv-LV" sz="2800" dirty="0"/>
          </a:p>
        </p:txBody>
      </p:sp>
      <p:graphicFrame>
        <p:nvGraphicFramePr>
          <p:cNvPr id="5" name="Chart 4"/>
          <p:cNvGraphicFramePr/>
          <p:nvPr>
            <p:extLst>
              <p:ext uri="{D42A27DB-BD31-4B8C-83A1-F6EECF244321}">
                <p14:modId xmlns:p14="http://schemas.microsoft.com/office/powerpoint/2010/main" val="3599201188"/>
              </p:ext>
            </p:extLst>
          </p:nvPr>
        </p:nvGraphicFramePr>
        <p:xfrm>
          <a:off x="1691680" y="2420888"/>
          <a:ext cx="5913834" cy="2958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863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27664"/>
            <a:ext cx="7848872" cy="1143000"/>
          </a:xfrm>
        </p:spPr>
        <p:txBody>
          <a:bodyPr>
            <a:normAutofit fontScale="90000"/>
          </a:bodyPr>
          <a:lstStyle/>
          <a:p>
            <a:r>
              <a:rPr lang="lv-LV" sz="3100" b="1" dirty="0" smtClean="0"/>
              <a:t>THE MAIN AIM OF EDUCATIONAL INSTITUTION</a:t>
            </a:r>
            <a:r>
              <a:rPr lang="lv-LV" sz="3200" b="1" dirty="0"/>
              <a:t/>
            </a:r>
            <a:br>
              <a:rPr lang="lv-LV" sz="3200" b="1" dirty="0"/>
            </a:br>
            <a:endParaRPr lang="lv-LV" sz="3200" dirty="0"/>
          </a:p>
        </p:txBody>
      </p:sp>
      <p:sp>
        <p:nvSpPr>
          <p:cNvPr id="3" name="Content Placeholder 2"/>
          <p:cNvSpPr>
            <a:spLocks noGrp="1"/>
          </p:cNvSpPr>
          <p:nvPr>
            <p:ph idx="1"/>
          </p:nvPr>
        </p:nvSpPr>
        <p:spPr/>
        <p:txBody>
          <a:bodyPr>
            <a:normAutofit fontScale="85000" lnSpcReduction="20000"/>
          </a:bodyPr>
          <a:lstStyle/>
          <a:p>
            <a:pPr algn="just"/>
            <a:r>
              <a:rPr lang="lv-LV" b="1" dirty="0" smtClean="0"/>
              <a:t>Mission:</a:t>
            </a:r>
            <a:endParaRPr lang="lv-LV" dirty="0"/>
          </a:p>
          <a:p>
            <a:pPr algn="just"/>
            <a:r>
              <a:rPr lang="lv-LV" dirty="0" smtClean="0"/>
              <a:t>Professional, creative, efficient team- creating the kindergarden as a </a:t>
            </a:r>
            <a:r>
              <a:rPr lang="lv-LV" dirty="0" err="1"/>
              <a:t>modern</a:t>
            </a:r>
            <a:r>
              <a:rPr lang="lv-LV" dirty="0"/>
              <a:t> </a:t>
            </a:r>
            <a:r>
              <a:rPr lang="lv-LV" dirty="0" err="1" smtClean="0"/>
              <a:t>pre-school</a:t>
            </a:r>
            <a:r>
              <a:rPr lang="lv-LV" dirty="0" smtClean="0"/>
              <a:t> education institution where children acquire  development of a personality, individuality, grow and learn in a multifunctional environment of games. </a:t>
            </a:r>
          </a:p>
          <a:p>
            <a:pPr algn="just"/>
            <a:r>
              <a:rPr lang="lv-LV" b="1" dirty="0" smtClean="0"/>
              <a:t>Vision:</a:t>
            </a:r>
            <a:endParaRPr lang="lv-LV" dirty="0"/>
          </a:p>
          <a:p>
            <a:pPr algn="just"/>
            <a:r>
              <a:rPr lang="lv-LV" dirty="0" smtClean="0"/>
              <a:t>Modern, efficient, democratic, human pre- school with  game-oriented lessons, highly evaluated personality of each child to promote a positive self-awareness and respect to each other based on the cooperation.</a:t>
            </a:r>
            <a:endParaRPr lang="lv-LV" dirty="0"/>
          </a:p>
        </p:txBody>
      </p:sp>
    </p:spTree>
    <p:extLst>
      <p:ext uri="{BB962C8B-B14F-4D97-AF65-F5344CB8AC3E}">
        <p14:creationId xmlns:p14="http://schemas.microsoft.com/office/powerpoint/2010/main" val="902395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400" b="1" dirty="0" smtClean="0"/>
              <a:t>SPECIAL OFFERS OF KINDERGARDEN</a:t>
            </a:r>
            <a:r>
              <a:rPr lang="lv-LV" sz="2400" b="1" dirty="0"/>
              <a:t/>
            </a:r>
            <a:br>
              <a:rPr lang="lv-LV" sz="2400" b="1" dirty="0"/>
            </a:br>
            <a:endParaRPr lang="lv-LV" sz="2400" dirty="0"/>
          </a:p>
        </p:txBody>
      </p:sp>
      <p:sp>
        <p:nvSpPr>
          <p:cNvPr id="3" name="Content Placeholder 2"/>
          <p:cNvSpPr>
            <a:spLocks noGrp="1"/>
          </p:cNvSpPr>
          <p:nvPr>
            <p:ph idx="1"/>
          </p:nvPr>
        </p:nvSpPr>
        <p:spPr/>
        <p:txBody>
          <a:bodyPr>
            <a:normAutofit fontScale="70000" lnSpcReduction="20000"/>
          </a:bodyPr>
          <a:lstStyle/>
          <a:p>
            <a:pPr algn="just"/>
            <a:r>
              <a:rPr lang="lv-LV" dirty="0" smtClean="0"/>
              <a:t>Ogre </a:t>
            </a:r>
            <a:r>
              <a:rPr lang="lv-LV" dirty="0" err="1" smtClean="0"/>
              <a:t>pre-school</a:t>
            </a:r>
            <a:r>
              <a:rPr lang="lv-LV" dirty="0" smtClean="0"/>
              <a:t> educational institution“Dzīpariņš</a:t>
            </a:r>
            <a:r>
              <a:rPr lang="lv-LV" dirty="0"/>
              <a:t>” </a:t>
            </a:r>
            <a:r>
              <a:rPr lang="lv-LV" dirty="0" smtClean="0"/>
              <a:t>is the </a:t>
            </a:r>
            <a:r>
              <a:rPr lang="lv-LV" dirty="0" err="1" smtClean="0"/>
              <a:t>only</a:t>
            </a:r>
            <a:r>
              <a:rPr lang="lv-LV" dirty="0" smtClean="0"/>
              <a:t> </a:t>
            </a:r>
            <a:r>
              <a:rPr lang="lv-LV" dirty="0" err="1" smtClean="0"/>
              <a:t>pre-school</a:t>
            </a:r>
            <a:r>
              <a:rPr lang="lv-LV" dirty="0" smtClean="0"/>
              <a:t> </a:t>
            </a:r>
            <a:r>
              <a:rPr lang="lv-LV" dirty="0" err="1" smtClean="0"/>
              <a:t>institution</a:t>
            </a:r>
            <a:r>
              <a:rPr lang="lv-LV" dirty="0" smtClean="0"/>
              <a:t> </a:t>
            </a:r>
            <a:r>
              <a:rPr lang="lv-LV" dirty="0" err="1" smtClean="0"/>
              <a:t>in</a:t>
            </a:r>
            <a:r>
              <a:rPr lang="lv-LV" dirty="0" smtClean="0"/>
              <a:t> municipality Ogre, with a </a:t>
            </a:r>
            <a:r>
              <a:rPr lang="lv-LV" dirty="0" err="1" smtClean="0"/>
              <a:t>Waldorf</a:t>
            </a:r>
            <a:r>
              <a:rPr lang="lv-LV" dirty="0" smtClean="0"/>
              <a:t>  </a:t>
            </a:r>
            <a:r>
              <a:rPr lang="lv-LV" dirty="0" err="1" smtClean="0"/>
              <a:t>pedagogical</a:t>
            </a:r>
            <a:r>
              <a:rPr lang="lv-LV" dirty="0" smtClean="0"/>
              <a:t> group since 2000, with children from age 3 to 7.  Parents choose this group to educate a free, responsible and healthy human </a:t>
            </a:r>
            <a:r>
              <a:rPr lang="lv-LV" dirty="0" err="1" smtClean="0"/>
              <a:t>considering</a:t>
            </a:r>
            <a:r>
              <a:rPr lang="lv-LV" dirty="0" smtClean="0"/>
              <a:t> </a:t>
            </a:r>
            <a:r>
              <a:rPr lang="lv-LV" dirty="0" err="1" smtClean="0"/>
              <a:t>him</a:t>
            </a:r>
            <a:r>
              <a:rPr lang="lv-LV" dirty="0" smtClean="0"/>
              <a:t>/</a:t>
            </a:r>
            <a:r>
              <a:rPr lang="lv-LV" dirty="0" err="1" smtClean="0"/>
              <a:t>her</a:t>
            </a:r>
            <a:r>
              <a:rPr lang="lv-LV" dirty="0" smtClean="0"/>
              <a:t> as a intellectual, all the time in the development beeing creature.</a:t>
            </a:r>
          </a:p>
          <a:p>
            <a:pPr algn="just"/>
            <a:r>
              <a:rPr lang="lv-LV" dirty="0" smtClean="0"/>
              <a:t>Children have an opportunity to develop themselves in different afterschool clubs which can change every year depending on the demands and offers. In schoolyear 2017/2018 kindergarden offered such afterschool clubs:</a:t>
            </a:r>
            <a:endParaRPr lang="lv-LV" dirty="0"/>
          </a:p>
          <a:p>
            <a:pPr lvl="0" algn="just"/>
            <a:r>
              <a:rPr lang="lv-LV" i="1" dirty="0" smtClean="0"/>
              <a:t>Folk dances</a:t>
            </a:r>
            <a:r>
              <a:rPr lang="lv-LV" dirty="0" smtClean="0"/>
              <a:t>– attended by 36 children;</a:t>
            </a:r>
            <a:endParaRPr lang="lv-LV" dirty="0"/>
          </a:p>
          <a:p>
            <a:pPr lvl="0" algn="just"/>
            <a:r>
              <a:rPr lang="lv-LV" i="1" dirty="0" smtClean="0"/>
              <a:t>English</a:t>
            </a:r>
            <a:r>
              <a:rPr lang="lv-LV" dirty="0" smtClean="0"/>
              <a:t>–56 attended by children;</a:t>
            </a:r>
            <a:endParaRPr lang="lv-LV" dirty="0"/>
          </a:p>
          <a:p>
            <a:pPr lvl="0" algn="just"/>
            <a:r>
              <a:rPr lang="lv-LV" i="1" dirty="0" smtClean="0"/>
              <a:t>Gymnastic for children with elements of games and joga –attended by 64 children.</a:t>
            </a:r>
            <a:endParaRPr lang="lv-LV" dirty="0"/>
          </a:p>
          <a:p>
            <a:pPr algn="just"/>
            <a:endParaRPr lang="lv-LV" dirty="0"/>
          </a:p>
        </p:txBody>
      </p:sp>
    </p:spTree>
    <p:extLst>
      <p:ext uri="{BB962C8B-B14F-4D97-AF65-F5344CB8AC3E}">
        <p14:creationId xmlns:p14="http://schemas.microsoft.com/office/powerpoint/2010/main" val="1680562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7024744" cy="1143000"/>
          </a:xfrm>
        </p:spPr>
        <p:txBody>
          <a:bodyPr>
            <a:noAutofit/>
          </a:bodyPr>
          <a:lstStyle/>
          <a:p>
            <a:r>
              <a:rPr lang="lv-LV" sz="2400" dirty="0" smtClean="0"/>
              <a:t>Those opportunities are very well  evaluated by parents and children themselves.</a:t>
            </a:r>
            <a:r>
              <a:rPr lang="lv-LV" sz="2400" dirty="0"/>
              <a:t/>
            </a:r>
            <a:br>
              <a:rPr lang="lv-LV" sz="2400" dirty="0"/>
            </a:br>
            <a:endParaRPr lang="lv-LV" sz="2400" dirty="0"/>
          </a:p>
        </p:txBody>
      </p:sp>
      <p:pic>
        <p:nvPicPr>
          <p:cNvPr id="4" name="Attēls 5" descr="AttÄlu rezultÄti vaicÄjumam âdziparins ogres piiâ"/>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326436"/>
            <a:ext cx="3888432" cy="2614732"/>
          </a:xfrm>
          <a:prstGeom prst="rect">
            <a:avLst/>
          </a:prstGeom>
          <a:noFill/>
          <a:ln>
            <a:noFill/>
          </a:ln>
        </p:spPr>
      </p:pic>
      <p:pic>
        <p:nvPicPr>
          <p:cNvPr id="5" name="Attēls 21" descr="SaistÄ«ts attÄl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326436"/>
            <a:ext cx="4190387" cy="2614732"/>
          </a:xfrm>
          <a:prstGeom prst="rect">
            <a:avLst/>
          </a:prstGeom>
          <a:noFill/>
          <a:ln>
            <a:noFill/>
          </a:ln>
        </p:spPr>
      </p:pic>
    </p:spTree>
    <p:extLst>
      <p:ext uri="{BB962C8B-B14F-4D97-AF65-F5344CB8AC3E}">
        <p14:creationId xmlns:p14="http://schemas.microsoft.com/office/powerpoint/2010/main" val="6462612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145</TotalTime>
  <Words>543</Words>
  <Application>Microsoft Office PowerPoint</Application>
  <PresentationFormat>On-screen Show (4:3)</PresentationFormat>
  <Paragraphs>52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”DZĪPARIŅŠ”      OGRE</vt:lpstr>
      <vt:lpstr>PowerPoint Presentation</vt:lpstr>
      <vt:lpstr>Educational programs in kindergarden</vt:lpstr>
      <vt:lpstr>PowerPoint Presentation</vt:lpstr>
      <vt:lpstr>Teachers of the Year 2017 and 2018</vt:lpstr>
      <vt:lpstr>Teachers distribution according to  their work experience (in years)</vt:lpstr>
      <vt:lpstr>THE MAIN AIM OF EDUCATIONAL INSTITUTION </vt:lpstr>
      <vt:lpstr>SPECIAL OFFERS OF KINDERGARDEN </vt:lpstr>
      <vt:lpstr>Those opportunities are very well  evaluated by parents and children themselves. </vt:lpstr>
      <vt:lpstr>EVENTS IN OUR KINDERGARDEN</vt:lpstr>
      <vt:lpstr>Trips, activities, lessons in the forest, in the nature park «The Blue Hills». </vt:lpstr>
      <vt:lpstr>We learn about different jobs together with parents</vt:lpstr>
      <vt:lpstr>Creative workshops in kindergarden and in enterprises - “Let’s bake cookies together”, “A light flame of a candle”, “We are baking bread...”</vt:lpstr>
      <vt:lpstr>Activities to promote a healthy lifestyle- clean hands, teath, healthy food, safety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”DZĪPARIŅŠ”      OGRE</dc:title>
  <dc:creator>Egils</dc:creator>
  <cp:lastModifiedBy>Egils</cp:lastModifiedBy>
  <cp:revision>23</cp:revision>
  <dcterms:created xsi:type="dcterms:W3CDTF">2018-11-15T18:12:59Z</dcterms:created>
  <dcterms:modified xsi:type="dcterms:W3CDTF">2019-11-16T10:06:30Z</dcterms:modified>
</cp:coreProperties>
</file>