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934">
          <p15:clr>
            <a:srgbClr val="A4A3A4"/>
          </p15:clr>
        </p15:guide>
        <p15:guide id="3" orient="horz" pos="36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934"/>
        <p:guide pos="3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35" Type="http://schemas.openxmlformats.org/officeDocument/2006/relationships/font" Target="fonts/Lato-regular.fntdata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37" Type="http://schemas.openxmlformats.org/officeDocument/2006/relationships/font" Target="fonts/Lato-italic.fntdata"/><Relationship Id="rId14" Type="http://schemas.openxmlformats.org/officeDocument/2006/relationships/slide" Target="slides/slide9.xml"/><Relationship Id="rId36" Type="http://schemas.openxmlformats.org/officeDocument/2006/relationships/font" Target="fonts/La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La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5a554dbf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5a554dbf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af55e4c2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af55e4c2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af55e4c2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af55e4c2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af55e4c27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af55e4c27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af55e4c2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af55e4c2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af55e4c27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af55e4c27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af55e4c27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af55e4c27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af55e4c27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af55e4c2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af55e4c27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af55e4c27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af55e4c27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daf55e4c27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af55e4c27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daf55e4c27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f5a554dbf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f5a554dbf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daf55e4c27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daf55e4c27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af55e4c27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af55e4c2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daf55e4c27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daf55e4c27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af55e4c27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daf55e4c27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af55e4c27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af55e4c27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d9214e1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dd9214e1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f5a554dbf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f5a554dbf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af55e4c2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af55e4c2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af55e4c2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af55e4c2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af55e4c2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af55e4c2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af55e4c2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af55e4c2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af55e4c2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af55e4c2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af55e4c2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af55e4c2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2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uMX36hgan_c" TargetMode="External"/><Relationship Id="rId6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5bx5CoOv7Oo" TargetMode="External"/><Relationship Id="rId6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9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C1sI0BdxfUM" TargetMode="External"/><Relationship Id="rId6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FJTgcrOV45k" TargetMode="External"/><Relationship Id="rId6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fbNJj4XCGuo" TargetMode="External"/><Relationship Id="rId6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9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9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vHNMAlPuW04" TargetMode="External"/><Relationship Id="rId6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4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fCKc4hwGEHw" TargetMode="External"/><Relationship Id="rId6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wz5MI_chw_Y" TargetMode="External"/><Relationship Id="rId6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22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9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image" Target="../media/image1.png"/><Relationship Id="rId6" Type="http://schemas.openxmlformats.org/officeDocument/2006/relationships/image" Target="../media/image24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hyperlink" Target="http://www.youtube.com/watch?v=NBFzLgLH3ks" TargetMode="External"/><Relationship Id="rId5" Type="http://schemas.openxmlformats.org/officeDocument/2006/relationships/image" Target="../media/image6.jpg"/><Relationship Id="rId6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ojGVyoGtx8o" TargetMode="External"/><Relationship Id="rId6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JJBKtbqxQ2k" TargetMode="External"/><Relationship Id="rId6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8.gif"/><Relationship Id="rId5" Type="http://schemas.openxmlformats.org/officeDocument/2006/relationships/hyperlink" Target="http://www.youtube.com/watch?v=58JF3jmA0uY" TargetMode="External"/><Relationship Id="rId6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4219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4875" y="-123950"/>
            <a:ext cx="9144000" cy="257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 rot="-156123">
            <a:off x="4211242" y="1448455"/>
            <a:ext cx="4546388" cy="3211212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3906412" y="1524687"/>
            <a:ext cx="4546500" cy="32112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" name="Google Shape;58;p13"/>
          <p:cNvGrpSpPr/>
          <p:nvPr/>
        </p:nvGrpSpPr>
        <p:grpSpPr>
          <a:xfrm rot="-468310">
            <a:off x="3948308" y="1346802"/>
            <a:ext cx="4802327" cy="3509874"/>
            <a:chOff x="2163405" y="1008757"/>
            <a:chExt cx="4802500" cy="3510000"/>
          </a:xfrm>
        </p:grpSpPr>
        <p:sp>
          <p:nvSpPr>
            <p:cNvPr id="59" name="Google Shape;59;p13"/>
            <p:cNvSpPr/>
            <p:nvPr/>
          </p:nvSpPr>
          <p:spPr>
            <a:xfrm rot="231561">
              <a:off x="2266400" y="1158111"/>
              <a:ext cx="4546310" cy="3211293"/>
            </a:xfrm>
            <a:prstGeom prst="roundRect">
              <a:avLst>
                <a:gd fmla="val 0" name="adj"/>
              </a:avLst>
            </a:prstGeom>
            <a:solidFill>
              <a:srgbClr val="F4CCCC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3"/>
            <p:cNvSpPr txBox="1"/>
            <p:nvPr/>
          </p:nvSpPr>
          <p:spPr>
            <a:xfrm rot="243144">
              <a:off x="2574915" y="1324748"/>
              <a:ext cx="4351279" cy="1279391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Erasmus + Project</a:t>
              </a:r>
              <a:endParaRPr b="1" sz="30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43434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Read to Animate</a:t>
              </a:r>
              <a:endParaRPr b="1" sz="30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" name="Google Shape;61;p13"/>
            <p:cNvSpPr txBox="1"/>
            <p:nvPr/>
          </p:nvSpPr>
          <p:spPr>
            <a:xfrm rot="243259">
              <a:off x="2317012" y="3115228"/>
              <a:ext cx="4578357" cy="678479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900">
                  <a:solidFill>
                    <a:srgbClr val="38761D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EVALUATING RESULTS</a:t>
              </a:r>
              <a:endParaRPr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2" name="Google Shape;62;p13"/>
          <p:cNvSpPr txBox="1"/>
          <p:nvPr/>
        </p:nvSpPr>
        <p:spPr>
          <a:xfrm>
            <a:off x="6695175" y="344825"/>
            <a:ext cx="73332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175" y="143675"/>
            <a:ext cx="6149051" cy="11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250" y="1714927"/>
            <a:ext cx="3570976" cy="2678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2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SECOND PLACE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473 POINTS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 rot="245015">
            <a:off x="215758" y="1306870"/>
            <a:ext cx="3007936" cy="13174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Bulgaria</a:t>
            </a:r>
            <a:endParaRPr sz="2600">
              <a:solidFill>
                <a:srgbClr val="FF00F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"The legend of Khan Kubrat"</a:t>
            </a:r>
            <a:endParaRPr b="1" sz="3300">
              <a:solidFill>
                <a:srgbClr val="FF00FF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8" name="Google Shape;168;p22" title="THE LEGEND OF KHAN KUBRAT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5992" y="119900"/>
            <a:ext cx="5655408" cy="42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71825" y="2569199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 txBox="1"/>
          <p:nvPr/>
        </p:nvSpPr>
        <p:spPr>
          <a:xfrm>
            <a:off x="280725" y="2160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 PLACE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496 POINTS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 rot="244824">
            <a:off x="285331" y="1509911"/>
            <a:ext cx="3052437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Greece "Argonautica"</a:t>
            </a:r>
            <a:endParaRPr b="1" sz="36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nimation film made by the Erasmus team of Experimental Intercultural Junior High School of Acharnes (March 2020)" id="180" name="Google Shape;180;p23" title="Argonautica Final Cut 28 2 20 E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0075" y="216000"/>
            <a:ext cx="5683200" cy="42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1786"/>
            <a:ext cx="9143999" cy="65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4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8" name="Google Shape;188;p24"/>
          <p:cNvGrpSpPr/>
          <p:nvPr/>
        </p:nvGrpSpPr>
        <p:grpSpPr>
          <a:xfrm>
            <a:off x="258644" y="2728996"/>
            <a:ext cx="3678073" cy="2569222"/>
            <a:chOff x="833372" y="2323593"/>
            <a:chExt cx="2229000" cy="2176200"/>
          </a:xfrm>
        </p:grpSpPr>
        <p:sp>
          <p:nvSpPr>
            <p:cNvPr id="189" name="Google Shape;189;p24"/>
            <p:cNvSpPr/>
            <p:nvPr/>
          </p:nvSpPr>
          <p:spPr>
            <a:xfrm rot="-237660">
              <a:off x="901221" y="2393460"/>
              <a:ext cx="2093300" cy="2036466"/>
            </a:xfrm>
            <a:prstGeom prst="rect">
              <a:avLst/>
            </a:prstGeom>
            <a:solidFill>
              <a:srgbClr val="008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4"/>
            <p:cNvSpPr txBox="1"/>
            <p:nvPr/>
          </p:nvSpPr>
          <p:spPr>
            <a:xfrm rot="-237292">
              <a:off x="914750" y="2720289"/>
              <a:ext cx="1892106" cy="1120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WINNERS</a:t>
              </a:r>
              <a:endParaRPr b="1" sz="18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VOTES 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For BOOK TRAILER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191" name="Google Shape;191;p24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/>
          <p:cNvSpPr/>
          <p:nvPr/>
        </p:nvSpPr>
        <p:spPr>
          <a:xfrm rot="-5639340">
            <a:off x="3910070" y="-254861"/>
            <a:ext cx="4385825" cy="5281722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/>
          <p:cNvSpPr txBox="1"/>
          <p:nvPr/>
        </p:nvSpPr>
        <p:spPr>
          <a:xfrm rot="-239351">
            <a:off x="4267019" y="3583275"/>
            <a:ext cx="3225615" cy="8606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BOOK TRAILER</a:t>
            </a:r>
            <a:endParaRPr b="1" sz="31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Category</a:t>
            </a:r>
            <a:endParaRPr b="1"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337" y="266225"/>
            <a:ext cx="4274512" cy="320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0"/>
            <a:ext cx="8191500" cy="50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6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6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6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THIRD PLACE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459 POINTS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 rot="244858">
            <a:off x="372785" y="1398360"/>
            <a:ext cx="2634680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Greece "The difference makes no difference"</a:t>
            </a:r>
            <a:endParaRPr b="1" sz="41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4" name="Google Shape;214;p26" title="Projet 1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9075" y="345225"/>
            <a:ext cx="5535575" cy="415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7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7"/>
          <p:cNvSpPr/>
          <p:nvPr/>
        </p:nvSpPr>
        <p:spPr>
          <a:xfrm rot="-5162475">
            <a:off x="38320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SECOND PLACE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469 POINTS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7"/>
          <p:cNvSpPr txBox="1"/>
          <p:nvPr/>
        </p:nvSpPr>
        <p:spPr>
          <a:xfrm rot="244858">
            <a:off x="477685" y="1443423"/>
            <a:ext cx="2634680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Italy "The History of Colapesce"</a:t>
            </a:r>
            <a:endParaRPr b="1" sz="60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Scuola Media di Letojanni" id="226" name="Google Shape;226;p27" title="Italian Trailer Colapesc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2075" y="359475"/>
            <a:ext cx="5516400" cy="413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71825" y="2569199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8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8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8"/>
          <p:cNvSpPr txBox="1"/>
          <p:nvPr/>
        </p:nvSpPr>
        <p:spPr>
          <a:xfrm>
            <a:off x="280725" y="2160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 PLACE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499 POINTS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6" name="Google Shape;2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 rot="244824">
            <a:off x="102306" y="1419311"/>
            <a:ext cx="3052437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Italia "Pinocchio"</a:t>
            </a:r>
            <a:endParaRPr b="1" sz="3400">
              <a:solidFill>
                <a:srgbClr val="FF00FF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Pinocchio story,  scuola elementare di Letojanni" id="238" name="Google Shape;238;p28" title="Pinocchio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5225" y="216000"/>
            <a:ext cx="5763967" cy="43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1786"/>
            <a:ext cx="9143999" cy="65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9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6" name="Google Shape;246;p29"/>
          <p:cNvGrpSpPr/>
          <p:nvPr/>
        </p:nvGrpSpPr>
        <p:grpSpPr>
          <a:xfrm>
            <a:off x="258644" y="2512884"/>
            <a:ext cx="3678073" cy="2569222"/>
            <a:chOff x="833372" y="2140540"/>
            <a:chExt cx="2229000" cy="2176200"/>
          </a:xfrm>
        </p:grpSpPr>
        <p:sp>
          <p:nvSpPr>
            <p:cNvPr id="247" name="Google Shape;247;p29"/>
            <p:cNvSpPr/>
            <p:nvPr/>
          </p:nvSpPr>
          <p:spPr>
            <a:xfrm rot="-237660">
              <a:off x="901221" y="2210406"/>
              <a:ext cx="2093300" cy="2036466"/>
            </a:xfrm>
            <a:prstGeom prst="rect">
              <a:avLst/>
            </a:prstGeom>
            <a:solidFill>
              <a:srgbClr val="008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9"/>
            <p:cNvSpPr txBox="1"/>
            <p:nvPr/>
          </p:nvSpPr>
          <p:spPr>
            <a:xfrm rot="-237292">
              <a:off x="944642" y="2668239"/>
              <a:ext cx="1892106" cy="1120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WINNERS</a:t>
              </a:r>
              <a:endParaRPr b="1" sz="18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VOTES 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For PAPER CUT-OUT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49" name="Google Shape;249;p29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"/>
          <p:cNvSpPr/>
          <p:nvPr/>
        </p:nvSpPr>
        <p:spPr>
          <a:xfrm rot="-5639340">
            <a:off x="3910070" y="-254861"/>
            <a:ext cx="4385825" cy="5281722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/>
          <p:cNvSpPr txBox="1"/>
          <p:nvPr/>
        </p:nvSpPr>
        <p:spPr>
          <a:xfrm rot="-239437">
            <a:off x="4261974" y="3754307"/>
            <a:ext cx="4125402" cy="8606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PAPER CUT-OUT</a:t>
            </a:r>
            <a:endParaRPr b="1" sz="31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Category</a:t>
            </a:r>
            <a:endParaRPr b="1"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4550" y="124650"/>
            <a:ext cx="4787675" cy="34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0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50" y="-98775"/>
            <a:ext cx="8191500" cy="50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1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6505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1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1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1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THIRD PLACE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450 POINTS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0" name="Google Shape;27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 txBox="1"/>
          <p:nvPr/>
        </p:nvSpPr>
        <p:spPr>
          <a:xfrm rot="244858">
            <a:off x="310760" y="1443423"/>
            <a:ext cx="2634680" cy="99327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4C7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Portugal "A Lenda dos Cavalos de Fão"</a:t>
            </a:r>
            <a:endParaRPr b="1" sz="65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2" name="Google Shape;272;p31" title="A Lenda dos Cavalos de Fão - Erasmus+ Read to Animat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6650" y="377950"/>
            <a:ext cx="5835376" cy="43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3211"/>
            <a:ext cx="9143999" cy="65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258615" y="2728996"/>
            <a:ext cx="3248322" cy="2569222"/>
            <a:chOff x="833372" y="2323593"/>
            <a:chExt cx="2229000" cy="2176200"/>
          </a:xfrm>
        </p:grpSpPr>
        <p:sp>
          <p:nvSpPr>
            <p:cNvPr id="73" name="Google Shape;73;p14"/>
            <p:cNvSpPr/>
            <p:nvPr/>
          </p:nvSpPr>
          <p:spPr>
            <a:xfrm rot="-237660">
              <a:off x="901221" y="2393460"/>
              <a:ext cx="2093300" cy="2036466"/>
            </a:xfrm>
            <a:prstGeom prst="rect">
              <a:avLst/>
            </a:prstGeom>
            <a:solidFill>
              <a:srgbClr val="008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4"/>
            <p:cNvSpPr txBox="1"/>
            <p:nvPr/>
          </p:nvSpPr>
          <p:spPr>
            <a:xfrm rot="-237292">
              <a:off x="1001820" y="2587539"/>
              <a:ext cx="1892106" cy="1120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WINNERS</a:t>
              </a:r>
              <a:endParaRPr b="1" sz="18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VOTES 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For </a:t>
              </a: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PIXILATION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75" name="Google Shape;75;p14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 rot="-5639340">
            <a:off x="3529070" y="-254861"/>
            <a:ext cx="4385825" cy="5281722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 txBox="1"/>
          <p:nvPr/>
        </p:nvSpPr>
        <p:spPr>
          <a:xfrm rot="-239351">
            <a:off x="4267019" y="3583275"/>
            <a:ext cx="3225615" cy="8606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PIXILATION</a:t>
            </a:r>
            <a:endParaRPr b="1" sz="31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Category</a:t>
            </a:r>
            <a:endParaRPr b="1"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1000" y="593200"/>
            <a:ext cx="5155625" cy="27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2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2"/>
          <p:cNvSpPr/>
          <p:nvPr/>
        </p:nvSpPr>
        <p:spPr>
          <a:xfrm rot="-5162475">
            <a:off x="38320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2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SECOND PLACE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463 POINTS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2" name="Google Shape;2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/>
          <p:nvPr/>
        </p:nvSpPr>
        <p:spPr>
          <a:xfrm rot="244748">
            <a:off x="85409" y="1418761"/>
            <a:ext cx="3209430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Greece </a:t>
            </a:r>
            <a:endParaRPr b="1" sz="2600">
              <a:solidFill>
                <a:srgbClr val="351C7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"The Trianglefish"</a:t>
            </a:r>
            <a:endParaRPr b="1" sz="76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4" name="Google Shape;284;p32" title="The Trianglefish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1600" y="474550"/>
            <a:ext cx="5561200" cy="41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3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71825" y="2569199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3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3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"/>
          <p:cNvSpPr txBox="1"/>
          <p:nvPr/>
        </p:nvSpPr>
        <p:spPr>
          <a:xfrm>
            <a:off x="280725" y="2160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 PLACE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483 POINTS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4" name="Google Shape;29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 txBox="1"/>
          <p:nvPr/>
        </p:nvSpPr>
        <p:spPr>
          <a:xfrm rot="245006">
            <a:off x="-91892" y="1419311"/>
            <a:ext cx="3361935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Italy</a:t>
            </a:r>
            <a:endParaRPr sz="2800">
              <a:solidFill>
                <a:srgbClr val="FF00F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"Pizza Margherita"</a:t>
            </a:r>
            <a:endParaRPr b="1" sz="5200">
              <a:solidFill>
                <a:srgbClr val="FF00FF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Scuola Media Letojanni" id="296" name="Google Shape;296;p33" title="Pizza Margherita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9375" y="439725"/>
            <a:ext cx="5753000" cy="43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1786"/>
            <a:ext cx="9143999" cy="65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4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4" name="Google Shape;304;p34"/>
          <p:cNvGrpSpPr/>
          <p:nvPr/>
        </p:nvGrpSpPr>
        <p:grpSpPr>
          <a:xfrm>
            <a:off x="258644" y="2512884"/>
            <a:ext cx="3678073" cy="2569222"/>
            <a:chOff x="833372" y="2323593"/>
            <a:chExt cx="2229000" cy="2176200"/>
          </a:xfrm>
        </p:grpSpPr>
        <p:sp>
          <p:nvSpPr>
            <p:cNvPr id="305" name="Google Shape;305;p34"/>
            <p:cNvSpPr/>
            <p:nvPr/>
          </p:nvSpPr>
          <p:spPr>
            <a:xfrm rot="-237660">
              <a:off x="901221" y="2393460"/>
              <a:ext cx="2093300" cy="2036466"/>
            </a:xfrm>
            <a:prstGeom prst="rect">
              <a:avLst/>
            </a:prstGeom>
            <a:solidFill>
              <a:srgbClr val="008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4"/>
            <p:cNvSpPr txBox="1"/>
            <p:nvPr/>
          </p:nvSpPr>
          <p:spPr>
            <a:xfrm rot="-237608">
              <a:off x="1174073" y="2548251"/>
              <a:ext cx="1542082" cy="16169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700">
                  <a:solidFill>
                    <a:srgbClr val="FFFF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COUNTRY </a:t>
              </a:r>
              <a:endParaRPr b="1" sz="27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700">
                  <a:solidFill>
                    <a:srgbClr val="FFFF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WINNERS</a:t>
              </a:r>
              <a:endParaRPr b="1" sz="27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700">
                  <a:solidFill>
                    <a:srgbClr val="FFFF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ANIMAION</a:t>
              </a:r>
              <a:endParaRPr b="1" sz="27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07" name="Google Shape;307;p34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/>
          <p:nvPr/>
        </p:nvSpPr>
        <p:spPr>
          <a:xfrm rot="-5639284">
            <a:off x="3933815" y="-270761"/>
            <a:ext cx="4619787" cy="5281722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"/>
          <p:cNvSpPr txBox="1"/>
          <p:nvPr/>
        </p:nvSpPr>
        <p:spPr>
          <a:xfrm rot="-196">
            <a:off x="3827045" y="3751760"/>
            <a:ext cx="5266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741B47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BEST ANIMATION FROM EACH COUNTRY </a:t>
            </a:r>
            <a:endParaRPr b="1"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0" name="Google Shape;3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4725" y="264325"/>
            <a:ext cx="4958275" cy="322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5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5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400" y="57463"/>
            <a:ext cx="8191500" cy="50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6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6505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6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6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6"/>
          <p:cNvSpPr/>
          <p:nvPr/>
        </p:nvSpPr>
        <p:spPr>
          <a:xfrm rot="-5162611">
            <a:off x="2208958" y="-1846883"/>
            <a:ext cx="4608784" cy="901769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6"/>
          <p:cNvSpPr txBox="1"/>
          <p:nvPr/>
        </p:nvSpPr>
        <p:spPr>
          <a:xfrm>
            <a:off x="31050" y="1177325"/>
            <a:ext cx="9081900" cy="32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POLAND - “</a:t>
            </a:r>
            <a:r>
              <a:rPr b="1" lang="en" sz="260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Polonez” - </a:t>
            </a:r>
            <a:r>
              <a:rPr b="1" lang="en" sz="220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440</a:t>
            </a:r>
            <a:r>
              <a:rPr b="1" lang="en" sz="2600">
                <a:solidFill>
                  <a:srgbClr val="351C75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 ♥</a:t>
            </a:r>
            <a:endParaRPr b="1" sz="2600">
              <a:solidFill>
                <a:srgbClr val="351C75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PORTUGAL - </a:t>
            </a:r>
            <a:r>
              <a:rPr b="1" lang="en" sz="22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Portugal "A Lenda dos Cavalos de Fão" - 450 ♥</a:t>
            </a:r>
            <a:endParaRPr b="1" sz="22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ESTONIA - "PÄKAPIKUD" - 453 ♥</a:t>
            </a:r>
            <a:endParaRPr b="1" sz="22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BULGARIA - The legend of Khan Kubrat - 473 ♥</a:t>
            </a:r>
            <a:endParaRPr b="1" sz="33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GREECE "Sirtaki" - 497 ♥</a:t>
            </a:r>
            <a:endParaRPr b="1" sz="22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ITALY - </a:t>
            </a:r>
            <a:r>
              <a:rPr b="1" lang="en" sz="2200">
                <a:solidFill>
                  <a:srgbClr val="351C75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"Pinocchio" - 499 ♥</a:t>
            </a:r>
            <a:endParaRPr b="1" sz="22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25" y="3514425"/>
            <a:ext cx="1910226" cy="143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9175" y="143675"/>
            <a:ext cx="6149051" cy="11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2675" y="3282575"/>
            <a:ext cx="1299200" cy="19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7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7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250" y="-98775"/>
            <a:ext cx="8191500" cy="50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0"/>
            <a:ext cx="8191500" cy="50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6" title="Polonez - polish national danc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813" y="259100"/>
            <a:ext cx="5803726" cy="43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THIRD PLACE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440 POINTS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 rot="244858">
            <a:off x="285860" y="1495060"/>
            <a:ext cx="2634680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51C75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POLAND</a:t>
            </a:r>
            <a:endParaRPr b="1" sz="27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51C75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POLONEZ</a:t>
            </a:r>
            <a:endParaRPr b="1" sz="27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SECOND </a:t>
            </a:r>
            <a:r>
              <a:rPr b="1" lang="en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PLACE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476</a:t>
            </a:r>
            <a:r>
              <a:rPr b="1" lang="en" sz="20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POINTS</a:t>
            </a:r>
            <a:endParaRPr b="1" sz="2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 rot="244858">
            <a:off x="285860" y="1495060"/>
            <a:ext cx="2634680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Italy</a:t>
            </a:r>
            <a:endParaRPr sz="2900">
              <a:solidFill>
                <a:srgbClr val="FF00F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00F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"Happy Sicily"</a:t>
            </a:r>
            <a:endParaRPr b="1" sz="4600">
              <a:solidFill>
                <a:srgbClr val="FF00FF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Scuola Media di Letojanni" id="110" name="Google Shape;110;p17" title="Happy Sicily Stop Motion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0926" y="325525"/>
            <a:ext cx="5588050" cy="41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71825" y="2569199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280725" y="2160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</a:t>
            </a:r>
            <a:r>
              <a:rPr b="1" lang="en"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PLACE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497 POINTS</a:t>
            </a:r>
            <a:endParaRPr b="1" sz="2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 rot="244824">
            <a:off x="285331" y="1509911"/>
            <a:ext cx="3052437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GREECE</a:t>
            </a:r>
            <a:endParaRPr sz="2900">
              <a:solidFill>
                <a:srgbClr val="351C7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"Sirtaki"</a:t>
            </a:r>
            <a:endParaRPr b="1" sz="46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2" name="Google Shape;122;p18" title="Sirtaki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8250" y="383525"/>
            <a:ext cx="5570926" cy="4178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3211"/>
            <a:ext cx="9143999" cy="65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 rot="-5639218">
            <a:off x="1421429" y="3058906"/>
            <a:ext cx="2023597" cy="147718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Google Shape;130;p19"/>
          <p:cNvGrpSpPr/>
          <p:nvPr/>
        </p:nvGrpSpPr>
        <p:grpSpPr>
          <a:xfrm>
            <a:off x="282612" y="2728996"/>
            <a:ext cx="4226654" cy="2569222"/>
            <a:chOff x="833372" y="2323593"/>
            <a:chExt cx="2485244" cy="2176200"/>
          </a:xfrm>
        </p:grpSpPr>
        <p:sp>
          <p:nvSpPr>
            <p:cNvPr id="131" name="Google Shape;131;p19"/>
            <p:cNvSpPr/>
            <p:nvPr/>
          </p:nvSpPr>
          <p:spPr>
            <a:xfrm rot="-237660">
              <a:off x="901221" y="2393460"/>
              <a:ext cx="2093300" cy="2036466"/>
            </a:xfrm>
            <a:prstGeom prst="rect">
              <a:avLst/>
            </a:prstGeom>
            <a:solidFill>
              <a:srgbClr val="008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9"/>
            <p:cNvSpPr txBox="1"/>
            <p:nvPr/>
          </p:nvSpPr>
          <p:spPr>
            <a:xfrm rot="-237385">
              <a:off x="913092" y="2668254"/>
              <a:ext cx="2369647" cy="1120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WINNERS</a:t>
              </a:r>
              <a:endParaRPr b="1" sz="18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FFFF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VOTES 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rgbClr val="D9F0FF"/>
                  </a:solidFill>
                  <a:highlight>
                    <a:srgbClr val="A64D79"/>
                  </a:highlight>
                  <a:latin typeface="Comic Sans MS"/>
                  <a:ea typeface="Comic Sans MS"/>
                  <a:cs typeface="Comic Sans MS"/>
                  <a:sym typeface="Comic Sans MS"/>
                </a:rPr>
                <a:t>For CLAY ANIMATION</a:t>
              </a:r>
              <a:endParaRPr sz="2300">
                <a:solidFill>
                  <a:srgbClr val="D9F0FF"/>
                </a:solidFill>
                <a:highlight>
                  <a:srgbClr val="A64D79"/>
                </a:highlight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133" name="Google Shape;133;p19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 rot="-5639415">
            <a:off x="3656548" y="-391425"/>
            <a:ext cx="3595516" cy="4800248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/>
          <p:cNvSpPr txBox="1"/>
          <p:nvPr/>
        </p:nvSpPr>
        <p:spPr>
          <a:xfrm rot="-239424">
            <a:off x="4040372" y="4129714"/>
            <a:ext cx="4642956" cy="8606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CLAY ANIMATION</a:t>
            </a:r>
            <a:endParaRPr b="1" sz="31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Category</a:t>
            </a:r>
            <a:endParaRPr b="1" sz="18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0475" y="378133"/>
            <a:ext cx="5663725" cy="3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57463"/>
            <a:ext cx="8191500" cy="50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0" l="0" r="0"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/>
          <p:nvPr/>
        </p:nvSpPr>
        <p:spPr>
          <a:xfrm>
            <a:off x="0" y="0"/>
            <a:ext cx="9144000" cy="2569200"/>
          </a:xfrm>
          <a:prstGeom prst="rect">
            <a:avLst/>
          </a:prstGeom>
          <a:solidFill>
            <a:srgbClr val="F4C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 txBox="1"/>
          <p:nvPr/>
        </p:nvSpPr>
        <p:spPr>
          <a:xfrm>
            <a:off x="3827050" y="1585625"/>
            <a:ext cx="28188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1"/>
          <p:cNvSpPr/>
          <p:nvPr/>
        </p:nvSpPr>
        <p:spPr>
          <a:xfrm rot="-5162475">
            <a:off x="3603455" y="407375"/>
            <a:ext cx="4836440" cy="4311715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algn="tl" dir="5400000" dist="50800">
              <a:srgbClr val="000000">
                <a:alpha val="549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446675" y="259100"/>
            <a:ext cx="2818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THIRD PLACE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51C75"/>
                </a:solidFill>
                <a:latin typeface="Comic Sans MS"/>
                <a:ea typeface="Comic Sans MS"/>
                <a:cs typeface="Comic Sans MS"/>
                <a:sym typeface="Comic Sans MS"/>
              </a:rPr>
              <a:t>453 POINTS</a:t>
            </a:r>
            <a:endParaRPr b="1" sz="2400">
              <a:solidFill>
                <a:srgbClr val="351C7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575" y="3092150"/>
            <a:ext cx="2171100" cy="162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/>
          <p:nvPr/>
        </p:nvSpPr>
        <p:spPr>
          <a:xfrm rot="244858">
            <a:off x="285860" y="1495060"/>
            <a:ext cx="2634680" cy="993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51C7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Estonia "PÄKAPIKUD"</a:t>
            </a:r>
            <a:endParaRPr b="1" sz="4400">
              <a:solidFill>
                <a:srgbClr val="351C75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multikas" id="156" name="Google Shape;156;p21" title="PÄKAPIKUD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5475" y="163225"/>
            <a:ext cx="5760475" cy="43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