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8" r:id="rId5"/>
    <p:sldId id="268" r:id="rId6"/>
    <p:sldId id="259" r:id="rId7"/>
    <p:sldId id="269" r:id="rId8"/>
    <p:sldId id="260" r:id="rId9"/>
    <p:sldId id="270" r:id="rId10"/>
    <p:sldId id="261" r:id="rId11"/>
    <p:sldId id="272" r:id="rId12"/>
    <p:sldId id="271" r:id="rId13"/>
    <p:sldId id="262" r:id="rId14"/>
    <p:sldId id="273" r:id="rId15"/>
    <p:sldId id="263" r:id="rId16"/>
    <p:sldId id="274" r:id="rId17"/>
    <p:sldId id="264" r:id="rId18"/>
    <p:sldId id="275" r:id="rId19"/>
    <p:sldId id="265" r:id="rId20"/>
    <p:sldId id="266" r:id="rId21"/>
    <p:sldId id="276" r:id="rId2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9" autoAdjust="0"/>
    <p:restoredTop sz="94660"/>
  </p:normalViewPr>
  <p:slideViewPr>
    <p:cSldViewPr snapToGrid="0">
      <p:cViewPr>
        <p:scale>
          <a:sx n="80" d="100"/>
          <a:sy n="80" d="100"/>
        </p:scale>
        <p:origin x="-84"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pt-PT"/>
          </a:p>
        </p:txBody>
      </p:sp>
      <p:sp>
        <p:nvSpPr>
          <p:cNvPr id="4" name="Marcador de Posição da Data 3"/>
          <p:cNvSpPr>
            <a:spLocks noGrp="1"/>
          </p:cNvSpPr>
          <p:nvPr>
            <p:ph type="dt" sz="half" idx="10"/>
          </p:nvPr>
        </p:nvSpPr>
        <p:spPr/>
        <p:txBody>
          <a:bodyPr/>
          <a:lstStyle/>
          <a:p>
            <a:fld id="{764F825B-6A7F-4913-967E-9A62627DDEF5}" type="datetimeFigureOut">
              <a:rPr lang="pt-PT" smtClean="0"/>
              <a:t>23-07-2021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376933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764F825B-6A7F-4913-967E-9A62627DDEF5}" type="datetimeFigureOut">
              <a:rPr lang="pt-PT" smtClean="0"/>
              <a:t>23-07-2021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208045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764F825B-6A7F-4913-967E-9A62627DDEF5}" type="datetimeFigureOut">
              <a:rPr lang="pt-PT" smtClean="0"/>
              <a:t>23-07-2021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218543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764F825B-6A7F-4913-967E-9A62627DDEF5}" type="datetimeFigureOut">
              <a:rPr lang="pt-PT" smtClean="0"/>
              <a:t>23-07-2021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65912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Editar os estilos de texto do Modelo Global</a:t>
            </a:r>
          </a:p>
        </p:txBody>
      </p:sp>
      <p:sp>
        <p:nvSpPr>
          <p:cNvPr id="4" name="Marcador de Posição da Data 3"/>
          <p:cNvSpPr>
            <a:spLocks noGrp="1"/>
          </p:cNvSpPr>
          <p:nvPr>
            <p:ph type="dt" sz="half" idx="10"/>
          </p:nvPr>
        </p:nvSpPr>
        <p:spPr/>
        <p:txBody>
          <a:bodyPr/>
          <a:lstStyle/>
          <a:p>
            <a:fld id="{764F825B-6A7F-4913-967E-9A62627DDEF5}" type="datetimeFigureOut">
              <a:rPr lang="pt-PT" smtClean="0"/>
              <a:t>23-07-2021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314306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764F825B-6A7F-4913-967E-9A62627DDEF5}" type="datetimeFigureOut">
              <a:rPr lang="pt-PT" smtClean="0"/>
              <a:t>23-07-2021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407413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764F825B-6A7F-4913-967E-9A62627DDEF5}" type="datetimeFigureOut">
              <a:rPr lang="pt-PT" smtClean="0"/>
              <a:t>23-07-2021</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192456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764F825B-6A7F-4913-967E-9A62627DDEF5}" type="datetimeFigureOut">
              <a:rPr lang="pt-PT" smtClean="0"/>
              <a:t>23-07-2021</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3113402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764F825B-6A7F-4913-967E-9A62627DDEF5}" type="datetimeFigureOut">
              <a:rPr lang="pt-PT" smtClean="0"/>
              <a:t>23-07-2021</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359870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764F825B-6A7F-4913-967E-9A62627DDEF5}" type="datetimeFigureOut">
              <a:rPr lang="pt-PT" smtClean="0"/>
              <a:t>23-07-2021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273372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764F825B-6A7F-4913-967E-9A62627DDEF5}" type="datetimeFigureOut">
              <a:rPr lang="pt-PT" smtClean="0"/>
              <a:t>23-07-2021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B87E4E67-B53E-4EA1-89AB-12DA0D4D0305}" type="slidenum">
              <a:rPr lang="pt-PT" smtClean="0"/>
              <a:t>‹nº›</a:t>
            </a:fld>
            <a:endParaRPr lang="pt-PT"/>
          </a:p>
        </p:txBody>
      </p:sp>
    </p:spTree>
    <p:extLst>
      <p:ext uri="{BB962C8B-B14F-4D97-AF65-F5344CB8AC3E}">
        <p14:creationId xmlns:p14="http://schemas.microsoft.com/office/powerpoint/2010/main" val="213054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F825B-6A7F-4913-967E-9A62627DDEF5}" type="datetimeFigureOut">
              <a:rPr lang="pt-PT" smtClean="0"/>
              <a:t>23-07-2021</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E4E67-B53E-4EA1-89AB-12DA0D4D0305}" type="slidenum">
              <a:rPr lang="pt-PT" smtClean="0"/>
              <a:t>‹nº›</a:t>
            </a:fld>
            <a:endParaRPr lang="pt-PT"/>
          </a:p>
        </p:txBody>
      </p:sp>
    </p:spTree>
    <p:extLst>
      <p:ext uri="{BB962C8B-B14F-4D97-AF65-F5344CB8AC3E}">
        <p14:creationId xmlns:p14="http://schemas.microsoft.com/office/powerpoint/2010/main" val="36423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8000"/>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214438"/>
            <a:ext cx="9144000" cy="2387600"/>
          </a:xfrm>
        </p:spPr>
        <p:txBody>
          <a:bodyPr>
            <a:normAutofit fontScale="90000"/>
          </a:bodyPr>
          <a:lstStyle/>
          <a:p>
            <a:r>
              <a:rPr lang="pt-PT" sz="6600" b="1" dirty="0">
                <a:latin typeface="Algerian" panose="04020705040A02060702" pitchFamily="82" charset="0"/>
              </a:rPr>
              <a:t>Relatório </a:t>
            </a:r>
            <a:r>
              <a:rPr lang="pt-PT" sz="6600" b="1" dirty="0" err="1">
                <a:latin typeface="Algerian" panose="04020705040A02060702" pitchFamily="82" charset="0"/>
              </a:rPr>
              <a:t>Read</a:t>
            </a:r>
            <a:r>
              <a:rPr lang="pt-PT" sz="6600" b="1" dirty="0">
                <a:latin typeface="Algerian" panose="04020705040A02060702" pitchFamily="82" charset="0"/>
              </a:rPr>
              <a:t> to </a:t>
            </a:r>
            <a:r>
              <a:rPr lang="pt-PT" sz="6600" b="1" dirty="0" err="1" smtClean="0">
                <a:latin typeface="Algerian" panose="04020705040A02060702" pitchFamily="82" charset="0"/>
              </a:rPr>
              <a:t>Animate</a:t>
            </a:r>
            <a:r>
              <a:rPr lang="pt-PT" sz="6600" b="1" dirty="0">
                <a:latin typeface="Algerian" panose="04020705040A02060702" pitchFamily="82" charset="0"/>
              </a:rPr>
              <a:t/>
            </a:r>
            <a:br>
              <a:rPr lang="pt-PT" sz="6600" b="1" dirty="0">
                <a:latin typeface="Algerian" panose="04020705040A02060702" pitchFamily="82" charset="0"/>
              </a:rPr>
            </a:br>
            <a:r>
              <a:rPr lang="pt-PT" dirty="0"/>
              <a:t/>
            </a:r>
            <a:br>
              <a:rPr lang="pt-PT" dirty="0"/>
            </a:br>
            <a:endParaRPr lang="pt-PT" sz="6600" b="1" dirty="0">
              <a:latin typeface="Algerian" panose="04020705040A02060702" pitchFamily="82" charset="0"/>
            </a:endParaRPr>
          </a:p>
        </p:txBody>
      </p:sp>
      <p:sp>
        <p:nvSpPr>
          <p:cNvPr id="3" name="Subtítulo 2"/>
          <p:cNvSpPr>
            <a:spLocks noGrp="1"/>
          </p:cNvSpPr>
          <p:nvPr>
            <p:ph type="subTitle" idx="1"/>
          </p:nvPr>
        </p:nvSpPr>
        <p:spPr>
          <a:xfrm>
            <a:off x="1524000" y="6030119"/>
            <a:ext cx="9144000" cy="1655762"/>
          </a:xfrm>
        </p:spPr>
        <p:txBody>
          <a:bodyPr/>
          <a:lstStyle/>
          <a:p>
            <a:r>
              <a:rPr lang="pt-PT" dirty="0">
                <a:latin typeface="Comic Sans MS" panose="030F0702030302020204" pitchFamily="66" charset="0"/>
              </a:rPr>
              <a:t>Estónia 11 a 18 de maio de 2019</a:t>
            </a:r>
            <a:endParaRPr lang="pt-PT" dirty="0"/>
          </a:p>
        </p:txBody>
      </p:sp>
    </p:spTree>
    <p:extLst>
      <p:ext uri="{BB962C8B-B14F-4D97-AF65-F5344CB8AC3E}">
        <p14:creationId xmlns:p14="http://schemas.microsoft.com/office/powerpoint/2010/main" val="25169119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8978" y="93277"/>
            <a:ext cx="10515600" cy="1325563"/>
          </a:xfrm>
        </p:spPr>
        <p:txBody>
          <a:bodyPr>
            <a:normAutofit/>
          </a:bodyPr>
          <a:lstStyle/>
          <a:p>
            <a:r>
              <a:rPr lang="pt-PT" sz="6600" b="1" dirty="0" smtClean="0">
                <a:latin typeface="Algerian" panose="04020705040A02060702" pitchFamily="82" charset="0"/>
              </a:rPr>
              <a:t>A chegada</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787400" y="1190625"/>
            <a:ext cx="10515600" cy="4351338"/>
          </a:xfrm>
        </p:spPr>
        <p:txBody>
          <a:bodyPr/>
          <a:lstStyle/>
          <a:p>
            <a:r>
              <a:rPr lang="pt-PT" dirty="0"/>
              <a:t>Quando chegamos fomos entregues às famílias de acolhimento. Tudo era estranho, mas eu estava disposta a conhecer e a experienciar novos hábitos. A família que me acolheu era simpática e morava numa zona muito verde e harmoniosa</a:t>
            </a:r>
          </a:p>
        </p:txBody>
      </p:sp>
      <p:pic>
        <p:nvPicPr>
          <p:cNvPr id="4" name="Imagem 3"/>
          <p:cNvPicPr>
            <a:picLocks noChangeAspect="1"/>
          </p:cNvPicPr>
          <p:nvPr/>
        </p:nvPicPr>
        <p:blipFill>
          <a:blip r:embed="rId2"/>
          <a:stretch>
            <a:fillRect/>
          </a:stretch>
        </p:blipFill>
        <p:spPr>
          <a:xfrm>
            <a:off x="3797301" y="2762961"/>
            <a:ext cx="5461000" cy="4095039"/>
          </a:xfrm>
          <a:prstGeom prst="rect">
            <a:avLst/>
          </a:prstGeom>
        </p:spPr>
      </p:pic>
    </p:spTree>
    <p:extLst>
      <p:ext uri="{BB962C8B-B14F-4D97-AF65-F5344CB8AC3E}">
        <p14:creationId xmlns:p14="http://schemas.microsoft.com/office/powerpoint/2010/main" val="3567735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8978" y="93277"/>
            <a:ext cx="10515600" cy="1325563"/>
          </a:xfrm>
        </p:spPr>
        <p:txBody>
          <a:bodyPr>
            <a:normAutofit/>
          </a:bodyPr>
          <a:lstStyle/>
          <a:p>
            <a:r>
              <a:rPr lang="pt-PT" sz="6600" b="1" dirty="0" smtClean="0">
                <a:latin typeface="Algerian" panose="04020705040A02060702" pitchFamily="82" charset="0"/>
              </a:rPr>
              <a:t>A chegada</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787400" y="1190625"/>
            <a:ext cx="10515600" cy="4351338"/>
          </a:xfrm>
        </p:spPr>
        <p:txBody>
          <a:bodyPr/>
          <a:lstStyle/>
          <a:p>
            <a:pPr algn="just"/>
            <a:r>
              <a:rPr lang="pt-PT" dirty="0"/>
              <a:t>Quando chegamos fomos entregues às famílias de acolhimento. Tudo era estranho, mas </a:t>
            </a:r>
            <a:r>
              <a:rPr lang="pt-PT" dirty="0" smtClean="0"/>
              <a:t> estávamos dispostos </a:t>
            </a:r>
            <a:r>
              <a:rPr lang="pt-PT" dirty="0"/>
              <a:t>a conhecer e a experienciar novos hábitos. </a:t>
            </a:r>
            <a:r>
              <a:rPr lang="pt-PT" dirty="0" smtClean="0"/>
              <a:t>As famílias </a:t>
            </a:r>
            <a:r>
              <a:rPr lang="pt-PT" dirty="0"/>
              <a:t>que </a:t>
            </a:r>
            <a:r>
              <a:rPr lang="pt-PT" dirty="0" smtClean="0"/>
              <a:t>nos acolheram eram simpáticas </a:t>
            </a:r>
            <a:r>
              <a:rPr lang="pt-PT" dirty="0"/>
              <a:t>e </a:t>
            </a:r>
            <a:r>
              <a:rPr lang="pt-PT" dirty="0" smtClean="0"/>
              <a:t>moravam em zonas </a:t>
            </a:r>
            <a:r>
              <a:rPr lang="pt-PT" dirty="0"/>
              <a:t>muito </a:t>
            </a:r>
            <a:r>
              <a:rPr lang="pt-PT" dirty="0" smtClean="0"/>
              <a:t>verdes </a:t>
            </a:r>
            <a:r>
              <a:rPr lang="pt-PT" dirty="0"/>
              <a:t>e </a:t>
            </a:r>
            <a:r>
              <a:rPr lang="pt-PT" dirty="0" smtClean="0"/>
              <a:t>harmoniosas.</a:t>
            </a:r>
            <a:endParaRPr lang="pt-PT" dirty="0"/>
          </a:p>
        </p:txBody>
      </p:sp>
      <p:pic>
        <p:nvPicPr>
          <p:cNvPr id="4" name="Imagem 3"/>
          <p:cNvPicPr>
            <a:picLocks noChangeAspect="1"/>
          </p:cNvPicPr>
          <p:nvPr/>
        </p:nvPicPr>
        <p:blipFill>
          <a:blip r:embed="rId2"/>
          <a:stretch>
            <a:fillRect/>
          </a:stretch>
        </p:blipFill>
        <p:spPr>
          <a:xfrm>
            <a:off x="3476667" y="2762961"/>
            <a:ext cx="5461000" cy="4095039"/>
          </a:xfrm>
          <a:prstGeom prst="rect">
            <a:avLst/>
          </a:prstGeom>
        </p:spPr>
      </p:pic>
    </p:spTree>
    <p:extLst>
      <p:ext uri="{BB962C8B-B14F-4D97-AF65-F5344CB8AC3E}">
        <p14:creationId xmlns:p14="http://schemas.microsoft.com/office/powerpoint/2010/main" val="1711118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8978" y="93277"/>
            <a:ext cx="10515600" cy="1325563"/>
          </a:xfrm>
        </p:spPr>
        <p:txBody>
          <a:bodyPr>
            <a:normAutofit/>
          </a:bodyPr>
          <a:lstStyle/>
          <a:p>
            <a:r>
              <a:rPr lang="pt-PT" sz="6600" b="1" dirty="0" err="1">
                <a:latin typeface="Algerian" panose="04020705040A02060702" pitchFamily="82" charset="0"/>
              </a:rPr>
              <a:t>The</a:t>
            </a:r>
            <a:r>
              <a:rPr lang="pt-PT" sz="6600" b="1" dirty="0">
                <a:latin typeface="Algerian" panose="04020705040A02060702" pitchFamily="82" charset="0"/>
              </a:rPr>
              <a:t> </a:t>
            </a:r>
            <a:r>
              <a:rPr lang="pt-PT" sz="6600" b="1" dirty="0" err="1">
                <a:latin typeface="Algerian" panose="04020705040A02060702" pitchFamily="82" charset="0"/>
              </a:rPr>
              <a:t>arrival</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787400" y="1190625"/>
            <a:ext cx="10515600" cy="4351338"/>
          </a:xfrm>
        </p:spPr>
        <p:txBody>
          <a:bodyPr/>
          <a:lstStyle/>
          <a:p>
            <a:pPr algn="just"/>
            <a:r>
              <a:rPr lang="en-US" dirty="0"/>
              <a:t>When we arrived we were handed over to the host families. Everything was strange, but we were willing to get to know and experience new habits. The families that welcomed us were friendly and lived in very green and harmonious areas.</a:t>
            </a:r>
            <a:endParaRPr lang="pt-PT" dirty="0"/>
          </a:p>
        </p:txBody>
      </p:sp>
      <p:pic>
        <p:nvPicPr>
          <p:cNvPr id="4" name="Imagem 3"/>
          <p:cNvPicPr>
            <a:picLocks noChangeAspect="1"/>
          </p:cNvPicPr>
          <p:nvPr/>
        </p:nvPicPr>
        <p:blipFill>
          <a:blip r:embed="rId2"/>
          <a:stretch>
            <a:fillRect/>
          </a:stretch>
        </p:blipFill>
        <p:spPr>
          <a:xfrm>
            <a:off x="3654797" y="2762960"/>
            <a:ext cx="5461000" cy="4095039"/>
          </a:xfrm>
          <a:prstGeom prst="rect">
            <a:avLst/>
          </a:prstGeom>
        </p:spPr>
      </p:pic>
    </p:spTree>
    <p:extLst>
      <p:ext uri="{BB962C8B-B14F-4D97-AF65-F5344CB8AC3E}">
        <p14:creationId xmlns:p14="http://schemas.microsoft.com/office/powerpoint/2010/main" val="554660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58082" y="216844"/>
            <a:ext cx="10515600" cy="1325563"/>
          </a:xfrm>
        </p:spPr>
        <p:txBody>
          <a:bodyPr>
            <a:normAutofit/>
          </a:bodyPr>
          <a:lstStyle/>
          <a:p>
            <a:r>
              <a:rPr lang="pt-PT" sz="6600" b="1" dirty="0" smtClean="0">
                <a:latin typeface="Algerian" panose="04020705040A02060702" pitchFamily="82" charset="0"/>
              </a:rPr>
              <a:t>Acostumando-nos </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838200" y="1825625"/>
            <a:ext cx="5883234" cy="4351338"/>
          </a:xfrm>
        </p:spPr>
        <p:txBody>
          <a:bodyPr/>
          <a:lstStyle/>
          <a:p>
            <a:pPr algn="just"/>
            <a:r>
              <a:rPr lang="pt-PT" dirty="0"/>
              <a:t>À medida que os dias iam passando </a:t>
            </a:r>
            <a:r>
              <a:rPr lang="pt-PT" dirty="0" smtClean="0"/>
              <a:t> íamos </a:t>
            </a:r>
            <a:r>
              <a:rPr lang="pt-PT" dirty="0"/>
              <a:t>percebendo cada vez mais um pouco da história recente daquele país. Também </a:t>
            </a:r>
            <a:r>
              <a:rPr lang="pt-PT" dirty="0" smtClean="0"/>
              <a:t>fomos conhecendo </a:t>
            </a:r>
            <a:r>
              <a:rPr lang="pt-PT" dirty="0"/>
              <a:t>os hábitos quotidianos das famílias e da escola, horários das refeições bem diferentes dos nossos e o descalçar para entrar em casa, na escola e em outros locais públicos.</a:t>
            </a:r>
          </a:p>
          <a:p>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616" y="1986504"/>
            <a:ext cx="4892955" cy="3669078"/>
          </a:xfrm>
          <a:prstGeom prst="rect">
            <a:avLst/>
          </a:prstGeom>
        </p:spPr>
      </p:pic>
    </p:spTree>
    <p:extLst>
      <p:ext uri="{BB962C8B-B14F-4D97-AF65-F5344CB8AC3E}">
        <p14:creationId xmlns:p14="http://schemas.microsoft.com/office/powerpoint/2010/main" val="2869539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58082" y="216844"/>
            <a:ext cx="10515600" cy="1325563"/>
          </a:xfrm>
        </p:spPr>
        <p:txBody>
          <a:bodyPr>
            <a:normAutofit/>
          </a:bodyPr>
          <a:lstStyle/>
          <a:p>
            <a:r>
              <a:rPr lang="pt-PT" sz="6600" b="1" dirty="0" smtClean="0">
                <a:latin typeface="Algerian" panose="04020705040A02060702" pitchFamily="82" charset="0"/>
              </a:rPr>
              <a:t>Acostumando-nos </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838200" y="1825625"/>
            <a:ext cx="5883234" cy="4351338"/>
          </a:xfrm>
        </p:spPr>
        <p:txBody>
          <a:bodyPr/>
          <a:lstStyle/>
          <a:p>
            <a:r>
              <a:rPr lang="en-US" dirty="0"/>
              <a:t>As the days went by we learnt more and more about the recent history of that country. We also got to know the daily habits of the families and the school, meal times that were very different from ours and the need to take off shoes to go into the house, the school and other public places.</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616" y="1986504"/>
            <a:ext cx="4892955" cy="3669078"/>
          </a:xfrm>
          <a:prstGeom prst="rect">
            <a:avLst/>
          </a:prstGeom>
        </p:spPr>
      </p:pic>
    </p:spTree>
    <p:extLst>
      <p:ext uri="{BB962C8B-B14F-4D97-AF65-F5344CB8AC3E}">
        <p14:creationId xmlns:p14="http://schemas.microsoft.com/office/powerpoint/2010/main" val="4159539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81648" y="204488"/>
            <a:ext cx="10515600" cy="1325563"/>
          </a:xfrm>
        </p:spPr>
        <p:txBody>
          <a:bodyPr>
            <a:normAutofit/>
          </a:bodyPr>
          <a:lstStyle/>
          <a:p>
            <a:r>
              <a:rPr lang="pt-PT" sz="6600" b="1" dirty="0" smtClean="0">
                <a:latin typeface="Algerian" panose="04020705040A02060702" pitchFamily="82" charset="0"/>
              </a:rPr>
              <a:t>Descobertas</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1171191" y="1428070"/>
            <a:ext cx="5562118" cy="4351338"/>
          </a:xfrm>
        </p:spPr>
        <p:txBody>
          <a:bodyPr>
            <a:normAutofit lnSpcReduction="10000"/>
          </a:bodyPr>
          <a:lstStyle/>
          <a:p>
            <a:pPr algn="just"/>
            <a:r>
              <a:rPr lang="pt-PT" dirty="0"/>
              <a:t>Nesta semana </a:t>
            </a:r>
            <a:r>
              <a:rPr lang="pt-PT" dirty="0" smtClean="0"/>
              <a:t>aprendemos </a:t>
            </a:r>
            <a:r>
              <a:rPr lang="pt-PT" dirty="0"/>
              <a:t>imenso, a escola disponha de tecnologia para a elaboração de projetos com base no cinema. Construímos em colaboração com os outros países dois filmes, onde </a:t>
            </a:r>
            <a:r>
              <a:rPr lang="pt-PT" dirty="0" smtClean="0"/>
              <a:t>colocamos em </a:t>
            </a:r>
            <a:r>
              <a:rPr lang="pt-PT" dirty="0"/>
              <a:t>prática algumas técnicas que </a:t>
            </a:r>
            <a:r>
              <a:rPr lang="pt-PT" dirty="0" smtClean="0"/>
              <a:t>desconhecíamos. </a:t>
            </a:r>
            <a:r>
              <a:rPr lang="pt-PT" dirty="0"/>
              <a:t>Foi uma verdadeira aprendizagem, pois estávamos envolvidos e entusiasmados com o trabalho que nos foi </a:t>
            </a:r>
            <a:r>
              <a:rPr lang="pt-PT" dirty="0" smtClean="0"/>
              <a:t>proposto.</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5635" y="1566699"/>
            <a:ext cx="3057153" cy="4074081"/>
          </a:xfrm>
          <a:prstGeom prst="rect">
            <a:avLst/>
          </a:prstGeom>
        </p:spPr>
      </p:pic>
    </p:spTree>
    <p:extLst>
      <p:ext uri="{BB962C8B-B14F-4D97-AF65-F5344CB8AC3E}">
        <p14:creationId xmlns:p14="http://schemas.microsoft.com/office/powerpoint/2010/main" val="3552309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81648" y="204488"/>
            <a:ext cx="10515600" cy="1325563"/>
          </a:xfrm>
        </p:spPr>
        <p:txBody>
          <a:bodyPr>
            <a:normAutofit/>
          </a:bodyPr>
          <a:lstStyle/>
          <a:p>
            <a:r>
              <a:rPr lang="pt-PT" sz="6600" b="1" dirty="0" err="1">
                <a:latin typeface="Algerian" panose="04020705040A02060702" pitchFamily="82" charset="0"/>
              </a:rPr>
              <a:t>Discoveries</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1171191" y="1428070"/>
            <a:ext cx="5775874" cy="4351338"/>
          </a:xfrm>
        </p:spPr>
        <p:txBody>
          <a:bodyPr>
            <a:normAutofit/>
          </a:bodyPr>
          <a:lstStyle/>
          <a:p>
            <a:pPr algn="just"/>
            <a:r>
              <a:rPr lang="en-US" dirty="0"/>
              <a:t>This week we learnt a lot, the school has the technology for film-based projects. We made two films in collaboration with the other countries, where we put into practice some techniques that we didn't know. It was a real learning experience, as we were involved and enthusiastic about the work that was proposed to us.</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5635" y="1566699"/>
            <a:ext cx="3057153" cy="4074081"/>
          </a:xfrm>
          <a:prstGeom prst="rect">
            <a:avLst/>
          </a:prstGeom>
        </p:spPr>
      </p:pic>
    </p:spTree>
    <p:extLst>
      <p:ext uri="{BB962C8B-B14F-4D97-AF65-F5344CB8AC3E}">
        <p14:creationId xmlns:p14="http://schemas.microsoft.com/office/powerpoint/2010/main" val="20673366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76402" y="400751"/>
            <a:ext cx="10515600" cy="1325563"/>
          </a:xfrm>
        </p:spPr>
        <p:txBody>
          <a:bodyPr>
            <a:normAutofit/>
          </a:bodyPr>
          <a:lstStyle/>
          <a:p>
            <a:r>
              <a:rPr lang="pt-PT" sz="6600" b="1" dirty="0" smtClean="0">
                <a:latin typeface="Algerian" panose="04020705040A02060702" pitchFamily="82" charset="0"/>
              </a:rPr>
              <a:t>   Visitas</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850075" y="1516866"/>
            <a:ext cx="10515600" cy="4351338"/>
          </a:xfrm>
        </p:spPr>
        <p:txBody>
          <a:bodyPr/>
          <a:lstStyle/>
          <a:p>
            <a:pPr algn="just"/>
            <a:r>
              <a:rPr lang="pt-PT" dirty="0"/>
              <a:t>Ao longo </a:t>
            </a:r>
            <a:r>
              <a:rPr lang="pt-PT" dirty="0" smtClean="0"/>
              <a:t>da </a:t>
            </a:r>
            <a:r>
              <a:rPr lang="pt-PT" dirty="0"/>
              <a:t>semana visitamos muitos lugares ligados à cultura e história da Estónia. Fomos conhecer a capital do país, Talin, onde visitamos muitos monumentos e vivenciamos a atmosfera de uma capital.</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141" y="3182587"/>
            <a:ext cx="4901402" cy="367541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177" y="3182587"/>
            <a:ext cx="4901402" cy="3675413"/>
          </a:xfrm>
          <a:prstGeom prst="rect">
            <a:avLst/>
          </a:prstGeom>
        </p:spPr>
      </p:pic>
    </p:spTree>
    <p:extLst>
      <p:ext uri="{BB962C8B-B14F-4D97-AF65-F5344CB8AC3E}">
        <p14:creationId xmlns:p14="http://schemas.microsoft.com/office/powerpoint/2010/main" val="2715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76402" y="400751"/>
            <a:ext cx="10515600" cy="1325563"/>
          </a:xfrm>
        </p:spPr>
        <p:txBody>
          <a:bodyPr>
            <a:normAutofit/>
          </a:bodyPr>
          <a:lstStyle/>
          <a:p>
            <a:r>
              <a:rPr lang="pt-PT" sz="6600" b="1" dirty="0" smtClean="0">
                <a:latin typeface="Algerian" panose="04020705040A02060702" pitchFamily="82" charset="0"/>
              </a:rPr>
              <a:t>    </a:t>
            </a:r>
            <a:r>
              <a:rPr lang="pt-PT" sz="6600" b="1" dirty="0" err="1" smtClean="0">
                <a:latin typeface="Algerian" panose="04020705040A02060702" pitchFamily="82" charset="0"/>
              </a:rPr>
              <a:t>Visits</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850075" y="1516866"/>
            <a:ext cx="10515600" cy="4351338"/>
          </a:xfrm>
        </p:spPr>
        <p:txBody>
          <a:bodyPr/>
          <a:lstStyle/>
          <a:p>
            <a:pPr algn="just"/>
            <a:r>
              <a:rPr lang="en-US" dirty="0"/>
              <a:t>During the week we visited many places connected with Estonian culture and history. We went to the capital city of the country, Tallinn, where we visited many monuments and experienced the atmosphere of a capital city.</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141" y="3182587"/>
            <a:ext cx="4901402" cy="367541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177" y="3182587"/>
            <a:ext cx="4901402" cy="3675413"/>
          </a:xfrm>
          <a:prstGeom prst="rect">
            <a:avLst/>
          </a:prstGeom>
        </p:spPr>
      </p:pic>
    </p:spTree>
    <p:extLst>
      <p:ext uri="{BB962C8B-B14F-4D97-AF65-F5344CB8AC3E}">
        <p14:creationId xmlns:p14="http://schemas.microsoft.com/office/powerpoint/2010/main" val="230801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4481734" cy="3360717"/>
          </a:xfr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304" y="3776353"/>
            <a:ext cx="5474572" cy="3081053"/>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18221"/>
            <a:ext cx="2505694" cy="3339186"/>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011" y="3301939"/>
            <a:ext cx="2667990" cy="3555468"/>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5256" y="0"/>
            <a:ext cx="2386744" cy="3180669"/>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7563" y="-26903"/>
            <a:ext cx="2776430" cy="3699979"/>
          </a:xfrm>
          <a:prstGeom prst="rect">
            <a:avLst/>
          </a:prstGeom>
        </p:spPr>
      </p:pic>
    </p:spTree>
    <p:extLst>
      <p:ext uri="{BB962C8B-B14F-4D97-AF65-F5344CB8AC3E}">
        <p14:creationId xmlns:p14="http://schemas.microsoft.com/office/powerpoint/2010/main" val="383456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5400" b="1" dirty="0" smtClean="0">
                <a:latin typeface="Algerian" panose="04020705040A02060702" pitchFamily="82" charset="0"/>
              </a:rPr>
              <a:t>Cinema e animação em areia </a:t>
            </a:r>
            <a:endParaRPr lang="pt-PT" sz="5400" b="1" dirty="0">
              <a:latin typeface="Algerian" panose="04020705040A02060702" pitchFamily="82" charset="0"/>
            </a:endParaRPr>
          </a:p>
        </p:txBody>
      </p:sp>
      <p:sp>
        <p:nvSpPr>
          <p:cNvPr id="3" name="Marcador de Posição de Conteúdo 2"/>
          <p:cNvSpPr>
            <a:spLocks noGrp="1"/>
          </p:cNvSpPr>
          <p:nvPr>
            <p:ph idx="1"/>
          </p:nvPr>
        </p:nvSpPr>
        <p:spPr/>
        <p:txBody>
          <a:bodyPr/>
          <a:lstStyle/>
          <a:p>
            <a:pPr algn="just"/>
            <a:r>
              <a:rPr lang="pt-PT" dirty="0" smtClean="0"/>
              <a:t>Antes de começo desta grande experiência, tivemos de preparar um trabalho com base no tema do </a:t>
            </a:r>
            <a:r>
              <a:rPr lang="pt-PT" dirty="0" err="1" smtClean="0"/>
              <a:t>Projeto</a:t>
            </a:r>
            <a:r>
              <a:rPr lang="pt-PT" dirty="0" smtClean="0"/>
              <a:t> Erasmus, cinema e animação em areia, através de uma aplicação que nos permitiu fazer um pequeno vídeo animado.</a:t>
            </a:r>
            <a:endParaRPr lang="pt-PT" dirty="0"/>
          </a:p>
          <a:p>
            <a:pPr algn="just"/>
            <a:r>
              <a:rPr lang="pt-PT" dirty="0"/>
              <a:t>Numa tarde </a:t>
            </a:r>
            <a:r>
              <a:rPr lang="pt-PT" dirty="0" smtClean="0"/>
              <a:t>fomos </a:t>
            </a:r>
            <a:r>
              <a:rPr lang="pt-PT" dirty="0"/>
              <a:t>recolher areia e vegetação à</a:t>
            </a:r>
            <a:r>
              <a:rPr lang="pt-PT" dirty="0" smtClean="0"/>
              <a:t> praia perto da nossa escola. Com </a:t>
            </a:r>
            <a:r>
              <a:rPr lang="pt-PT" dirty="0"/>
              <a:t>o suporte de uma mesa </a:t>
            </a:r>
            <a:r>
              <a:rPr lang="pt-PT" dirty="0" smtClean="0"/>
              <a:t>fomos </a:t>
            </a:r>
            <a:r>
              <a:rPr lang="pt-PT" dirty="0"/>
              <a:t>construindo vários cenários que pretendiam representar as estações do ano. </a:t>
            </a:r>
            <a:r>
              <a:rPr lang="pt-PT" dirty="0" smtClean="0"/>
              <a:t>Fizemos </a:t>
            </a:r>
            <a:r>
              <a:rPr lang="pt-PT" dirty="0"/>
              <a:t>para cima de cem fotografias mantendo a posição através da ´´casca de ovo´´. Resultou uma primeira de muitas experiências e o resultado foi surpreendente, apesar de estar </a:t>
            </a:r>
            <a:r>
              <a:rPr lang="pt-PT" dirty="0" smtClean="0"/>
              <a:t>algo </a:t>
            </a:r>
            <a:r>
              <a:rPr lang="pt-PT" dirty="0"/>
              <a:t>imperfeito.</a:t>
            </a:r>
          </a:p>
        </p:txBody>
      </p:sp>
    </p:spTree>
    <p:extLst>
      <p:ext uri="{BB962C8B-B14F-4D97-AF65-F5344CB8AC3E}">
        <p14:creationId xmlns:p14="http://schemas.microsoft.com/office/powerpoint/2010/main" val="2944692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0378" y="4938670"/>
            <a:ext cx="10515600" cy="1325563"/>
          </a:xfrm>
        </p:spPr>
        <p:txBody>
          <a:bodyPr>
            <a:noAutofit/>
          </a:bodyPr>
          <a:lstStyle/>
          <a:p>
            <a:pPr algn="ctr"/>
            <a:r>
              <a:rPr lang="pt-PT" b="1" dirty="0">
                <a:latin typeface="Comic Sans MS" panose="030F0702030302020204" pitchFamily="66" charset="0"/>
              </a:rPr>
              <a:t>Muito mais haveria para dizer, mas as verdadeiras emoções estão guardadas em </a:t>
            </a:r>
            <a:r>
              <a:rPr lang="pt-PT" b="1" dirty="0" smtClean="0">
                <a:latin typeface="Comic Sans MS" panose="030F0702030302020204" pitchFamily="66" charset="0"/>
              </a:rPr>
              <a:t>nós.</a:t>
            </a:r>
            <a:r>
              <a:rPr lang="pt-PT" b="1" dirty="0">
                <a:latin typeface="Comic Sans MS" panose="030F0702030302020204" pitchFamily="66" charset="0"/>
              </a:rPr>
              <a:t/>
            </a:r>
            <a:br>
              <a:rPr lang="pt-PT" b="1" dirty="0">
                <a:latin typeface="Comic Sans MS" panose="030F0702030302020204" pitchFamily="66" charset="0"/>
              </a:rPr>
            </a:br>
            <a:endParaRPr lang="pt-PT" b="1" dirty="0">
              <a:latin typeface="Comic Sans MS" panose="030F0702030302020204" pitchFamily="66" charset="0"/>
            </a:endParaRPr>
          </a:p>
        </p:txBody>
      </p:sp>
      <p:sp>
        <p:nvSpPr>
          <p:cNvPr id="5" name="Marcador de Posição de Conteúdo 4"/>
          <p:cNvSpPr>
            <a:spLocks noGrp="1"/>
          </p:cNvSpPr>
          <p:nvPr>
            <p:ph idx="1"/>
          </p:nvPr>
        </p:nvSpPr>
        <p:spPr>
          <a:xfrm>
            <a:off x="2220685" y="6456830"/>
            <a:ext cx="7287491" cy="802340"/>
          </a:xfrm>
        </p:spPr>
        <p:txBody>
          <a:bodyPr>
            <a:normAutofit/>
          </a:bodyPr>
          <a:lstStyle/>
          <a:p>
            <a:pPr marL="0" indent="0">
              <a:buNone/>
            </a:pPr>
            <a:r>
              <a:rPr lang="pt-PT" sz="1400" dirty="0" smtClean="0"/>
              <a:t>Trabalho realizado por: Lia </a:t>
            </a:r>
            <a:r>
              <a:rPr lang="pt-PT" sz="1400" dirty="0"/>
              <a:t>Hipólito, Ana Beatriz, </a:t>
            </a:r>
            <a:r>
              <a:rPr lang="pt-PT" sz="1400" dirty="0" err="1"/>
              <a:t>Anamar</a:t>
            </a:r>
            <a:r>
              <a:rPr lang="pt-PT" sz="1400" dirty="0"/>
              <a:t> Silva</a:t>
            </a:r>
            <a:r>
              <a:rPr lang="pt-PT" sz="1400" dirty="0" smtClean="0"/>
              <a:t>, </a:t>
            </a:r>
            <a:r>
              <a:rPr lang="pt-PT" sz="1400" dirty="0"/>
              <a:t>Maria Júlia Silva e Matilde Marinho</a:t>
            </a:r>
          </a:p>
        </p:txBody>
      </p:sp>
    </p:spTree>
    <p:extLst>
      <p:ext uri="{BB962C8B-B14F-4D97-AF65-F5344CB8AC3E}">
        <p14:creationId xmlns:p14="http://schemas.microsoft.com/office/powerpoint/2010/main" val="646809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0377" y="4938670"/>
            <a:ext cx="10948059" cy="1325563"/>
          </a:xfrm>
        </p:spPr>
        <p:txBody>
          <a:bodyPr>
            <a:noAutofit/>
          </a:bodyPr>
          <a:lstStyle/>
          <a:p>
            <a:pPr algn="ctr"/>
            <a:r>
              <a:rPr lang="en-US" b="1" dirty="0">
                <a:latin typeface="Comic Sans MS" panose="030F0702030302020204" pitchFamily="66" charset="0"/>
              </a:rPr>
              <a:t>There would be much more to say, but the real emotions are stored in us.</a:t>
            </a:r>
            <a:endParaRPr lang="pt-PT" b="1" dirty="0">
              <a:latin typeface="Comic Sans MS" panose="030F0702030302020204" pitchFamily="66" charset="0"/>
            </a:endParaRPr>
          </a:p>
        </p:txBody>
      </p:sp>
      <p:sp>
        <p:nvSpPr>
          <p:cNvPr id="5" name="Marcador de Posição de Conteúdo 4"/>
          <p:cNvSpPr>
            <a:spLocks noGrp="1"/>
          </p:cNvSpPr>
          <p:nvPr>
            <p:ph idx="1"/>
          </p:nvPr>
        </p:nvSpPr>
        <p:spPr>
          <a:xfrm>
            <a:off x="2220685" y="6456830"/>
            <a:ext cx="7287491" cy="802340"/>
          </a:xfrm>
        </p:spPr>
        <p:txBody>
          <a:bodyPr>
            <a:normAutofit/>
          </a:bodyPr>
          <a:lstStyle/>
          <a:p>
            <a:pPr marL="0" indent="0">
              <a:buNone/>
            </a:pPr>
            <a:r>
              <a:rPr lang="pt-PT" sz="1400" dirty="0" err="1"/>
              <a:t>Work</a:t>
            </a:r>
            <a:r>
              <a:rPr lang="pt-PT" sz="1400" dirty="0"/>
              <a:t> </a:t>
            </a:r>
            <a:r>
              <a:rPr lang="pt-PT" sz="1400" dirty="0" err="1"/>
              <a:t>performed</a:t>
            </a:r>
            <a:r>
              <a:rPr lang="pt-PT" sz="1400" dirty="0"/>
              <a:t> </a:t>
            </a:r>
            <a:r>
              <a:rPr lang="pt-PT" sz="1400" dirty="0" err="1"/>
              <a:t>by</a:t>
            </a:r>
            <a:r>
              <a:rPr lang="pt-PT" sz="1400" dirty="0"/>
              <a:t>: Lia Hipólito, Ana Beatriz, </a:t>
            </a:r>
            <a:r>
              <a:rPr lang="pt-PT" sz="1400" dirty="0" err="1"/>
              <a:t>Anamar</a:t>
            </a:r>
            <a:r>
              <a:rPr lang="pt-PT" sz="1400" dirty="0"/>
              <a:t> Silva, Maria Júlia Silva </a:t>
            </a:r>
            <a:r>
              <a:rPr lang="pt-PT" sz="1400" dirty="0" err="1"/>
              <a:t>and</a:t>
            </a:r>
            <a:r>
              <a:rPr lang="pt-PT" sz="1400" dirty="0"/>
              <a:t> Matilde Marinho</a:t>
            </a:r>
          </a:p>
        </p:txBody>
      </p:sp>
    </p:spTree>
    <p:extLst>
      <p:ext uri="{BB962C8B-B14F-4D97-AF65-F5344CB8AC3E}">
        <p14:creationId xmlns:p14="http://schemas.microsoft.com/office/powerpoint/2010/main" val="2132371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5400" b="1" dirty="0">
                <a:latin typeface="Algerian" panose="04020705040A02060702" pitchFamily="82" charset="0"/>
              </a:rPr>
              <a:t>Cinema </a:t>
            </a:r>
            <a:r>
              <a:rPr lang="pt-PT" sz="5400" b="1" dirty="0" err="1">
                <a:latin typeface="Algerian" panose="04020705040A02060702" pitchFamily="82" charset="0"/>
              </a:rPr>
              <a:t>and</a:t>
            </a:r>
            <a:r>
              <a:rPr lang="pt-PT" sz="5400" b="1" dirty="0">
                <a:latin typeface="Algerian" panose="04020705040A02060702" pitchFamily="82" charset="0"/>
              </a:rPr>
              <a:t> </a:t>
            </a:r>
            <a:r>
              <a:rPr lang="pt-PT" sz="5400" b="1" dirty="0" err="1">
                <a:latin typeface="Algerian" panose="04020705040A02060702" pitchFamily="82" charset="0"/>
              </a:rPr>
              <a:t>sand</a:t>
            </a:r>
            <a:r>
              <a:rPr lang="pt-PT" sz="5400" b="1" dirty="0">
                <a:latin typeface="Algerian" panose="04020705040A02060702" pitchFamily="82" charset="0"/>
              </a:rPr>
              <a:t> </a:t>
            </a:r>
            <a:r>
              <a:rPr lang="pt-PT" sz="5400" b="1" dirty="0" err="1">
                <a:latin typeface="Algerian" panose="04020705040A02060702" pitchFamily="82" charset="0"/>
              </a:rPr>
              <a:t>animation</a:t>
            </a:r>
            <a:r>
              <a:rPr lang="pt-PT" sz="5400" b="1" dirty="0">
                <a:latin typeface="Algerian" panose="04020705040A02060702" pitchFamily="82" charset="0"/>
              </a:rPr>
              <a:t> </a:t>
            </a:r>
          </a:p>
        </p:txBody>
      </p:sp>
      <p:sp>
        <p:nvSpPr>
          <p:cNvPr id="3" name="Marcador de Posição de Conteúdo 2"/>
          <p:cNvSpPr>
            <a:spLocks noGrp="1"/>
          </p:cNvSpPr>
          <p:nvPr>
            <p:ph idx="1"/>
          </p:nvPr>
        </p:nvSpPr>
        <p:spPr/>
        <p:txBody>
          <a:bodyPr/>
          <a:lstStyle/>
          <a:p>
            <a:pPr algn="just"/>
            <a:r>
              <a:rPr lang="en-US" dirty="0"/>
              <a:t>Before starting this great experience, we had to prepare a work based on the Erasmus Project theme, cinema and sand animation, through an application that allowed us to make a small animated video</a:t>
            </a:r>
            <a:r>
              <a:rPr lang="en-US" dirty="0" smtClean="0"/>
              <a:t>.</a:t>
            </a:r>
          </a:p>
          <a:p>
            <a:pPr algn="just"/>
            <a:r>
              <a:rPr lang="en-US" dirty="0"/>
              <a:t>One afternoon we went to the beach near our school to collect sand and vegetation. With the support of a table we built several scenarios that were intended to represent the seasons of the year. We made over a hundred photographs maintaining the position through the 'eggshell'. It was the first of many experiments and the result was surprising, although somewhat imperfect.</a:t>
            </a:r>
          </a:p>
          <a:p>
            <a:endParaRPr lang="en-US" dirty="0" smtClean="0"/>
          </a:p>
          <a:p>
            <a:endParaRPr lang="pt-PT" dirty="0"/>
          </a:p>
        </p:txBody>
      </p:sp>
    </p:spTree>
    <p:extLst>
      <p:ext uri="{BB962C8B-B14F-4D97-AF65-F5344CB8AC3E}">
        <p14:creationId xmlns:p14="http://schemas.microsoft.com/office/powerpoint/2010/main" val="199533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11384" y="127619"/>
            <a:ext cx="10515600" cy="1325563"/>
          </a:xfrm>
        </p:spPr>
        <p:txBody>
          <a:bodyPr>
            <a:normAutofit/>
          </a:bodyPr>
          <a:lstStyle/>
          <a:p>
            <a:r>
              <a:rPr lang="pt-PT" sz="6600" b="1" dirty="0" smtClean="0">
                <a:latin typeface="Algerian" panose="04020705040A02060702" pitchFamily="82" charset="0"/>
              </a:rPr>
              <a:t>Dias antes </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731322" y="1338737"/>
            <a:ext cx="5930735" cy="4351338"/>
          </a:xfrm>
        </p:spPr>
        <p:txBody>
          <a:bodyPr/>
          <a:lstStyle/>
          <a:p>
            <a:pPr algn="just"/>
            <a:r>
              <a:rPr lang="pt-PT" dirty="0"/>
              <a:t>Os dias que antecederam à nossa partida foram de grande expectativa e ansiedade. O grupo de alunas (Ana Beatriz, Anamar Silva, Lia Hipólito, Maria Júlia Silva e Matilde Marinho) orientadas pelos professores (Alice Pimenta, Lucília Cardoso e Rui Santos) prepararam uma dança típica portuguesa para divulgar aos nossos parceiros deste projeto.</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9352" y="1455322"/>
            <a:ext cx="5233176" cy="3924200"/>
          </a:xfrm>
          <a:prstGeom prst="rect">
            <a:avLst/>
          </a:prstGeom>
        </p:spPr>
      </p:pic>
    </p:spTree>
    <p:extLst>
      <p:ext uri="{BB962C8B-B14F-4D97-AF65-F5344CB8AC3E}">
        <p14:creationId xmlns:p14="http://schemas.microsoft.com/office/powerpoint/2010/main" val="29734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548" y="442932"/>
            <a:ext cx="10515600" cy="1325563"/>
          </a:xfrm>
        </p:spPr>
        <p:txBody>
          <a:bodyPr/>
          <a:lstStyle/>
          <a:p>
            <a:r>
              <a:rPr lang="pt-PT" sz="6600" b="1" dirty="0" smtClean="0">
                <a:latin typeface="Algerian" panose="04020705040A02060702" pitchFamily="82" charset="0"/>
              </a:rPr>
              <a:t>          </a:t>
            </a:r>
            <a:r>
              <a:rPr lang="pt-PT" sz="6600" b="1" dirty="0" err="1" smtClean="0">
                <a:latin typeface="Algerian" panose="04020705040A02060702" pitchFamily="82" charset="0"/>
              </a:rPr>
              <a:t>Days</a:t>
            </a:r>
            <a:r>
              <a:rPr lang="pt-PT" dirty="0" smtClean="0"/>
              <a:t> </a:t>
            </a:r>
            <a:r>
              <a:rPr lang="pt-PT" sz="6600" b="1" dirty="0" err="1">
                <a:latin typeface="Algerian" panose="04020705040A02060702" pitchFamily="82" charset="0"/>
              </a:rPr>
              <a:t>before</a:t>
            </a:r>
            <a:r>
              <a:rPr lang="pt-PT" sz="6600" b="1" dirty="0">
                <a:latin typeface="Algerian" panose="04020705040A02060702" pitchFamily="82" charset="0"/>
              </a:rPr>
              <a:t> </a:t>
            </a:r>
          </a:p>
        </p:txBody>
      </p:sp>
      <p:sp>
        <p:nvSpPr>
          <p:cNvPr id="3" name="Marcador de Posição de Conteúdo 2"/>
          <p:cNvSpPr>
            <a:spLocks noGrp="1"/>
          </p:cNvSpPr>
          <p:nvPr>
            <p:ph idx="1"/>
          </p:nvPr>
        </p:nvSpPr>
        <p:spPr>
          <a:xfrm>
            <a:off x="838200" y="1768495"/>
            <a:ext cx="4945083" cy="4351338"/>
          </a:xfrm>
        </p:spPr>
        <p:txBody>
          <a:bodyPr>
            <a:normAutofit/>
          </a:bodyPr>
          <a:lstStyle/>
          <a:p>
            <a:pPr algn="just"/>
            <a:r>
              <a:rPr lang="pt-PT" dirty="0" err="1"/>
              <a:t>The</a:t>
            </a:r>
            <a:r>
              <a:rPr lang="pt-PT" dirty="0"/>
              <a:t> </a:t>
            </a:r>
            <a:r>
              <a:rPr lang="pt-PT" dirty="0" err="1"/>
              <a:t>days</a:t>
            </a:r>
            <a:r>
              <a:rPr lang="pt-PT" dirty="0"/>
              <a:t> </a:t>
            </a:r>
            <a:r>
              <a:rPr lang="pt-PT" dirty="0" err="1"/>
              <a:t>before</a:t>
            </a:r>
            <a:r>
              <a:rPr lang="pt-PT" dirty="0"/>
              <a:t> </a:t>
            </a:r>
            <a:r>
              <a:rPr lang="pt-PT" dirty="0" err="1"/>
              <a:t>our</a:t>
            </a:r>
            <a:r>
              <a:rPr lang="pt-PT" dirty="0"/>
              <a:t> </a:t>
            </a:r>
            <a:r>
              <a:rPr lang="pt-PT" dirty="0" err="1"/>
              <a:t>departure</a:t>
            </a:r>
            <a:r>
              <a:rPr lang="pt-PT" dirty="0"/>
              <a:t> </a:t>
            </a:r>
            <a:r>
              <a:rPr lang="pt-PT" dirty="0" err="1"/>
              <a:t>were</a:t>
            </a:r>
            <a:r>
              <a:rPr lang="pt-PT" dirty="0"/>
              <a:t> </a:t>
            </a:r>
            <a:r>
              <a:rPr lang="pt-PT" dirty="0" err="1"/>
              <a:t>days</a:t>
            </a:r>
            <a:r>
              <a:rPr lang="pt-PT" dirty="0"/>
              <a:t> </a:t>
            </a:r>
            <a:r>
              <a:rPr lang="pt-PT" dirty="0" err="1"/>
              <a:t>of</a:t>
            </a:r>
            <a:r>
              <a:rPr lang="pt-PT" dirty="0"/>
              <a:t> </a:t>
            </a:r>
            <a:r>
              <a:rPr lang="pt-PT" dirty="0" err="1"/>
              <a:t>great</a:t>
            </a:r>
            <a:r>
              <a:rPr lang="pt-PT" dirty="0"/>
              <a:t> </a:t>
            </a:r>
            <a:r>
              <a:rPr lang="pt-PT" dirty="0" err="1"/>
              <a:t>expectation</a:t>
            </a:r>
            <a:r>
              <a:rPr lang="pt-PT" dirty="0"/>
              <a:t> </a:t>
            </a:r>
            <a:r>
              <a:rPr lang="pt-PT" dirty="0" err="1"/>
              <a:t>and</a:t>
            </a:r>
            <a:r>
              <a:rPr lang="pt-PT" dirty="0"/>
              <a:t> </a:t>
            </a:r>
            <a:r>
              <a:rPr lang="pt-PT" dirty="0" err="1"/>
              <a:t>anxiety</a:t>
            </a:r>
            <a:r>
              <a:rPr lang="pt-PT" dirty="0"/>
              <a:t>. </a:t>
            </a:r>
            <a:r>
              <a:rPr lang="pt-PT" dirty="0" err="1"/>
              <a:t>The</a:t>
            </a:r>
            <a:r>
              <a:rPr lang="pt-PT" dirty="0"/>
              <a:t> </a:t>
            </a:r>
            <a:r>
              <a:rPr lang="pt-PT" dirty="0" err="1"/>
              <a:t>group</a:t>
            </a:r>
            <a:r>
              <a:rPr lang="pt-PT" dirty="0"/>
              <a:t> </a:t>
            </a:r>
            <a:r>
              <a:rPr lang="pt-PT" dirty="0" err="1"/>
              <a:t>of</a:t>
            </a:r>
            <a:r>
              <a:rPr lang="pt-PT" dirty="0"/>
              <a:t> </a:t>
            </a:r>
            <a:r>
              <a:rPr lang="pt-PT" dirty="0" err="1"/>
              <a:t>students</a:t>
            </a:r>
            <a:r>
              <a:rPr lang="pt-PT" dirty="0"/>
              <a:t> (Ana Beatriz, </a:t>
            </a:r>
            <a:r>
              <a:rPr lang="pt-PT" dirty="0" err="1"/>
              <a:t>Anamar</a:t>
            </a:r>
            <a:r>
              <a:rPr lang="pt-PT" dirty="0"/>
              <a:t> Silva, Lia Hipólito, Maria Júlia Silva </a:t>
            </a:r>
            <a:r>
              <a:rPr lang="pt-PT" dirty="0" err="1"/>
              <a:t>and</a:t>
            </a:r>
            <a:r>
              <a:rPr lang="pt-PT" dirty="0"/>
              <a:t> Matilde Marinho) </a:t>
            </a:r>
            <a:r>
              <a:rPr lang="pt-PT" dirty="0" err="1"/>
              <a:t>guided</a:t>
            </a:r>
            <a:r>
              <a:rPr lang="pt-PT" dirty="0"/>
              <a:t> </a:t>
            </a:r>
            <a:r>
              <a:rPr lang="pt-PT" dirty="0" err="1"/>
              <a:t>by</a:t>
            </a:r>
            <a:r>
              <a:rPr lang="pt-PT" dirty="0"/>
              <a:t> </a:t>
            </a:r>
            <a:r>
              <a:rPr lang="pt-PT" dirty="0" err="1"/>
              <a:t>the</a:t>
            </a:r>
            <a:r>
              <a:rPr lang="pt-PT" dirty="0"/>
              <a:t> </a:t>
            </a:r>
            <a:r>
              <a:rPr lang="pt-PT" dirty="0" err="1"/>
              <a:t>teachers</a:t>
            </a:r>
            <a:r>
              <a:rPr lang="pt-PT" dirty="0"/>
              <a:t> (Alice Pimenta, Lucília Cardoso </a:t>
            </a:r>
            <a:r>
              <a:rPr lang="pt-PT" dirty="0" err="1"/>
              <a:t>and</a:t>
            </a:r>
            <a:r>
              <a:rPr lang="pt-PT" dirty="0"/>
              <a:t> Rui Santos) </a:t>
            </a:r>
            <a:r>
              <a:rPr lang="pt-PT" dirty="0" err="1"/>
              <a:t>prepared</a:t>
            </a:r>
            <a:r>
              <a:rPr lang="pt-PT" dirty="0"/>
              <a:t> a </a:t>
            </a:r>
            <a:r>
              <a:rPr lang="pt-PT" dirty="0" err="1"/>
              <a:t>typical</a:t>
            </a:r>
            <a:r>
              <a:rPr lang="pt-PT" dirty="0"/>
              <a:t> Portuguese dance to </a:t>
            </a:r>
            <a:r>
              <a:rPr lang="pt-PT" dirty="0" err="1"/>
              <a:t>disclose</a:t>
            </a:r>
            <a:r>
              <a:rPr lang="pt-PT" dirty="0"/>
              <a:t> to </a:t>
            </a:r>
            <a:r>
              <a:rPr lang="pt-PT" dirty="0" err="1"/>
              <a:t>our</a:t>
            </a:r>
            <a:r>
              <a:rPr lang="pt-PT" dirty="0"/>
              <a:t> </a:t>
            </a:r>
            <a:r>
              <a:rPr lang="pt-PT" dirty="0" err="1"/>
              <a:t>partners</a:t>
            </a:r>
            <a:r>
              <a:rPr lang="pt-PT" dirty="0"/>
              <a:t> </a:t>
            </a:r>
            <a:r>
              <a:rPr lang="pt-PT" dirty="0" err="1"/>
              <a:t>in</a:t>
            </a:r>
            <a:r>
              <a:rPr lang="pt-PT" dirty="0"/>
              <a:t> </a:t>
            </a:r>
            <a:r>
              <a:rPr lang="pt-PT" dirty="0" err="1"/>
              <a:t>this</a:t>
            </a:r>
            <a:r>
              <a:rPr lang="pt-PT" dirty="0"/>
              <a:t> </a:t>
            </a:r>
            <a:r>
              <a:rPr lang="pt-PT" dirty="0" err="1"/>
              <a:t>project</a:t>
            </a:r>
            <a:r>
              <a:rPr lang="pt-PT" dirty="0"/>
              <a:t>.</a:t>
            </a:r>
          </a:p>
          <a:p>
            <a:endParaRPr lang="pt-P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7039" y="2007639"/>
            <a:ext cx="5387109" cy="403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97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6687" y="0"/>
            <a:ext cx="10515600" cy="1325563"/>
          </a:xfrm>
        </p:spPr>
        <p:txBody>
          <a:bodyPr>
            <a:normAutofit/>
          </a:bodyPr>
          <a:lstStyle/>
          <a:p>
            <a:r>
              <a:rPr lang="pt-PT" sz="6600" b="1" dirty="0" smtClean="0">
                <a:latin typeface="Algerian" panose="04020705040A02060702" pitchFamily="82" charset="0"/>
              </a:rPr>
              <a:t>Eis o dia </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1016000" y="1152525"/>
            <a:ext cx="10515600" cy="4351338"/>
          </a:xfrm>
        </p:spPr>
        <p:txBody>
          <a:bodyPr/>
          <a:lstStyle/>
          <a:p>
            <a:pPr algn="just"/>
            <a:r>
              <a:rPr lang="pt-PT" dirty="0"/>
              <a:t>Fomos ultimando os preparativos e eis que chegou o grande dia. No dia 11 de maio acordamos muito cedo e rumamos ao aeroporto Francisco Sá Carneiro. O dia começou com a viagem de escala em Londres, onde fomos convivendo e desenvolvendo as nossas capacidades linguísticas. Apesar desta escala ter uma longa duração o tempo passou num ápice e eis que estávamos a embarcar para a Letónia.</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5662" y="3931920"/>
            <a:ext cx="4876800" cy="292608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462" y="3931920"/>
            <a:ext cx="5199211" cy="2926080"/>
          </a:xfrm>
          <a:prstGeom prst="rect">
            <a:avLst/>
          </a:prstGeom>
        </p:spPr>
      </p:pic>
    </p:spTree>
    <p:extLst>
      <p:ext uri="{BB962C8B-B14F-4D97-AF65-F5344CB8AC3E}">
        <p14:creationId xmlns:p14="http://schemas.microsoft.com/office/powerpoint/2010/main" val="826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5414" y="0"/>
            <a:ext cx="10515600" cy="1325563"/>
          </a:xfrm>
        </p:spPr>
        <p:txBody>
          <a:bodyPr>
            <a:normAutofit/>
          </a:bodyPr>
          <a:lstStyle/>
          <a:p>
            <a:r>
              <a:rPr lang="pt-PT" sz="6600" b="1" dirty="0" err="1">
                <a:latin typeface="Algerian" panose="04020705040A02060702" pitchFamily="82" charset="0"/>
              </a:rPr>
              <a:t>This</a:t>
            </a:r>
            <a:r>
              <a:rPr lang="pt-PT" sz="6600" b="1" dirty="0">
                <a:latin typeface="Algerian" panose="04020705040A02060702" pitchFamily="82" charset="0"/>
              </a:rPr>
              <a:t> </a:t>
            </a:r>
            <a:r>
              <a:rPr lang="pt-PT" sz="6600" b="1" dirty="0" err="1">
                <a:latin typeface="Algerian" panose="04020705040A02060702" pitchFamily="82" charset="0"/>
              </a:rPr>
              <a:t>is</a:t>
            </a:r>
            <a:r>
              <a:rPr lang="pt-PT" sz="6600" b="1" dirty="0">
                <a:latin typeface="Algerian" panose="04020705040A02060702" pitchFamily="82" charset="0"/>
              </a:rPr>
              <a:t> </a:t>
            </a:r>
            <a:r>
              <a:rPr lang="pt-PT" sz="6600" b="1" dirty="0" err="1">
                <a:latin typeface="Algerian" panose="04020705040A02060702" pitchFamily="82" charset="0"/>
              </a:rPr>
              <a:t>the</a:t>
            </a:r>
            <a:r>
              <a:rPr lang="pt-PT" sz="6600" b="1" dirty="0">
                <a:latin typeface="Algerian" panose="04020705040A02060702" pitchFamily="82" charset="0"/>
              </a:rPr>
              <a:t> </a:t>
            </a:r>
            <a:r>
              <a:rPr lang="pt-PT" sz="6600" b="1" dirty="0" err="1">
                <a:latin typeface="Algerian" panose="04020705040A02060702" pitchFamily="82" charset="0"/>
              </a:rPr>
              <a:t>day</a:t>
            </a:r>
            <a:r>
              <a:rPr lang="pt-PT" sz="6600" b="1" dirty="0">
                <a:latin typeface="Algerian" panose="04020705040A02060702" pitchFamily="82" charset="0"/>
              </a:rPr>
              <a:t> </a:t>
            </a:r>
          </a:p>
        </p:txBody>
      </p:sp>
      <p:sp>
        <p:nvSpPr>
          <p:cNvPr id="3" name="Marcador de Posição de Conteúdo 2"/>
          <p:cNvSpPr>
            <a:spLocks noGrp="1"/>
          </p:cNvSpPr>
          <p:nvPr>
            <p:ph idx="1"/>
          </p:nvPr>
        </p:nvSpPr>
        <p:spPr>
          <a:xfrm>
            <a:off x="771897" y="1152525"/>
            <a:ext cx="10759703" cy="4351338"/>
          </a:xfrm>
        </p:spPr>
        <p:txBody>
          <a:bodyPr/>
          <a:lstStyle/>
          <a:p>
            <a:r>
              <a:rPr lang="en-US" dirty="0"/>
              <a:t>We were </a:t>
            </a:r>
            <a:r>
              <a:rPr lang="en-US" dirty="0" err="1"/>
              <a:t>finalising</a:t>
            </a:r>
            <a:r>
              <a:rPr lang="en-US" dirty="0"/>
              <a:t> the preparations and the big day arrived. On May 11th we woke up very early and headed to Francisco </a:t>
            </a:r>
            <a:r>
              <a:rPr lang="en-US" dirty="0" err="1"/>
              <a:t>Sá</a:t>
            </a:r>
            <a:r>
              <a:rPr lang="en-US" dirty="0"/>
              <a:t> </a:t>
            </a:r>
            <a:r>
              <a:rPr lang="en-US" dirty="0" err="1"/>
              <a:t>Carneiro</a:t>
            </a:r>
            <a:r>
              <a:rPr lang="en-US" dirty="0"/>
              <a:t> airport. The day started with a stopover in London, where we got to know each other and developed our language skills. Despite this long stopover, the time went by in a flash and we were boarding the plane to Latvia.</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405" y="3796227"/>
            <a:ext cx="4803570" cy="3081647"/>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75" y="3692320"/>
            <a:ext cx="5314208" cy="3165680"/>
          </a:xfrm>
          <a:prstGeom prst="rect">
            <a:avLst/>
          </a:prstGeom>
        </p:spPr>
      </p:pic>
    </p:spTree>
    <p:extLst>
      <p:ext uri="{BB962C8B-B14F-4D97-AF65-F5344CB8AC3E}">
        <p14:creationId xmlns:p14="http://schemas.microsoft.com/office/powerpoint/2010/main" val="1139555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63562" y="0"/>
            <a:ext cx="10515600" cy="1325563"/>
          </a:xfrm>
        </p:spPr>
        <p:txBody>
          <a:bodyPr>
            <a:normAutofit/>
          </a:bodyPr>
          <a:lstStyle/>
          <a:p>
            <a:r>
              <a:rPr lang="pt-PT" sz="6600" b="1" dirty="0" smtClean="0">
                <a:latin typeface="Algerian" panose="04020705040A02060702" pitchFamily="82" charset="0"/>
              </a:rPr>
              <a:t>A caminho…</a:t>
            </a:r>
            <a:endParaRPr lang="pt-PT" sz="6600" b="1" dirty="0">
              <a:latin typeface="Algerian" panose="04020705040A02060702" pitchFamily="82" charset="0"/>
            </a:endParaRPr>
          </a:p>
        </p:txBody>
      </p:sp>
      <p:sp>
        <p:nvSpPr>
          <p:cNvPr id="3" name="Marcador de Posição de Conteúdo 2"/>
          <p:cNvSpPr>
            <a:spLocks noGrp="1"/>
          </p:cNvSpPr>
          <p:nvPr>
            <p:ph idx="1"/>
          </p:nvPr>
        </p:nvSpPr>
        <p:spPr>
          <a:xfrm>
            <a:off x="617517" y="1190625"/>
            <a:ext cx="11127179" cy="4351338"/>
          </a:xfrm>
        </p:spPr>
        <p:txBody>
          <a:bodyPr/>
          <a:lstStyle/>
          <a:p>
            <a:pPr algn="just"/>
            <a:r>
              <a:rPr lang="pt-PT" dirty="0"/>
              <a:t>A nossa estadia em Riga deu para conhecer esta linda cidade. Passeamos nas ruas e visitámos alguns monumentos.</a:t>
            </a:r>
          </a:p>
          <a:p>
            <a:pPr algn="just"/>
            <a:r>
              <a:rPr lang="pt-PT" dirty="0"/>
              <a:t>Aproximava-se a hora da nossa derradeira viagem até à Estónia. Partilhamos o autocarro com os nossos parceiros da Polónia. Foi estranho o primeiro impacto não nos demos logo ao convívio, mas os dias foram passando e tudo se alterou.</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540" y="3683000"/>
            <a:ext cx="4234069" cy="3175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306" y="3683000"/>
            <a:ext cx="4231129" cy="3175000"/>
          </a:xfrm>
          <a:prstGeom prst="rect">
            <a:avLst/>
          </a:prstGeom>
        </p:spPr>
      </p:pic>
    </p:spTree>
    <p:extLst>
      <p:ext uri="{BB962C8B-B14F-4D97-AF65-F5344CB8AC3E}">
        <p14:creationId xmlns:p14="http://schemas.microsoft.com/office/powerpoint/2010/main" val="3088788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63562" y="0"/>
            <a:ext cx="10515600" cy="1325563"/>
          </a:xfrm>
        </p:spPr>
        <p:txBody>
          <a:bodyPr>
            <a:normAutofit/>
          </a:bodyPr>
          <a:lstStyle/>
          <a:p>
            <a:r>
              <a:rPr lang="pt-PT" sz="6600" b="1" dirty="0" err="1">
                <a:latin typeface="Algerian" panose="04020705040A02060702" pitchFamily="82" charset="0"/>
              </a:rPr>
              <a:t>On</a:t>
            </a:r>
            <a:r>
              <a:rPr lang="pt-PT" sz="6600" b="1" dirty="0">
                <a:latin typeface="Algerian" panose="04020705040A02060702" pitchFamily="82" charset="0"/>
              </a:rPr>
              <a:t> </a:t>
            </a:r>
            <a:r>
              <a:rPr lang="pt-PT" sz="6600" b="1" dirty="0" err="1">
                <a:latin typeface="Algerian" panose="04020705040A02060702" pitchFamily="82" charset="0"/>
              </a:rPr>
              <a:t>the</a:t>
            </a:r>
            <a:r>
              <a:rPr lang="pt-PT" sz="6600" b="1" dirty="0">
                <a:latin typeface="Algerian" panose="04020705040A02060702" pitchFamily="82" charset="0"/>
              </a:rPr>
              <a:t> </a:t>
            </a:r>
            <a:r>
              <a:rPr lang="pt-PT" sz="6600" b="1" dirty="0" err="1">
                <a:latin typeface="Algerian" panose="04020705040A02060702" pitchFamily="82" charset="0"/>
              </a:rPr>
              <a:t>way</a:t>
            </a:r>
            <a:r>
              <a:rPr lang="pt-PT" sz="6600" b="1" dirty="0">
                <a:latin typeface="Algerian" panose="04020705040A02060702" pitchFamily="82" charset="0"/>
              </a:rPr>
              <a:t>...</a:t>
            </a:r>
          </a:p>
        </p:txBody>
      </p:sp>
      <p:sp>
        <p:nvSpPr>
          <p:cNvPr id="3" name="Marcador de Posição de Conteúdo 2"/>
          <p:cNvSpPr>
            <a:spLocks noGrp="1"/>
          </p:cNvSpPr>
          <p:nvPr>
            <p:ph idx="1"/>
          </p:nvPr>
        </p:nvSpPr>
        <p:spPr>
          <a:xfrm>
            <a:off x="392666" y="786865"/>
            <a:ext cx="11210307" cy="2894485"/>
          </a:xfrm>
        </p:spPr>
        <p:txBody>
          <a:bodyPr/>
          <a:lstStyle/>
          <a:p>
            <a:endParaRPr lang="pt-PT" dirty="0" smtClean="0"/>
          </a:p>
          <a:p>
            <a:pPr algn="just"/>
            <a:r>
              <a:rPr lang="en-US" dirty="0"/>
              <a:t>Our stay in Riga allowed us to get to know this beautiful city. We walked the streets and visited some monuments</a:t>
            </a:r>
            <a:r>
              <a:rPr lang="en-US" dirty="0" smtClean="0"/>
              <a:t>.</a:t>
            </a:r>
          </a:p>
          <a:p>
            <a:pPr algn="just"/>
            <a:r>
              <a:rPr lang="en-US" dirty="0"/>
              <a:t>The time was approaching for our final journey to Estonia. We shared the bus with our partners from Poland. It was strange at first impact that we didn't get along right away, but the days went by and everything changed.</a:t>
            </a:r>
            <a:endParaRPr lang="en-US" dirty="0" smtClean="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67" y="3491345"/>
            <a:ext cx="4489653" cy="3366655"/>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676" y="3491344"/>
            <a:ext cx="4627418" cy="3366655"/>
          </a:xfrm>
          <a:prstGeom prst="rect">
            <a:avLst/>
          </a:prstGeom>
        </p:spPr>
      </p:pic>
    </p:spTree>
    <p:extLst>
      <p:ext uri="{BB962C8B-B14F-4D97-AF65-F5344CB8AC3E}">
        <p14:creationId xmlns:p14="http://schemas.microsoft.com/office/powerpoint/2010/main" val="1549867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1162</Words>
  <Application>Microsoft Office PowerPoint</Application>
  <PresentationFormat>Personalizados</PresentationFormat>
  <Paragraphs>45</Paragraphs>
  <Slides>21</Slides>
  <Notes>0</Notes>
  <HiddenSlides>0</HiddenSlides>
  <MMClips>0</MMClips>
  <ScaleCrop>false</ScaleCrop>
  <HeadingPairs>
    <vt:vector size="4" baseType="variant">
      <vt:variant>
        <vt:lpstr>Tema</vt:lpstr>
      </vt:variant>
      <vt:variant>
        <vt:i4>1</vt:i4>
      </vt:variant>
      <vt:variant>
        <vt:lpstr>Títulos dos diapositivos</vt:lpstr>
      </vt:variant>
      <vt:variant>
        <vt:i4>21</vt:i4>
      </vt:variant>
    </vt:vector>
  </HeadingPairs>
  <TitlesOfParts>
    <vt:vector size="22" baseType="lpstr">
      <vt:lpstr>Tema do Office</vt:lpstr>
      <vt:lpstr>Relatório Read to Animate  </vt:lpstr>
      <vt:lpstr>Cinema e animação em areia </vt:lpstr>
      <vt:lpstr>Cinema and sand animation </vt:lpstr>
      <vt:lpstr>Dias antes </vt:lpstr>
      <vt:lpstr>          Days before </vt:lpstr>
      <vt:lpstr>Eis o dia </vt:lpstr>
      <vt:lpstr>This is the day </vt:lpstr>
      <vt:lpstr>A caminho…</vt:lpstr>
      <vt:lpstr>On the way...</vt:lpstr>
      <vt:lpstr>A chegada</vt:lpstr>
      <vt:lpstr>A chegada</vt:lpstr>
      <vt:lpstr>The arrival</vt:lpstr>
      <vt:lpstr>Acostumando-nos </vt:lpstr>
      <vt:lpstr>Acostumando-nos </vt:lpstr>
      <vt:lpstr>Descobertas</vt:lpstr>
      <vt:lpstr>Discoveries</vt:lpstr>
      <vt:lpstr>   Visitas</vt:lpstr>
      <vt:lpstr>    Visits</vt:lpstr>
      <vt:lpstr>Apresentação do PowerPoint</vt:lpstr>
      <vt:lpstr>Muito mais haveria para dizer, mas as verdadeiras emoções estão guardadas em nós. </vt:lpstr>
      <vt:lpstr>There would be much more to say, but the real emotions are stored in us.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Relatório Read to Animate Estónia 11 a 18 de maio de 2019</dc:title>
  <dc:creator>Luzia Novais</dc:creator>
  <cp:lastModifiedBy>Prof EB 23</cp:lastModifiedBy>
  <cp:revision>12</cp:revision>
  <dcterms:created xsi:type="dcterms:W3CDTF">2019-06-10T17:11:26Z</dcterms:created>
  <dcterms:modified xsi:type="dcterms:W3CDTF">2021-07-23T11:59:08Z</dcterms:modified>
</cp:coreProperties>
</file>