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6" autoAdjust="0"/>
    <p:restoredTop sz="94660"/>
  </p:normalViewPr>
  <p:slideViewPr>
    <p:cSldViewPr>
      <p:cViewPr varScale="1">
        <p:scale>
          <a:sx n="68" d="100"/>
          <a:sy n="68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E5D428-8092-4199-AA32-7B080F513C6C}" type="datetimeFigureOut">
              <a:rPr lang="bg-BG" smtClean="0"/>
              <a:pPr/>
              <a:t>28.6.2021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77C78-19DF-4280-8AC7-4B68E25559B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hyperlink" Target="https://en.wikipedia.org/wiki/The_Three_Fool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Bagpipe" TargetMode="External"/><Relationship Id="rId5" Type="http://schemas.openxmlformats.org/officeDocument/2006/relationships/hyperlink" Target="https://en.wikipedia.org/wiki/Drum" TargetMode="External"/><Relationship Id="rId4" Type="http://schemas.openxmlformats.org/officeDocument/2006/relationships/hyperlink" Target="https://en.wikipedia.org/wiki/Interjectio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oyuzmultfilm" TargetMode="External"/><Relationship Id="rId3" Type="http://schemas.openxmlformats.org/officeDocument/2006/relationships/hyperlink" Target="https://en.wikipedia.org/wiki/Bulgaria" TargetMode="External"/><Relationship Id="rId7" Type="http://schemas.openxmlformats.org/officeDocument/2006/relationships/hyperlink" Target="https://en.wikipedia.org/wiki/Moscow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s://en.wikipedia.org/wiki/Berkovits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Ilia_Beshkov" TargetMode="External"/><Relationship Id="rId11" Type="http://schemas.openxmlformats.org/officeDocument/2006/relationships/hyperlink" Target="https://en.wikipedia.org/wiki/The_Three_Fools" TargetMode="External"/><Relationship Id="rId5" Type="http://schemas.openxmlformats.org/officeDocument/2006/relationships/hyperlink" Target="https://en.wikipedia.org/wiki/Sofia" TargetMode="External"/><Relationship Id="rId10" Type="http://schemas.openxmlformats.org/officeDocument/2006/relationships/hyperlink" Target="https://en.wikipedia.org/w/index.php?title=Studio_of_Featured_Films&amp;action=edit&amp;redlink=1" TargetMode="External"/><Relationship Id="rId4" Type="http://schemas.openxmlformats.org/officeDocument/2006/relationships/hyperlink" Target="https://en.wikipedia.org/wiki/National_Academy_of_Arts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ders,_decorations,_and_medals_of_Bulgaria" TargetMode="External"/><Relationship Id="rId2" Type="http://schemas.openxmlformats.org/officeDocument/2006/relationships/hyperlink" Target="https://en.wikipedia.org/wiki/Krastyo_Sarafov_National_Academy_for_Theatre_and_Film_Art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Three_Fool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Bulgarian animator, director, art director, comics artist and cartoonist.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Donyo</a:t>
            </a:r>
            <a:r>
              <a:rPr lang="en-US" dirty="0"/>
              <a:t> </a:t>
            </a:r>
            <a:r>
              <a:rPr lang="en-US" dirty="0" err="1"/>
              <a:t>Donev</a:t>
            </a:r>
            <a:endParaRPr lang="bg-BG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4572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He is best known as the "father of </a:t>
            </a:r>
            <a:r>
              <a:rPr lang="en-US" dirty="0">
                <a:hlinkClick r:id="rId2" tooltip="The Three Fools"/>
              </a:rPr>
              <a:t>The Three Fools</a:t>
            </a:r>
            <a:r>
              <a:rPr lang="en-US" dirty="0"/>
              <a:t>" – an animated humorous sequence whose short episodes were continuously released during the 1970s and 1980s. His biting satirical caricatures were published in the most of the Bulgarian newspapers.</a:t>
            </a:r>
            <a:endParaRPr lang="bg-BG" dirty="0"/>
          </a:p>
        </p:txBody>
      </p:sp>
      <p:pic>
        <p:nvPicPr>
          <p:cNvPr id="3" name="Picture 2" descr="250px-The_Three_Fools_and_the_Tr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857231"/>
            <a:ext cx="2857520" cy="18573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1934" y="3500438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Donev's</a:t>
            </a:r>
            <a:r>
              <a:rPr lang="en-US" dirty="0"/>
              <a:t> works are characterized with the simplified lines and at the same time plasticity of the motion and vivid expressiveness. He was the first who used deformed manner of speaking and </a:t>
            </a:r>
            <a:r>
              <a:rPr lang="en-US" dirty="0">
                <a:hlinkClick r:id="rId4" tooltip="Interjection"/>
              </a:rPr>
              <a:t>interjections</a:t>
            </a:r>
            <a:r>
              <a:rPr lang="en-US" dirty="0"/>
              <a:t> as a sound image of a second plan together with </a:t>
            </a:r>
            <a:r>
              <a:rPr lang="en-US" dirty="0">
                <a:hlinkClick r:id="rId5" tooltip="Drum"/>
              </a:rPr>
              <a:t>drum</a:t>
            </a:r>
            <a:r>
              <a:rPr lang="en-US" dirty="0"/>
              <a:t>' and </a:t>
            </a:r>
            <a:r>
              <a:rPr lang="en-US" dirty="0">
                <a:hlinkClick r:id="rId6" tooltip="Bagpipe"/>
              </a:rPr>
              <a:t>bagpipe</a:t>
            </a:r>
            <a:r>
              <a:rPr lang="en-US" dirty="0"/>
              <a:t>' sounds.</a:t>
            </a:r>
            <a:endParaRPr lang="en-US" baseline="30000" dirty="0"/>
          </a:p>
        </p:txBody>
      </p:sp>
      <p:pic>
        <p:nvPicPr>
          <p:cNvPr id="5" name="Picture 4" descr="220px-Donyo-Donev-animator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472" y="3429000"/>
            <a:ext cx="3148980" cy="236173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214290"/>
            <a:ext cx="80041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Biography and Career</a:t>
            </a:r>
          </a:p>
          <a:p>
            <a:pPr algn="ctr"/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5500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Donyo</a:t>
            </a:r>
            <a:r>
              <a:rPr lang="en-US" dirty="0"/>
              <a:t> </a:t>
            </a:r>
            <a:r>
              <a:rPr lang="en-US" dirty="0" err="1"/>
              <a:t>Donev</a:t>
            </a:r>
            <a:r>
              <a:rPr lang="en-US" dirty="0"/>
              <a:t> was born on 27 June 1929 in </a:t>
            </a:r>
            <a:r>
              <a:rPr lang="en-US" dirty="0" err="1">
                <a:hlinkClick r:id="rId2" tooltip="Berkovitsa"/>
              </a:rPr>
              <a:t>Berkovitsa</a:t>
            </a:r>
            <a:r>
              <a:rPr lang="en-US" dirty="0"/>
              <a:t>, a small town in the northwest part of </a:t>
            </a:r>
            <a:r>
              <a:rPr lang="en-US" dirty="0">
                <a:hlinkClick r:id="rId3" tooltip="Bulgaria"/>
              </a:rPr>
              <a:t>Bulgaria</a:t>
            </a:r>
            <a:r>
              <a:rPr lang="en-US" dirty="0"/>
              <a:t>. He enrolled at the </a:t>
            </a:r>
            <a:r>
              <a:rPr lang="en-US" dirty="0">
                <a:hlinkClick r:id="rId4" tooltip="National Academy of Arts"/>
              </a:rPr>
              <a:t>National Academy of Arts</a:t>
            </a:r>
            <a:r>
              <a:rPr lang="en-US" dirty="0"/>
              <a:t> in </a:t>
            </a:r>
            <a:r>
              <a:rPr lang="en-US" dirty="0">
                <a:hlinkClick r:id="rId5" tooltip="Sofia"/>
              </a:rPr>
              <a:t>Sofia</a:t>
            </a:r>
            <a:r>
              <a:rPr lang="en-US" dirty="0"/>
              <a:t>, where he studied graphic art in 1949–1954 under the eminent Bulgarian artist </a:t>
            </a:r>
            <a:r>
              <a:rPr lang="en-US" dirty="0" err="1">
                <a:hlinkClick r:id="rId6" tooltip="Ilia Beshkov"/>
              </a:rPr>
              <a:t>Ilia</a:t>
            </a:r>
            <a:r>
              <a:rPr lang="en-US" dirty="0">
                <a:hlinkClick r:id="rId6" tooltip="Ilia Beshkov"/>
              </a:rPr>
              <a:t> </a:t>
            </a:r>
            <a:r>
              <a:rPr lang="en-US" dirty="0" err="1">
                <a:hlinkClick r:id="rId6" tooltip="Ilia Beshkov"/>
              </a:rPr>
              <a:t>Beshkov</a:t>
            </a:r>
            <a:r>
              <a:rPr lang="en-US" dirty="0"/>
              <a:t>. After graduating in the academy he attended a postgraduate course in 1959 in the </a:t>
            </a:r>
            <a:r>
              <a:rPr lang="en-US" dirty="0">
                <a:hlinkClick r:id="rId7" tooltip="Moscow"/>
              </a:rPr>
              <a:t>Moscow</a:t>
            </a:r>
            <a:r>
              <a:rPr lang="en-US" dirty="0"/>
              <a:t>'s </a:t>
            </a:r>
            <a:r>
              <a:rPr lang="en-US" dirty="0" err="1">
                <a:hlinkClick r:id="rId8" tooltip="Soyuzmultfilm"/>
              </a:rPr>
              <a:t>Soyuzmultfilm</a:t>
            </a:r>
            <a:r>
              <a:rPr lang="en-US" dirty="0"/>
              <a:t>.</a:t>
            </a:r>
            <a:endParaRPr lang="bg-BG" dirty="0"/>
          </a:p>
        </p:txBody>
      </p:sp>
      <p:pic>
        <p:nvPicPr>
          <p:cNvPr id="4" name="Picture 3" descr="800px-Sofia-National-art-academy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72198" y="1428736"/>
            <a:ext cx="2694898" cy="20717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0760" y="3500438"/>
            <a:ext cx="350046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National academy of arts in Sofia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4071942"/>
            <a:ext cx="4857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During the period 1956–1970 </a:t>
            </a:r>
            <a:r>
              <a:rPr lang="en-US" dirty="0" err="1"/>
              <a:t>Donev</a:t>
            </a:r>
            <a:r>
              <a:rPr lang="en-US" dirty="0"/>
              <a:t> was an animator and director in the department of animation in the </a:t>
            </a:r>
            <a:r>
              <a:rPr lang="en-US" dirty="0">
                <a:hlinkClick r:id="rId10" tooltip="Studio of Featured Films (page does not exist)"/>
              </a:rPr>
              <a:t>Studio of Featured Films</a:t>
            </a:r>
            <a:r>
              <a:rPr lang="en-US" dirty="0"/>
              <a:t> (SFF), Sofia. Since 1970 he was a head of a film unit in the Studio of Animated Films (SAF), Sofia where he stayed until 1993. In 1970 was released the first short episode of </a:t>
            </a:r>
            <a:r>
              <a:rPr lang="en-US" i="1" dirty="0">
                <a:hlinkClick r:id="rId11" tooltip="The Three Fools"/>
              </a:rPr>
              <a:t>The Three Fools</a:t>
            </a:r>
            <a:r>
              <a:rPr lang="en-US" dirty="0"/>
              <a:t>.</a:t>
            </a:r>
            <a:endParaRPr lang="bg-BG" dirty="0"/>
          </a:p>
        </p:txBody>
      </p:sp>
      <p:pic>
        <p:nvPicPr>
          <p:cNvPr id="7" name="Picture 6" descr="IMG_5252-e1413463334754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472" y="3929066"/>
            <a:ext cx="3095805" cy="20621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600076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Nu </a:t>
            </a:r>
            <a:r>
              <a:rPr lang="en-US" dirty="0" err="1"/>
              <a:t>Boyana</a:t>
            </a:r>
            <a:r>
              <a:rPr lang="en-US" dirty="0"/>
              <a:t> Film Studios</a:t>
            </a:r>
            <a:endParaRPr lang="bg-BG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5143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This animated caricature became popular throughout the country. Subsequently, it were released nine more episodes in the 1970s and 1980s. The sequence turned into a badge of </a:t>
            </a:r>
            <a:r>
              <a:rPr lang="en-US" dirty="0" err="1"/>
              <a:t>Donev</a:t>
            </a:r>
            <a:r>
              <a:rPr lang="en-US" dirty="0"/>
              <a:t>' creative works. There are not a single episode of them that was not awarded at the foreign film festivals. Some of his other notable works are </a:t>
            </a:r>
            <a:r>
              <a:rPr lang="en-US" i="1" dirty="0"/>
              <a:t>Happy End</a:t>
            </a:r>
            <a:r>
              <a:rPr lang="en-US" dirty="0"/>
              <a:t> (1969), </a:t>
            </a:r>
            <a:r>
              <a:rPr lang="en-US" i="1" dirty="0"/>
              <a:t>Clever Village</a:t>
            </a:r>
            <a:r>
              <a:rPr lang="en-US" dirty="0"/>
              <a:t> (1972), </a:t>
            </a:r>
            <a:r>
              <a:rPr lang="en-US" i="1" dirty="0"/>
              <a:t>De Facto</a:t>
            </a:r>
            <a:r>
              <a:rPr lang="en-US" dirty="0"/>
              <a:t> (1973) and </a:t>
            </a:r>
            <a:r>
              <a:rPr lang="en-US" i="1" dirty="0" err="1"/>
              <a:t>Causa</a:t>
            </a:r>
            <a:r>
              <a:rPr lang="en-US" i="1" dirty="0"/>
              <a:t> </a:t>
            </a:r>
            <a:r>
              <a:rPr lang="en-US" i="1" dirty="0" err="1"/>
              <a:t>Perduta</a:t>
            </a:r>
            <a:r>
              <a:rPr lang="en-US" dirty="0"/>
              <a:t> (1977). There are also numerous awards he received for his other animated films through the years.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3643314"/>
            <a:ext cx="47863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 As a cartoonist he constantly took part in exhibitions in Bulgaria and abroad.</a:t>
            </a:r>
          </a:p>
          <a:p>
            <a:pPr algn="just"/>
            <a:r>
              <a:rPr lang="en-US" dirty="0" err="1"/>
              <a:t>Donev</a:t>
            </a:r>
            <a:r>
              <a:rPr lang="en-US" dirty="0"/>
              <a:t> has been a professor at the </a:t>
            </a:r>
            <a:r>
              <a:rPr lang="en-US" dirty="0">
                <a:hlinkClick r:id="rId2" tooltip="Krastyo Sarafov National Academy for Theatre and Film Arts"/>
              </a:rPr>
              <a:t>National Academy for Theatre and Film Arts</a:t>
            </a:r>
            <a:r>
              <a:rPr lang="en-US" dirty="0"/>
              <a:t> for years, where he taught directing of </a:t>
            </a:r>
            <a:r>
              <a:rPr lang="en-US" dirty="0" err="1"/>
              <a:t>animation.He</a:t>
            </a:r>
            <a:r>
              <a:rPr lang="en-US" dirty="0"/>
              <a:t> was decorated with the high government prize the </a:t>
            </a:r>
            <a:r>
              <a:rPr lang="en-US" b="1" dirty="0">
                <a:hlinkClick r:id="rId3" tooltip="Orders, decorations, and medals of Bulgaria"/>
              </a:rPr>
              <a:t>Order Of Saint Cyril And Saint Methodius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Donyo</a:t>
            </a:r>
            <a:r>
              <a:rPr lang="en-US" dirty="0"/>
              <a:t> </a:t>
            </a:r>
            <a:r>
              <a:rPr lang="en-US" dirty="0" err="1"/>
              <a:t>Donev</a:t>
            </a:r>
            <a:r>
              <a:rPr lang="en-US" dirty="0"/>
              <a:t> died in 2007 at the age of 78.</a:t>
            </a:r>
          </a:p>
          <a:p>
            <a:pPr algn="just"/>
            <a:endParaRPr lang="bg-BG" dirty="0"/>
          </a:p>
        </p:txBody>
      </p:sp>
      <p:pic>
        <p:nvPicPr>
          <p:cNvPr id="5" name="Picture 4" descr="220px-Sofia-NATF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500042"/>
            <a:ext cx="3049835" cy="21764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38" y="271462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NATFA in Sofia, Bulgaria</a:t>
            </a:r>
            <a:endParaRPr lang="bg-BG" dirty="0"/>
          </a:p>
        </p:txBody>
      </p:sp>
      <p:pic>
        <p:nvPicPr>
          <p:cNvPr id="7" name="Picture 6" descr="ORIGINAL-donyo_donev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3500438"/>
            <a:ext cx="2280079" cy="2743695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14290"/>
            <a:ext cx="785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Selected </a:t>
            </a:r>
            <a:r>
              <a:rPr lang="en-US" sz="5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filmography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61436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The Three Fools sequence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1970</a:t>
            </a:r>
            <a:r>
              <a:rPr lang="en-US" dirty="0"/>
              <a:t> – </a:t>
            </a:r>
            <a:r>
              <a:rPr lang="en-US" dirty="0">
                <a:hlinkClick r:id="rId2" tooltip="The Three Fools"/>
              </a:rPr>
              <a:t>The Three Fools</a:t>
            </a:r>
            <a:r>
              <a:rPr lang="en-US" dirty="0"/>
              <a:t> 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1972</a:t>
            </a:r>
            <a:r>
              <a:rPr lang="en-US" dirty="0"/>
              <a:t> – Three Fools as Hunters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– </a:t>
            </a:r>
            <a:r>
              <a:rPr lang="en-US" dirty="0" err="1"/>
              <a:t>lovtsi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1974</a:t>
            </a:r>
            <a:r>
              <a:rPr lang="en-US" dirty="0"/>
              <a:t> – The Three Fools and the Cow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kravata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1977</a:t>
            </a:r>
            <a:r>
              <a:rPr lang="en-US" dirty="0"/>
              <a:t> – The Three Fools and the Tree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darvoto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1978</a:t>
            </a:r>
            <a:r>
              <a:rPr lang="en-US" dirty="0"/>
              <a:t> – The Three Fools and the Fool Woman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glupachkata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1979</a:t>
            </a:r>
            <a:r>
              <a:rPr lang="en-US" dirty="0"/>
              <a:t> – Three Fools as Athletes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– </a:t>
            </a:r>
            <a:r>
              <a:rPr lang="en-US" dirty="0" err="1"/>
              <a:t>atleti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1980</a:t>
            </a:r>
            <a:r>
              <a:rPr lang="en-US" dirty="0"/>
              <a:t> – Three Fools as Pedagogues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– </a:t>
            </a:r>
            <a:r>
              <a:rPr lang="en-US" dirty="0" err="1"/>
              <a:t>pedagozi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1982</a:t>
            </a:r>
            <a:r>
              <a:rPr lang="en-US" dirty="0"/>
              <a:t> – Three Fools as Fishermen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– </a:t>
            </a:r>
            <a:r>
              <a:rPr lang="en-US" dirty="0" err="1"/>
              <a:t>ribari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1989</a:t>
            </a:r>
            <a:r>
              <a:rPr lang="en-US" dirty="0"/>
              <a:t> – The Three Fools in the Restaurant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glupatsi</a:t>
            </a:r>
            <a:r>
              <a:rPr lang="en-US" dirty="0"/>
              <a:t> v </a:t>
            </a:r>
            <a:r>
              <a:rPr lang="en-US" dirty="0" err="1"/>
              <a:t>restoranta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1990</a:t>
            </a:r>
            <a:r>
              <a:rPr lang="en-US" dirty="0"/>
              <a:t> – Three Fools Non-stop / </a:t>
            </a:r>
            <a:r>
              <a:rPr lang="en-US" dirty="0" err="1"/>
              <a:t>Trimata</a:t>
            </a:r>
            <a:r>
              <a:rPr lang="en-US" dirty="0"/>
              <a:t> </a:t>
            </a:r>
            <a:r>
              <a:rPr lang="en-US" dirty="0" err="1"/>
              <a:t>glupatzi</a:t>
            </a:r>
            <a:r>
              <a:rPr lang="en-US" dirty="0"/>
              <a:t> non-stop</a:t>
            </a:r>
          </a:p>
          <a:p>
            <a:pPr algn="just">
              <a:buFont typeface="Arial" pitchFamily="34" charset="0"/>
              <a:buChar char="•"/>
            </a:pPr>
            <a:endParaRPr lang="bg-BG" dirty="0"/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40005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Other</a:t>
            </a:r>
          </a:p>
          <a:p>
            <a:r>
              <a:rPr lang="en-US" sz="2000" b="1" dirty="0"/>
              <a:t>1969</a:t>
            </a:r>
            <a:r>
              <a:rPr lang="en-US" sz="2000" dirty="0"/>
              <a:t> – </a:t>
            </a:r>
            <a:r>
              <a:rPr lang="en-US" sz="2000" i="1" dirty="0"/>
              <a:t>Happy End</a:t>
            </a:r>
            <a:r>
              <a:rPr lang="en-US" sz="2000" dirty="0"/>
              <a:t> / </a:t>
            </a:r>
            <a:r>
              <a:rPr lang="en-US" sz="2000" i="1" dirty="0" err="1"/>
              <a:t>Hepi</a:t>
            </a:r>
            <a:r>
              <a:rPr lang="en-US" sz="2000" i="1" dirty="0"/>
              <a:t> End</a:t>
            </a:r>
            <a:endParaRPr lang="en-US" sz="2000" dirty="0"/>
          </a:p>
          <a:p>
            <a:r>
              <a:rPr lang="en-US" sz="2000" b="1" dirty="0"/>
              <a:t>1972</a:t>
            </a:r>
            <a:r>
              <a:rPr lang="en-US" sz="2000" dirty="0"/>
              <a:t> – </a:t>
            </a:r>
            <a:r>
              <a:rPr lang="en-US" sz="2000" i="1" dirty="0"/>
              <a:t>Clever Village</a:t>
            </a:r>
            <a:r>
              <a:rPr lang="en-US" sz="2000" dirty="0"/>
              <a:t> / </a:t>
            </a:r>
            <a:r>
              <a:rPr lang="en-US" sz="2000" i="1" dirty="0" err="1"/>
              <a:t>Umno</a:t>
            </a:r>
            <a:r>
              <a:rPr lang="en-US" sz="2000" i="1" dirty="0"/>
              <a:t> </a:t>
            </a:r>
            <a:r>
              <a:rPr lang="en-US" sz="2000" i="1" dirty="0" err="1"/>
              <a:t>selo</a:t>
            </a:r>
            <a:endParaRPr lang="en-US" sz="2000" dirty="0"/>
          </a:p>
          <a:p>
            <a:r>
              <a:rPr lang="en-US" sz="2000" b="1" dirty="0"/>
              <a:t>1973</a:t>
            </a:r>
            <a:r>
              <a:rPr lang="en-US" sz="2000" dirty="0"/>
              <a:t> – </a:t>
            </a:r>
            <a:r>
              <a:rPr lang="en-US" sz="2000" i="1" dirty="0"/>
              <a:t>De Facto</a:t>
            </a:r>
            <a:r>
              <a:rPr lang="en-US" sz="2000" dirty="0"/>
              <a:t> / </a:t>
            </a:r>
            <a:r>
              <a:rPr lang="en-US" sz="2000" i="1" dirty="0"/>
              <a:t>De </a:t>
            </a:r>
            <a:r>
              <a:rPr lang="en-US" sz="2000" i="1" dirty="0" err="1"/>
              <a:t>fakto</a:t>
            </a:r>
            <a:endParaRPr lang="en-US" sz="2000" dirty="0"/>
          </a:p>
          <a:p>
            <a:r>
              <a:rPr lang="en-US" sz="2000" b="1" dirty="0"/>
              <a:t>1977</a:t>
            </a:r>
            <a:r>
              <a:rPr lang="en-US" sz="2000" dirty="0"/>
              <a:t> – </a:t>
            </a:r>
            <a:r>
              <a:rPr lang="en-US" sz="2000" i="1" dirty="0" err="1"/>
              <a:t>Causa</a:t>
            </a:r>
            <a:r>
              <a:rPr lang="en-US" sz="2000" i="1" dirty="0"/>
              <a:t> </a:t>
            </a:r>
            <a:r>
              <a:rPr lang="en-US" sz="2000" i="1" dirty="0" err="1"/>
              <a:t>Perduta</a:t>
            </a:r>
            <a:r>
              <a:rPr lang="en-US" sz="2000" dirty="0"/>
              <a:t> / </a:t>
            </a:r>
            <a:r>
              <a:rPr lang="en-US" sz="2000" i="1" dirty="0" err="1"/>
              <a:t>Kauza</a:t>
            </a:r>
            <a:r>
              <a:rPr lang="en-US" sz="2000" i="1" dirty="0"/>
              <a:t> </a:t>
            </a:r>
            <a:r>
              <a:rPr lang="en-US" sz="2000" i="1" dirty="0" err="1"/>
              <a:t>perduta</a:t>
            </a:r>
            <a:endParaRPr lang="en-US" sz="2000" dirty="0"/>
          </a:p>
          <a:p>
            <a:r>
              <a:rPr lang="en-US" sz="2000" b="1" dirty="0"/>
              <a:t>1985</a:t>
            </a:r>
            <a:r>
              <a:rPr lang="en-US" sz="2000" dirty="0"/>
              <a:t> – </a:t>
            </a:r>
            <a:r>
              <a:rPr lang="en-US" sz="2000" i="1" dirty="0"/>
              <a:t>We Called Them </a:t>
            </a:r>
            <a:r>
              <a:rPr lang="en-US" sz="2000" i="1" dirty="0" err="1"/>
              <a:t>Montagues</a:t>
            </a:r>
            <a:r>
              <a:rPr lang="en-US" sz="2000" i="1" dirty="0"/>
              <a:t> and </a:t>
            </a:r>
            <a:r>
              <a:rPr lang="en-US" sz="2000" i="1" dirty="0" err="1"/>
              <a:t>Capulets</a:t>
            </a:r>
            <a:r>
              <a:rPr lang="en-US" sz="2000" dirty="0"/>
              <a:t> / </a:t>
            </a:r>
            <a:r>
              <a:rPr lang="en-US" sz="2000" i="1" dirty="0" err="1"/>
              <a:t>Narekohme</a:t>
            </a:r>
            <a:r>
              <a:rPr lang="en-US" sz="2000" i="1" dirty="0"/>
              <a:t> </a:t>
            </a:r>
            <a:r>
              <a:rPr lang="en-US" sz="2000" i="1" dirty="0" err="1"/>
              <a:t>gi</a:t>
            </a:r>
            <a:r>
              <a:rPr lang="en-US" sz="2000" i="1" dirty="0"/>
              <a:t> </a:t>
            </a:r>
            <a:r>
              <a:rPr lang="en-US" sz="2000" i="1" dirty="0" err="1"/>
              <a:t>Monteki</a:t>
            </a:r>
            <a:r>
              <a:rPr lang="en-US" sz="2000" i="1" dirty="0"/>
              <a:t>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i="1" dirty="0" err="1"/>
              <a:t>Kapuleti</a:t>
            </a:r>
            <a:endParaRPr lang="en-US" sz="2000" dirty="0"/>
          </a:p>
          <a:p>
            <a:r>
              <a:rPr lang="en-US" sz="2000" b="1" dirty="0"/>
              <a:t>1988</a:t>
            </a:r>
            <a:r>
              <a:rPr lang="en-US" sz="2000" dirty="0"/>
              <a:t> – </a:t>
            </a:r>
            <a:r>
              <a:rPr lang="en-US" sz="2000" i="1" dirty="0"/>
              <a:t>Wolf's Suite</a:t>
            </a:r>
            <a:r>
              <a:rPr lang="en-US" sz="2000" dirty="0"/>
              <a:t> / </a:t>
            </a:r>
            <a:r>
              <a:rPr lang="en-US" sz="2000" i="1" dirty="0" err="1"/>
              <a:t>Valcha</a:t>
            </a:r>
            <a:r>
              <a:rPr lang="en-US" sz="2000" i="1" dirty="0"/>
              <a:t> </a:t>
            </a:r>
            <a:r>
              <a:rPr lang="en-US" sz="2000" i="1" dirty="0" err="1"/>
              <a:t>syuita</a:t>
            </a:r>
            <a:endParaRPr lang="en-US" sz="2000" dirty="0"/>
          </a:p>
          <a:p>
            <a:endParaRPr lang="bg-BG" dirty="0"/>
          </a:p>
        </p:txBody>
      </p:sp>
      <p:pic>
        <p:nvPicPr>
          <p:cNvPr id="3" name="Picture 2" descr="14869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85728"/>
            <a:ext cx="2823718" cy="40198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4" y="4286256"/>
            <a:ext cx="307186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One of the antique books from the sequence “The Three Fools”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714884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Some Awards</a:t>
            </a:r>
          </a:p>
          <a:p>
            <a:r>
              <a:rPr lang="en-US" b="1" dirty="0"/>
              <a:t>1988</a:t>
            </a:r>
            <a:r>
              <a:rPr lang="en-US" dirty="0"/>
              <a:t> – Golden </a:t>
            </a:r>
            <a:r>
              <a:rPr lang="en-US" dirty="0" err="1"/>
              <a:t>Mikeldi</a:t>
            </a:r>
            <a:r>
              <a:rPr lang="en-US" dirty="0"/>
              <a:t> for </a:t>
            </a:r>
            <a:r>
              <a:rPr lang="en-US" i="1" dirty="0"/>
              <a:t>Wolf's Suite</a:t>
            </a:r>
            <a:r>
              <a:rPr lang="en-US" dirty="0"/>
              <a:t> – Bilbao International Festival of Documentary and Short Films </a:t>
            </a:r>
          </a:p>
          <a:p>
            <a:r>
              <a:rPr lang="en-US" b="1" dirty="0"/>
              <a:t>1989</a:t>
            </a:r>
            <a:r>
              <a:rPr lang="en-US" dirty="0"/>
              <a:t> – Silver Dragon for </a:t>
            </a:r>
            <a:r>
              <a:rPr lang="en-US" i="1" dirty="0"/>
              <a:t>Wolf's Suite</a:t>
            </a:r>
            <a:r>
              <a:rPr lang="en-US" dirty="0"/>
              <a:t> – Cracow Film Festival </a:t>
            </a:r>
          </a:p>
          <a:p>
            <a:endParaRPr lang="bg-BG" dirty="0"/>
          </a:p>
        </p:txBody>
      </p:sp>
    </p:spTree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706</Words>
  <Application>Microsoft Office PowerPoint</Application>
  <PresentationFormat>Презентация на цял екран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1" baseType="lpstr">
      <vt:lpstr>Arial</vt:lpstr>
      <vt:lpstr>Georgia</vt:lpstr>
      <vt:lpstr>Wingdings</vt:lpstr>
      <vt:lpstr>Wingdings 2</vt:lpstr>
      <vt:lpstr>Civic</vt:lpstr>
      <vt:lpstr>Donyo Donev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Donyo Donev</dc:title>
  <dc:creator>HP</dc:creator>
  <cp:lastModifiedBy>user</cp:lastModifiedBy>
  <cp:revision>11</cp:revision>
  <dcterms:created xsi:type="dcterms:W3CDTF">2018-11-19T21:20:45Z</dcterms:created>
  <dcterms:modified xsi:type="dcterms:W3CDTF">2021-06-28T07:26:26Z</dcterms:modified>
</cp:coreProperties>
</file>