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64" r:id="rId5"/>
    <p:sldId id="290" r:id="rId6"/>
    <p:sldId id="275" r:id="rId7"/>
    <p:sldId id="291" r:id="rId8"/>
    <p:sldId id="292" r:id="rId9"/>
    <p:sldId id="293" r:id="rId10"/>
    <p:sldId id="265" r:id="rId11"/>
    <p:sldId id="294" r:id="rId12"/>
    <p:sldId id="266" r:id="rId13"/>
    <p:sldId id="295" r:id="rId14"/>
    <p:sldId id="260" r:id="rId15"/>
    <p:sldId id="296" r:id="rId16"/>
    <p:sldId id="267" r:id="rId17"/>
    <p:sldId id="297" r:id="rId18"/>
    <p:sldId id="268" r:id="rId19"/>
    <p:sldId id="298" r:id="rId20"/>
    <p:sldId id="269" r:id="rId21"/>
    <p:sldId id="299" r:id="rId22"/>
    <p:sldId id="270" r:id="rId23"/>
    <p:sldId id="300" r:id="rId24"/>
    <p:sldId id="271" r:id="rId25"/>
    <p:sldId id="301" r:id="rId26"/>
    <p:sldId id="272" r:id="rId27"/>
    <p:sldId id="302" r:id="rId28"/>
    <p:sldId id="273" r:id="rId29"/>
    <p:sldId id="303" r:id="rId30"/>
    <p:sldId id="274" r:id="rId31"/>
    <p:sldId id="304" r:id="rId32"/>
    <p:sldId id="276" r:id="rId33"/>
    <p:sldId id="305" r:id="rId34"/>
    <p:sldId id="282" r:id="rId35"/>
    <p:sldId id="306" r:id="rId36"/>
    <p:sldId id="279" r:id="rId37"/>
    <p:sldId id="307" r:id="rId38"/>
    <p:sldId id="278" r:id="rId39"/>
    <p:sldId id="308" r:id="rId40"/>
    <p:sldId id="283" r:id="rId41"/>
    <p:sldId id="309" r:id="rId42"/>
    <p:sldId id="281" r:id="rId43"/>
    <p:sldId id="310" r:id="rId44"/>
    <p:sldId id="284" r:id="rId45"/>
    <p:sldId id="311" r:id="rId46"/>
    <p:sldId id="285" r:id="rId47"/>
    <p:sldId id="312" r:id="rId48"/>
    <p:sldId id="286" r:id="rId49"/>
    <p:sldId id="313" r:id="rId50"/>
    <p:sldId id="287" r:id="rId51"/>
    <p:sldId id="314" r:id="rId52"/>
    <p:sldId id="288" r:id="rId53"/>
    <p:sldId id="315" r:id="rId54"/>
    <p:sldId id="316" r:id="rId5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7" d="100"/>
          <a:sy n="57" d="100"/>
        </p:scale>
        <p:origin x="121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26815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420016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233684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376720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15396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256228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77274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233752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126492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73731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69CCC46B-4FE1-49F2-9916-2F3AE1BC9187}" type="datetimeFigureOut">
              <a:rPr lang="pt-PT" smtClean="0"/>
              <a:pPr/>
              <a:t>10/07/2021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7A1C8D-10A4-4F7B-9074-97670E0DD005}" type="slidenum">
              <a:rPr lang="pt-PT" smtClean="0"/>
              <a:pPr/>
              <a:t>‹nº›</a:t>
            </a:fld>
            <a:endParaRPr lang="pt-PT"/>
          </a:p>
        </p:txBody>
      </p:sp>
    </p:spTree>
    <p:extLst>
      <p:ext uri="{BB962C8B-B14F-4D97-AF65-F5344CB8AC3E}">
        <p14:creationId xmlns:p14="http://schemas.microsoft.com/office/powerpoint/2010/main" val="194504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C46B-4FE1-49F2-9916-2F3AE1BC9187}" type="datetimeFigureOut">
              <a:rPr lang="pt-PT" smtClean="0"/>
              <a:pPr/>
              <a:t>10/07/2021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A1C8D-10A4-4F7B-9074-97670E0DD005}" type="slidenum">
              <a:rPr lang="pt-PT" smtClean="0"/>
              <a:pPr/>
              <a:t>‹nº›</a:t>
            </a:fld>
            <a:endParaRPr lang="pt-PT"/>
          </a:p>
        </p:txBody>
      </p:sp>
    </p:spTree>
    <p:extLst>
      <p:ext uri="{BB962C8B-B14F-4D97-AF65-F5344CB8AC3E}">
        <p14:creationId xmlns:p14="http://schemas.microsoft.com/office/powerpoint/2010/main" val="587036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6000" y="463776"/>
            <a:ext cx="10515600" cy="1325563"/>
          </a:xfrm>
        </p:spPr>
        <p:txBody>
          <a:bodyPr>
            <a:normAutofit fontScale="90000"/>
          </a:bodyPr>
          <a:lstStyle/>
          <a:p>
            <a:r>
              <a:rPr lang="pt-PT" sz="6600" dirty="0"/>
              <a:t>História de Portugal</a:t>
            </a:r>
            <a:br>
              <a:rPr lang="pt-PT" sz="6600" dirty="0"/>
            </a:br>
            <a:r>
              <a:rPr lang="pt-PT" sz="4000" dirty="0" err="1"/>
              <a:t>History</a:t>
            </a:r>
            <a:r>
              <a:rPr lang="pt-PT" sz="4000" dirty="0"/>
              <a:t> </a:t>
            </a:r>
            <a:r>
              <a:rPr lang="pt-PT" sz="4000" dirty="0" err="1"/>
              <a:t>of</a:t>
            </a:r>
            <a:r>
              <a:rPr lang="pt-PT" sz="4000" dirty="0"/>
              <a:t> Portugal</a:t>
            </a:r>
            <a:endParaRPr lang="pt-PT" sz="6600" dirty="0"/>
          </a:p>
        </p:txBody>
      </p:sp>
      <p:pic>
        <p:nvPicPr>
          <p:cNvPr id="4" name="Marcador de Posição de Conteúdo 3"/>
          <p:cNvPicPr>
            <a:picLocks noGrp="1" noChangeAspect="1"/>
          </p:cNvPicPr>
          <p:nvPr>
            <p:ph idx="1"/>
          </p:nvPr>
        </p:nvPicPr>
        <p:blipFill>
          <a:blip r:embed="rId2"/>
          <a:stretch>
            <a:fillRect/>
          </a:stretch>
        </p:blipFill>
        <p:spPr>
          <a:xfrm>
            <a:off x="0" y="1924127"/>
            <a:ext cx="9050612" cy="3649265"/>
          </a:xfrm>
          <a:prstGeom prst="rect">
            <a:avLst/>
          </a:prstGeom>
        </p:spPr>
      </p:pic>
      <p:sp>
        <p:nvSpPr>
          <p:cNvPr id="5" name="CaixaDeTexto 4"/>
          <p:cNvSpPr txBox="1"/>
          <p:nvPr/>
        </p:nvSpPr>
        <p:spPr>
          <a:xfrm>
            <a:off x="-135466" y="5265615"/>
            <a:ext cx="5402866" cy="307777"/>
          </a:xfrm>
          <a:prstGeom prst="rect">
            <a:avLst/>
          </a:prstGeom>
          <a:noFill/>
        </p:spPr>
        <p:txBody>
          <a:bodyPr wrap="square" rtlCol="0">
            <a:spAutoFit/>
          </a:bodyPr>
          <a:lstStyle/>
          <a:p>
            <a:r>
              <a:rPr lang="pt-PT" sz="1400" i="1" dirty="0"/>
              <a:t>Trabalho elaborado por: Carlos Costa, 6ºH</a:t>
            </a:r>
          </a:p>
        </p:txBody>
      </p:sp>
      <p:sp>
        <p:nvSpPr>
          <p:cNvPr id="8" name="CaixaDeTexto 7">
            <a:extLst>
              <a:ext uri="{FF2B5EF4-FFF2-40B4-BE49-F238E27FC236}">
                <a16:creationId xmlns:a16="http://schemas.microsoft.com/office/drawing/2014/main" id="{BC814AE8-21BD-411B-9221-D8DF8F46A283}"/>
              </a:ext>
            </a:extLst>
          </p:cNvPr>
          <p:cNvSpPr txBox="1"/>
          <p:nvPr/>
        </p:nvSpPr>
        <p:spPr>
          <a:xfrm>
            <a:off x="8792633" y="5842968"/>
            <a:ext cx="6273800" cy="369332"/>
          </a:xfrm>
          <a:prstGeom prst="rect">
            <a:avLst/>
          </a:prstGeom>
          <a:noFill/>
        </p:spPr>
        <p:txBody>
          <a:bodyPr wrap="square">
            <a:spAutoFit/>
          </a:bodyPr>
          <a:lstStyle/>
          <a:p>
            <a:r>
              <a:rPr lang="en-US" b="0" i="0" u="none" strike="noStrike" dirty="0">
                <a:solidFill>
                  <a:srgbClr val="000000"/>
                </a:solidFill>
                <a:effectLst/>
              </a:rPr>
              <a:t>Read to ANIMATE Erasmus 2021</a:t>
            </a:r>
            <a:endParaRPr lang="pt-PT" dirty="0"/>
          </a:p>
        </p:txBody>
      </p:sp>
    </p:spTree>
    <p:extLst>
      <p:ext uri="{BB962C8B-B14F-4D97-AF65-F5344CB8AC3E}">
        <p14:creationId xmlns:p14="http://schemas.microsoft.com/office/powerpoint/2010/main" val="279623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formação do reino de Portugal</a:t>
            </a:r>
          </a:p>
        </p:txBody>
      </p:sp>
      <p:sp>
        <p:nvSpPr>
          <p:cNvPr id="3" name="Marcador de Posição de Conteúdo 2"/>
          <p:cNvSpPr>
            <a:spLocks noGrp="1"/>
          </p:cNvSpPr>
          <p:nvPr>
            <p:ph idx="1"/>
          </p:nvPr>
        </p:nvSpPr>
        <p:spPr>
          <a:xfrm>
            <a:off x="671000" y="1966812"/>
            <a:ext cx="6241869" cy="3812586"/>
          </a:xfrm>
        </p:spPr>
        <p:txBody>
          <a:bodyPr>
            <a:normAutofit fontScale="92500" lnSpcReduction="10000"/>
          </a:bodyPr>
          <a:lstStyle/>
          <a:p>
            <a:pPr>
              <a:buNone/>
            </a:pPr>
            <a:r>
              <a:rPr lang="pt-PT" dirty="0"/>
              <a:t>	Portugal foi fundado a 5 de Outubro de 1143 por D. Afonso Henriques após a batalha de São Mamede em 24 de Junho de 1128. </a:t>
            </a:r>
          </a:p>
          <a:p>
            <a:pPr>
              <a:buNone/>
            </a:pPr>
            <a:r>
              <a:rPr lang="pt-PT" dirty="0"/>
              <a:t>	D. Afonso Henriques foi o primeiro rei de Portugal e o primeiro da 1ª dinastia. Após o tratado de Zamora, preocupou-se com o alargamento de Portugal, procurando reconquistar território aos mouros, o que aconteceu com um dos seus sucessores, D. Afonso III, em 1249.</a:t>
            </a:r>
          </a:p>
        </p:txBody>
      </p:sp>
      <p:pic>
        <p:nvPicPr>
          <p:cNvPr id="4" name="Imagem 3"/>
          <p:cNvPicPr>
            <a:picLocks noChangeAspect="1"/>
          </p:cNvPicPr>
          <p:nvPr/>
        </p:nvPicPr>
        <p:blipFill>
          <a:blip r:embed="rId2"/>
          <a:stretch>
            <a:fillRect/>
          </a:stretch>
        </p:blipFill>
        <p:spPr>
          <a:xfrm>
            <a:off x="7193280" y="1966812"/>
            <a:ext cx="4998720" cy="44037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The formation of the Kingdom of Portugal</a:t>
            </a:r>
            <a:endParaRPr lang="pt-PT" b="1" dirty="0"/>
          </a:p>
        </p:txBody>
      </p:sp>
      <p:sp>
        <p:nvSpPr>
          <p:cNvPr id="3" name="Marcador de Posição de Conteúdo 2"/>
          <p:cNvSpPr>
            <a:spLocks noGrp="1"/>
          </p:cNvSpPr>
          <p:nvPr>
            <p:ph idx="1"/>
          </p:nvPr>
        </p:nvSpPr>
        <p:spPr>
          <a:xfrm>
            <a:off x="671000" y="1966812"/>
            <a:ext cx="6241869" cy="3812586"/>
          </a:xfrm>
        </p:spPr>
        <p:txBody>
          <a:bodyPr>
            <a:normAutofit fontScale="92500"/>
          </a:bodyPr>
          <a:lstStyle/>
          <a:p>
            <a:pPr>
              <a:buNone/>
            </a:pPr>
            <a:r>
              <a:rPr lang="pt-PT" dirty="0"/>
              <a:t>	</a:t>
            </a:r>
            <a:r>
              <a:rPr lang="en-US" dirty="0"/>
              <a:t>Portugal was founded on 5 October 1143 by King Afonso Henriques after the Battle of São </a:t>
            </a:r>
            <a:r>
              <a:rPr lang="en-US" dirty="0" err="1"/>
              <a:t>Mamede</a:t>
            </a:r>
            <a:r>
              <a:rPr lang="en-US" dirty="0"/>
              <a:t> on 24 June 1128. </a:t>
            </a:r>
          </a:p>
          <a:p>
            <a:pPr>
              <a:buNone/>
            </a:pPr>
            <a:r>
              <a:rPr lang="en-US" dirty="0"/>
              <a:t>	D. Afonso Henriques was the first king of Portugal and the first of the 1st dynasty. After the treaty of Zamora, he was concerned with the enlargement of Portugal, seeking to reconquer territory from the Moors, which happened with one of his successors, D. Afonso III, in 1249.</a:t>
            </a:r>
            <a:endParaRPr lang="pt-PT" dirty="0"/>
          </a:p>
        </p:txBody>
      </p:sp>
      <p:pic>
        <p:nvPicPr>
          <p:cNvPr id="4" name="Imagem 3"/>
          <p:cNvPicPr>
            <a:picLocks noChangeAspect="1"/>
          </p:cNvPicPr>
          <p:nvPr/>
        </p:nvPicPr>
        <p:blipFill>
          <a:blip r:embed="rId2"/>
          <a:stretch>
            <a:fillRect/>
          </a:stretch>
        </p:blipFill>
        <p:spPr>
          <a:xfrm>
            <a:off x="7193280" y="1966812"/>
            <a:ext cx="4998720" cy="4403716"/>
          </a:xfrm>
          <a:prstGeom prst="rect">
            <a:avLst/>
          </a:prstGeom>
        </p:spPr>
      </p:pic>
    </p:spTree>
    <p:extLst>
      <p:ext uri="{BB962C8B-B14F-4D97-AF65-F5344CB8AC3E}">
        <p14:creationId xmlns:p14="http://schemas.microsoft.com/office/powerpoint/2010/main" val="118631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O ponto de partida para os descobrimentos </a:t>
            </a:r>
          </a:p>
        </p:txBody>
      </p:sp>
      <p:sp>
        <p:nvSpPr>
          <p:cNvPr id="3" name="Marcador de Posição de Conteúdo 2"/>
          <p:cNvSpPr>
            <a:spLocks noGrp="1"/>
          </p:cNvSpPr>
          <p:nvPr>
            <p:ph idx="1"/>
          </p:nvPr>
        </p:nvSpPr>
        <p:spPr>
          <a:xfrm>
            <a:off x="692426" y="3740564"/>
            <a:ext cx="10515600" cy="4351338"/>
          </a:xfrm>
        </p:spPr>
        <p:txBody>
          <a:bodyPr/>
          <a:lstStyle/>
          <a:p>
            <a:pPr>
              <a:buNone/>
            </a:pPr>
            <a:r>
              <a:rPr lang="pt-PT" dirty="0"/>
              <a:t>	D. João I foi aclamado rei em 1385 e fundou a dinastia de Avis, ligada ao arranque dos Descobrimentos. Quando subiu ao trono, o rei de Castela invadiu novamente Portugal, tendo sido derrotado na Batalha de Aljubarrota. No início do século XV, Portugal viveu um período de grandes dificuldades e, para procurar os bens que faltavam, iniciou a expansão marítima.</a:t>
            </a:r>
          </a:p>
          <a:p>
            <a:endParaRPr lang="pt-PT" dirty="0"/>
          </a:p>
        </p:txBody>
      </p:sp>
      <p:pic>
        <p:nvPicPr>
          <p:cNvPr id="23554" name="Picture 2" descr="Resultado de imagem para batalha de aljubarrota"/>
          <p:cNvPicPr>
            <a:picLocks noChangeAspect="1" noChangeArrowheads="1"/>
          </p:cNvPicPr>
          <p:nvPr/>
        </p:nvPicPr>
        <p:blipFill>
          <a:blip r:embed="rId2"/>
          <a:srcRect/>
          <a:stretch>
            <a:fillRect/>
          </a:stretch>
        </p:blipFill>
        <p:spPr bwMode="auto">
          <a:xfrm>
            <a:off x="0" y="1427264"/>
            <a:ext cx="7822877" cy="20017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The starting point for the discoveries </a:t>
            </a:r>
            <a:endParaRPr lang="pt-PT" b="1" dirty="0"/>
          </a:p>
        </p:txBody>
      </p:sp>
      <p:sp>
        <p:nvSpPr>
          <p:cNvPr id="3" name="Marcador de Posição de Conteúdo 2"/>
          <p:cNvSpPr>
            <a:spLocks noGrp="1"/>
          </p:cNvSpPr>
          <p:nvPr>
            <p:ph idx="1"/>
          </p:nvPr>
        </p:nvSpPr>
        <p:spPr>
          <a:xfrm>
            <a:off x="692426" y="3740564"/>
            <a:ext cx="10515600" cy="4351338"/>
          </a:xfrm>
        </p:spPr>
        <p:txBody>
          <a:bodyPr/>
          <a:lstStyle/>
          <a:p>
            <a:pPr>
              <a:buNone/>
            </a:pPr>
            <a:r>
              <a:rPr lang="pt-PT" dirty="0"/>
              <a:t>	</a:t>
            </a:r>
            <a:r>
              <a:rPr lang="en-US" dirty="0"/>
              <a:t>D. João I was acclaimed king in 1385 and founded the dynasty of Avis, linked to the start of the Discoveries. When he took the throne, the King of Castile invaded Portugal again and was defeated in the Battle of </a:t>
            </a:r>
            <a:r>
              <a:rPr lang="en-US" dirty="0" err="1"/>
              <a:t>Aljubarrota</a:t>
            </a:r>
            <a:r>
              <a:rPr lang="en-US" dirty="0"/>
              <a:t>. In the early 15th century, Portugal experienced a period of great hardship and, in order to seek the goods that were lacking, it began maritime expansion.</a:t>
            </a:r>
            <a:endParaRPr lang="pt-PT" dirty="0"/>
          </a:p>
        </p:txBody>
      </p:sp>
      <p:pic>
        <p:nvPicPr>
          <p:cNvPr id="23554" name="Picture 2" descr="Resultado de imagem para batalha de aljubarrota"/>
          <p:cNvPicPr>
            <a:picLocks noChangeAspect="1" noChangeArrowheads="1"/>
          </p:cNvPicPr>
          <p:nvPr/>
        </p:nvPicPr>
        <p:blipFill>
          <a:blip r:embed="rId2"/>
          <a:srcRect/>
          <a:stretch>
            <a:fillRect/>
          </a:stretch>
        </p:blipFill>
        <p:spPr bwMode="auto">
          <a:xfrm>
            <a:off x="0" y="1512221"/>
            <a:ext cx="8221681" cy="2103783"/>
          </a:xfrm>
          <a:prstGeom prst="rect">
            <a:avLst/>
          </a:prstGeom>
          <a:noFill/>
        </p:spPr>
      </p:pic>
    </p:spTree>
    <p:extLst>
      <p:ext uri="{BB962C8B-B14F-4D97-AF65-F5344CB8AC3E}">
        <p14:creationId xmlns:p14="http://schemas.microsoft.com/office/powerpoint/2010/main" val="48947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Descobrimentos</a:t>
            </a:r>
          </a:p>
        </p:txBody>
      </p:sp>
      <p:sp>
        <p:nvSpPr>
          <p:cNvPr id="3" name="Marcador de Posição de Conteúdo 2"/>
          <p:cNvSpPr>
            <a:spLocks noGrp="1"/>
          </p:cNvSpPr>
          <p:nvPr>
            <p:ph idx="1"/>
          </p:nvPr>
        </p:nvSpPr>
        <p:spPr>
          <a:xfrm>
            <a:off x="548640" y="2087034"/>
            <a:ext cx="6831874" cy="4519749"/>
          </a:xfrm>
        </p:spPr>
        <p:txBody>
          <a:bodyPr>
            <a:normAutofit/>
          </a:bodyPr>
          <a:lstStyle/>
          <a:p>
            <a:pPr>
              <a:buNone/>
            </a:pPr>
            <a:r>
              <a:rPr lang="pt-PT" dirty="0"/>
              <a:t>	Nos inícios do séc. XV, o mundo era desconhecido para os europeus. Os homens pensavam que havia monstros no mar e que para além da linha do horizonte eram as trevas.   </a:t>
            </a:r>
          </a:p>
          <a:p>
            <a:pPr>
              <a:buNone/>
            </a:pPr>
            <a:r>
              <a:rPr lang="pt-PT" dirty="0"/>
              <a:t>	Com a expansão marítima, o clero queria espalhar o cristianismo e a realeza queria reforçar o poder real.</a:t>
            </a:r>
          </a:p>
          <a:p>
            <a:pPr>
              <a:buNone/>
            </a:pPr>
            <a:r>
              <a:rPr lang="pt-PT" dirty="0"/>
              <a:t>	A conquista de Ceuta em 1415 marca o arranque da expansão de Portugal.</a:t>
            </a:r>
          </a:p>
        </p:txBody>
      </p:sp>
      <p:pic>
        <p:nvPicPr>
          <p:cNvPr id="6" name="Marcador de Posição de Conteúdo 4"/>
          <p:cNvPicPr>
            <a:picLocks noChangeAspect="1"/>
          </p:cNvPicPr>
          <p:nvPr/>
        </p:nvPicPr>
        <p:blipFill>
          <a:blip r:embed="rId2"/>
          <a:stretch>
            <a:fillRect/>
          </a:stretch>
        </p:blipFill>
        <p:spPr>
          <a:xfrm>
            <a:off x="7876420" y="0"/>
            <a:ext cx="3766940" cy="5022587"/>
          </a:xfrm>
          <a:prstGeom prst="rect">
            <a:avLst/>
          </a:prstGeom>
        </p:spPr>
      </p:pic>
    </p:spTree>
    <p:extLst>
      <p:ext uri="{BB962C8B-B14F-4D97-AF65-F5344CB8AC3E}">
        <p14:creationId xmlns:p14="http://schemas.microsoft.com/office/powerpoint/2010/main" val="233761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Discoveries</a:t>
            </a:r>
            <a:endParaRPr lang="pt-PT" b="1" dirty="0"/>
          </a:p>
        </p:txBody>
      </p:sp>
      <p:sp>
        <p:nvSpPr>
          <p:cNvPr id="3" name="Marcador de Posição de Conteúdo 2"/>
          <p:cNvSpPr>
            <a:spLocks noGrp="1"/>
          </p:cNvSpPr>
          <p:nvPr>
            <p:ph idx="1"/>
          </p:nvPr>
        </p:nvSpPr>
        <p:spPr>
          <a:xfrm>
            <a:off x="548640" y="2055813"/>
            <a:ext cx="6831874" cy="4519749"/>
          </a:xfrm>
        </p:spPr>
        <p:txBody>
          <a:bodyPr>
            <a:normAutofit/>
          </a:bodyPr>
          <a:lstStyle/>
          <a:p>
            <a:pPr>
              <a:buNone/>
            </a:pPr>
            <a:r>
              <a:rPr lang="pt-PT" dirty="0"/>
              <a:t>	</a:t>
            </a:r>
            <a:r>
              <a:rPr lang="en-US" dirty="0"/>
              <a:t>At the beginning of the 15th century, the world was unknown to Europeans. Men thought there were monsters in the sea and that beyond the horizon was darkness.   </a:t>
            </a:r>
          </a:p>
          <a:p>
            <a:pPr>
              <a:buNone/>
            </a:pPr>
            <a:r>
              <a:rPr lang="en-US" dirty="0"/>
              <a:t>	With maritime expansion, the clergy wanted to spread Christianity and the royalty wanted to strengthen the royal power.</a:t>
            </a:r>
          </a:p>
          <a:p>
            <a:pPr>
              <a:buNone/>
            </a:pPr>
            <a:r>
              <a:rPr lang="en-US" dirty="0"/>
              <a:t>	The conquest of Ceuta in 1415 marks the start of Portugal's expansion.</a:t>
            </a:r>
          </a:p>
          <a:p>
            <a:pPr>
              <a:buNone/>
            </a:pPr>
            <a:endParaRPr lang="pt-PT" dirty="0"/>
          </a:p>
        </p:txBody>
      </p:sp>
      <p:pic>
        <p:nvPicPr>
          <p:cNvPr id="6" name="Marcador de Posição de Conteúdo 4"/>
          <p:cNvPicPr>
            <a:picLocks noChangeAspect="1"/>
          </p:cNvPicPr>
          <p:nvPr/>
        </p:nvPicPr>
        <p:blipFill>
          <a:blip r:embed="rId2"/>
          <a:stretch>
            <a:fillRect/>
          </a:stretch>
        </p:blipFill>
        <p:spPr>
          <a:xfrm>
            <a:off x="7876420" y="0"/>
            <a:ext cx="3766940" cy="5022587"/>
          </a:xfrm>
          <a:prstGeom prst="rect">
            <a:avLst/>
          </a:prstGeom>
        </p:spPr>
      </p:pic>
    </p:spTree>
    <p:extLst>
      <p:ext uri="{BB962C8B-B14F-4D97-AF65-F5344CB8AC3E}">
        <p14:creationId xmlns:p14="http://schemas.microsoft.com/office/powerpoint/2010/main" val="414090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expansão marítima e os reis</a:t>
            </a:r>
          </a:p>
        </p:txBody>
      </p:sp>
      <p:sp>
        <p:nvSpPr>
          <p:cNvPr id="3" name="Marcador de Posição de Conteúdo 2"/>
          <p:cNvSpPr>
            <a:spLocks noGrp="1"/>
          </p:cNvSpPr>
          <p:nvPr>
            <p:ph idx="1"/>
          </p:nvPr>
        </p:nvSpPr>
        <p:spPr>
          <a:xfrm>
            <a:off x="460375" y="1876425"/>
            <a:ext cx="9063446" cy="4287792"/>
          </a:xfrm>
        </p:spPr>
        <p:txBody>
          <a:bodyPr>
            <a:normAutofit lnSpcReduction="10000"/>
          </a:bodyPr>
          <a:lstStyle/>
          <a:p>
            <a:pPr>
              <a:buNone/>
            </a:pPr>
            <a:r>
              <a:rPr lang="pt-PT" dirty="0"/>
              <a:t>	O Infante D. Henrique, “ O Navegador”, foi o grande impulsionador dos Descobrimentos.</a:t>
            </a:r>
          </a:p>
          <a:p>
            <a:pPr>
              <a:buNone/>
            </a:pPr>
            <a:r>
              <a:rPr lang="pt-PT" dirty="0"/>
              <a:t>	Em 1434, Gil Eanes conseguiu dobrar o cabo do Bojador, lutando contra fortes ventos e grande ondulação.</a:t>
            </a:r>
          </a:p>
          <a:p>
            <a:pPr>
              <a:buNone/>
            </a:pPr>
            <a:r>
              <a:rPr lang="pt-PT" dirty="0"/>
              <a:t>	D. João V, “O Africano”, entregou a exploração da costa Africana em 1469 a Fernão Gomes.</a:t>
            </a:r>
          </a:p>
          <a:p>
            <a:pPr>
              <a:buNone/>
            </a:pPr>
            <a:r>
              <a:rPr lang="pt-PT" dirty="0"/>
              <a:t>	D. João II, “O Príncipe Perfeito”, tinha como </a:t>
            </a:r>
            <a:r>
              <a:rPr lang="pt-PT" dirty="0" err="1"/>
              <a:t>objetivo</a:t>
            </a:r>
            <a:r>
              <a:rPr lang="pt-PT" dirty="0"/>
              <a:t> chegar à Índia, o que não conseguiu antes de morrer.</a:t>
            </a:r>
          </a:p>
          <a:p>
            <a:pPr>
              <a:buNone/>
            </a:pPr>
            <a:r>
              <a:rPr lang="pt-PT" dirty="0"/>
              <a:t>	 Em 1494, o Tratado de Tordesilhas dividiu o mundo a descobrir entre Portugal e Espanha.</a:t>
            </a:r>
          </a:p>
          <a:p>
            <a:pPr>
              <a:buNone/>
            </a:pPr>
            <a:endParaRPr lang="pt-PT" dirty="0"/>
          </a:p>
        </p:txBody>
      </p:sp>
      <p:sp>
        <p:nvSpPr>
          <p:cNvPr id="24578" name="AutoShape 2" descr="Resultado de imagem para d. joÃ£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24580" name="Picture 4" descr="https://1.bp.blogspot.com/-k1dfqAYBZyY/TW7UoLYylZI/AAAAAAAAD9s/LIx8y_l8Cyk/s1600/Jo%25C3%25A3o%2BII.jpg"/>
          <p:cNvPicPr>
            <a:picLocks noChangeAspect="1" noChangeArrowheads="1"/>
          </p:cNvPicPr>
          <p:nvPr/>
        </p:nvPicPr>
        <p:blipFill>
          <a:blip r:embed="rId2"/>
          <a:srcRect/>
          <a:stretch>
            <a:fillRect/>
          </a:stretch>
        </p:blipFill>
        <p:spPr bwMode="auto">
          <a:xfrm>
            <a:off x="9160933" y="7937"/>
            <a:ext cx="3031067" cy="38781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Maritime</a:t>
            </a:r>
            <a:r>
              <a:rPr lang="pt-PT" b="1" dirty="0"/>
              <a:t> </a:t>
            </a:r>
            <a:r>
              <a:rPr lang="pt-PT" b="1" dirty="0" err="1"/>
              <a:t>expansion</a:t>
            </a:r>
            <a:r>
              <a:rPr lang="pt-PT" b="1" dirty="0"/>
              <a:t> </a:t>
            </a:r>
            <a:r>
              <a:rPr lang="pt-PT" b="1" dirty="0" err="1"/>
              <a:t>and</a:t>
            </a:r>
            <a:r>
              <a:rPr lang="pt-PT" b="1" dirty="0"/>
              <a:t> kings</a:t>
            </a:r>
          </a:p>
        </p:txBody>
      </p:sp>
      <p:sp>
        <p:nvSpPr>
          <p:cNvPr id="3" name="Marcador de Posição de Conteúdo 2"/>
          <p:cNvSpPr>
            <a:spLocks noGrp="1"/>
          </p:cNvSpPr>
          <p:nvPr>
            <p:ph idx="1"/>
          </p:nvPr>
        </p:nvSpPr>
        <p:spPr>
          <a:xfrm>
            <a:off x="460375" y="1876425"/>
            <a:ext cx="9063446" cy="4287792"/>
          </a:xfrm>
        </p:spPr>
        <p:txBody>
          <a:bodyPr>
            <a:normAutofit lnSpcReduction="10000"/>
          </a:bodyPr>
          <a:lstStyle/>
          <a:p>
            <a:pPr>
              <a:buNone/>
            </a:pPr>
            <a:r>
              <a:rPr lang="pt-PT" dirty="0"/>
              <a:t>	</a:t>
            </a:r>
            <a:r>
              <a:rPr lang="en-US" dirty="0"/>
              <a:t>Prince Henry the Navigator was the driving force behind </a:t>
            </a:r>
          </a:p>
          <a:p>
            <a:pPr>
              <a:buNone/>
            </a:pPr>
            <a:r>
              <a:rPr lang="en-US" dirty="0"/>
              <a:t>   the Discoveries.</a:t>
            </a:r>
          </a:p>
          <a:p>
            <a:pPr>
              <a:buNone/>
            </a:pPr>
            <a:r>
              <a:rPr lang="en-US" dirty="0"/>
              <a:t>	In 1434, Gil </a:t>
            </a:r>
            <a:r>
              <a:rPr lang="en-US" dirty="0" err="1"/>
              <a:t>Eanes</a:t>
            </a:r>
            <a:r>
              <a:rPr lang="en-US" dirty="0"/>
              <a:t> managed to sail around Cape </a:t>
            </a:r>
            <a:r>
              <a:rPr lang="en-US" dirty="0" err="1"/>
              <a:t>Bojador</a:t>
            </a:r>
            <a:r>
              <a:rPr lang="en-US" dirty="0"/>
              <a:t>, fighting against strong winds and heavy swell.</a:t>
            </a:r>
          </a:p>
          <a:p>
            <a:pPr>
              <a:buNone/>
            </a:pPr>
            <a:r>
              <a:rPr lang="en-US" dirty="0"/>
              <a:t>	D. João V, "The African", gave the exploration of the African coast to </a:t>
            </a:r>
            <a:r>
              <a:rPr lang="en-US" dirty="0" err="1"/>
              <a:t>Fernão</a:t>
            </a:r>
            <a:r>
              <a:rPr lang="en-US" dirty="0"/>
              <a:t> Gomes in 1469.</a:t>
            </a:r>
          </a:p>
          <a:p>
            <a:pPr>
              <a:buNone/>
            </a:pPr>
            <a:r>
              <a:rPr lang="en-US" dirty="0"/>
              <a:t>	D. João II, "The Perfect Prince", had the objective of reaching India, which he didn't achieve before he died.</a:t>
            </a:r>
          </a:p>
          <a:p>
            <a:pPr>
              <a:buNone/>
            </a:pPr>
            <a:r>
              <a:rPr lang="en-US" dirty="0"/>
              <a:t>	 In 1494, the Treaty of Tordesillas divided the world to be discovered between Portugal and Spain.</a:t>
            </a:r>
            <a:endParaRPr lang="pt-PT" dirty="0"/>
          </a:p>
        </p:txBody>
      </p:sp>
      <p:sp>
        <p:nvSpPr>
          <p:cNvPr id="24578" name="AutoShape 2" descr="Resultado de imagem para d. joÃ£o 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24580" name="Picture 4" descr="https://1.bp.blogspot.com/-k1dfqAYBZyY/TW7UoLYylZI/AAAAAAAAD9s/LIx8y_l8Cyk/s1600/Jo%25C3%25A3o%2BII.jpg"/>
          <p:cNvPicPr>
            <a:picLocks noChangeAspect="1" noChangeArrowheads="1"/>
          </p:cNvPicPr>
          <p:nvPr/>
        </p:nvPicPr>
        <p:blipFill>
          <a:blip r:embed="rId2"/>
          <a:srcRect/>
          <a:stretch>
            <a:fillRect/>
          </a:stretch>
        </p:blipFill>
        <p:spPr bwMode="auto">
          <a:xfrm>
            <a:off x="9403323" y="-433"/>
            <a:ext cx="2788677" cy="3567979"/>
          </a:xfrm>
          <a:prstGeom prst="rect">
            <a:avLst/>
          </a:prstGeom>
          <a:noFill/>
        </p:spPr>
      </p:pic>
    </p:spTree>
    <p:extLst>
      <p:ext uri="{BB962C8B-B14F-4D97-AF65-F5344CB8AC3E}">
        <p14:creationId xmlns:p14="http://schemas.microsoft.com/office/powerpoint/2010/main" val="32157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6592"/>
            <a:ext cx="10515600" cy="1325563"/>
          </a:xfrm>
        </p:spPr>
        <p:txBody>
          <a:bodyPr/>
          <a:lstStyle/>
          <a:p>
            <a:r>
              <a:rPr lang="pt-PT" b="1" dirty="0"/>
              <a:t>O apogeu dos Descobrimentos</a:t>
            </a:r>
          </a:p>
        </p:txBody>
      </p:sp>
      <p:sp>
        <p:nvSpPr>
          <p:cNvPr id="3" name="Marcador de Posição de Conteúdo 2"/>
          <p:cNvSpPr>
            <a:spLocks noGrp="1"/>
          </p:cNvSpPr>
          <p:nvPr>
            <p:ph idx="1"/>
          </p:nvPr>
        </p:nvSpPr>
        <p:spPr>
          <a:xfrm>
            <a:off x="520337" y="3547533"/>
            <a:ext cx="10609217" cy="4535986"/>
          </a:xfrm>
        </p:spPr>
        <p:txBody>
          <a:bodyPr>
            <a:normAutofit/>
          </a:bodyPr>
          <a:lstStyle/>
          <a:p>
            <a:pPr>
              <a:buNone/>
            </a:pPr>
            <a:r>
              <a:rPr lang="pt-PT" dirty="0"/>
              <a:t>	D. Manuel, “O Venturoso”, entre 1495 e 1521, continuou a expansão marítima. Foi a época mais intensa dos Descobrimentos, quando se formou o Império Português do Oriente.</a:t>
            </a:r>
          </a:p>
          <a:p>
            <a:pPr>
              <a:buNone/>
            </a:pPr>
            <a:r>
              <a:rPr lang="pt-PT" dirty="0"/>
              <a:t>	Em 1498 Vasco da Gama Chegou à Índia, em 1500 Pedro Álvares Cabral descobriu o Brasil  e em 1522 foi concluída a primeira viagem de circum-navegação da Terra, que foi começada por Fernão Magalhães.</a:t>
            </a:r>
          </a:p>
          <a:p>
            <a:pPr>
              <a:buNone/>
            </a:pPr>
            <a:endParaRPr lang="pt-PT" dirty="0"/>
          </a:p>
          <a:p>
            <a:endParaRPr lang="pt-PT" dirty="0"/>
          </a:p>
        </p:txBody>
      </p:sp>
      <p:pic>
        <p:nvPicPr>
          <p:cNvPr id="4" name="Imagem 3" descr="t05_01_magalhaes_0.png"/>
          <p:cNvPicPr>
            <a:picLocks noChangeAspect="1"/>
          </p:cNvPicPr>
          <p:nvPr/>
        </p:nvPicPr>
        <p:blipFill>
          <a:blip r:embed="rId2"/>
          <a:stretch>
            <a:fillRect/>
          </a:stretch>
        </p:blipFill>
        <p:spPr>
          <a:xfrm>
            <a:off x="0" y="1432114"/>
            <a:ext cx="7513411" cy="18783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6592"/>
            <a:ext cx="10515600" cy="1325563"/>
          </a:xfrm>
        </p:spPr>
        <p:txBody>
          <a:bodyPr/>
          <a:lstStyle/>
          <a:p>
            <a:r>
              <a:rPr lang="en-US" b="1" dirty="0"/>
              <a:t>The height of the Discoveries</a:t>
            </a:r>
            <a:endParaRPr lang="pt-PT" b="1" dirty="0"/>
          </a:p>
        </p:txBody>
      </p:sp>
      <p:sp>
        <p:nvSpPr>
          <p:cNvPr id="3" name="Marcador de Posição de Conteúdo 2"/>
          <p:cNvSpPr>
            <a:spLocks noGrp="1"/>
          </p:cNvSpPr>
          <p:nvPr>
            <p:ph idx="1"/>
          </p:nvPr>
        </p:nvSpPr>
        <p:spPr>
          <a:xfrm>
            <a:off x="520337" y="3547533"/>
            <a:ext cx="10609217" cy="4535986"/>
          </a:xfrm>
        </p:spPr>
        <p:txBody>
          <a:bodyPr>
            <a:normAutofit/>
          </a:bodyPr>
          <a:lstStyle/>
          <a:p>
            <a:pPr>
              <a:buNone/>
            </a:pPr>
            <a:r>
              <a:rPr lang="pt-PT" dirty="0"/>
              <a:t>	</a:t>
            </a:r>
            <a:r>
              <a:rPr lang="en-US" dirty="0"/>
              <a:t>D. Manuel, "The Fortunate", between 1495 and 1521, continued the maritime expansion. It was the most intense time of the Discoveries, when the Portuguese Empire of the Orient was formed.</a:t>
            </a:r>
          </a:p>
          <a:p>
            <a:pPr>
              <a:buNone/>
            </a:pPr>
            <a:r>
              <a:rPr lang="en-US" dirty="0"/>
              <a:t>	In 1498 Vasco da Gama reached India, in 1500 Pedro </a:t>
            </a:r>
            <a:r>
              <a:rPr lang="en-US" dirty="0" err="1"/>
              <a:t>Álvares</a:t>
            </a:r>
            <a:r>
              <a:rPr lang="en-US" dirty="0"/>
              <a:t> Cabral discovered Brazil and in 1522 the first circumnavigation of the Earth was completed, which was started by Ferdinand Magellan.</a:t>
            </a:r>
            <a:endParaRPr lang="pt-PT" dirty="0"/>
          </a:p>
          <a:p>
            <a:endParaRPr lang="pt-PT" dirty="0"/>
          </a:p>
        </p:txBody>
      </p:sp>
      <p:pic>
        <p:nvPicPr>
          <p:cNvPr id="4" name="Imagem 3" descr="t05_01_magalhaes_0.png"/>
          <p:cNvPicPr>
            <a:picLocks noChangeAspect="1"/>
          </p:cNvPicPr>
          <p:nvPr/>
        </p:nvPicPr>
        <p:blipFill>
          <a:blip r:embed="rId2"/>
          <a:stretch>
            <a:fillRect/>
          </a:stretch>
        </p:blipFill>
        <p:spPr>
          <a:xfrm>
            <a:off x="0" y="1432114"/>
            <a:ext cx="7513411" cy="1878353"/>
          </a:xfrm>
          <a:prstGeom prst="rect">
            <a:avLst/>
          </a:prstGeom>
        </p:spPr>
      </p:pic>
    </p:spTree>
    <p:extLst>
      <p:ext uri="{BB962C8B-B14F-4D97-AF65-F5344CB8AC3E}">
        <p14:creationId xmlns:p14="http://schemas.microsoft.com/office/powerpoint/2010/main" val="245553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6000" dirty="0"/>
              <a:t>Índice</a:t>
            </a:r>
          </a:p>
        </p:txBody>
      </p:sp>
      <p:sp>
        <p:nvSpPr>
          <p:cNvPr id="4" name="Marcador de Posição do Texto 3"/>
          <p:cNvSpPr>
            <a:spLocks noGrp="1"/>
          </p:cNvSpPr>
          <p:nvPr>
            <p:ph type="body" sz="half" idx="2"/>
          </p:nvPr>
        </p:nvSpPr>
        <p:spPr>
          <a:xfrm>
            <a:off x="839788" y="1959429"/>
            <a:ext cx="5143001" cy="4336868"/>
          </a:xfrm>
        </p:spPr>
        <p:txBody>
          <a:bodyPr>
            <a:normAutofit fontScale="85000" lnSpcReduction="20000"/>
          </a:bodyPr>
          <a:lstStyle/>
          <a:p>
            <a:pPr>
              <a:buFont typeface="Arial" pitchFamily="34" charset="0"/>
              <a:buChar char="•"/>
            </a:pPr>
            <a:r>
              <a:rPr lang="pt-PT" sz="2000" dirty="0"/>
              <a:t>Introdução;</a:t>
            </a:r>
          </a:p>
          <a:p>
            <a:pPr>
              <a:buFont typeface="Arial" pitchFamily="34" charset="0"/>
              <a:buChar char="•"/>
            </a:pPr>
            <a:r>
              <a:rPr lang="pt-PT" sz="2000" dirty="0"/>
              <a:t>Os primeiro povos na Europa;</a:t>
            </a:r>
          </a:p>
          <a:p>
            <a:pPr>
              <a:buFont typeface="Arial" pitchFamily="34" charset="0"/>
              <a:buChar char="•"/>
            </a:pPr>
            <a:r>
              <a:rPr lang="pt-PT" sz="2000" dirty="0"/>
              <a:t>Antes de ser um país;</a:t>
            </a:r>
          </a:p>
          <a:p>
            <a:pPr>
              <a:buFont typeface="Arial" pitchFamily="34" charset="0"/>
              <a:buChar char="•"/>
            </a:pPr>
            <a:r>
              <a:rPr lang="pt-PT" sz="2000" dirty="0"/>
              <a:t>A formação do reino de Portugal;</a:t>
            </a:r>
          </a:p>
          <a:p>
            <a:pPr>
              <a:buFont typeface="Arial" pitchFamily="34" charset="0"/>
              <a:buChar char="•"/>
            </a:pPr>
            <a:r>
              <a:rPr lang="pt-PT" sz="2000" dirty="0"/>
              <a:t>O ponto de partida para os descobrimentos; </a:t>
            </a:r>
          </a:p>
          <a:p>
            <a:pPr>
              <a:buFont typeface="Arial" pitchFamily="34" charset="0"/>
              <a:buChar char="•"/>
            </a:pPr>
            <a:r>
              <a:rPr lang="pt-PT" sz="2000" dirty="0"/>
              <a:t>Os Descobrimentos;</a:t>
            </a:r>
          </a:p>
          <a:p>
            <a:pPr>
              <a:buFont typeface="Arial" pitchFamily="34" charset="0"/>
              <a:buChar char="•"/>
            </a:pPr>
            <a:r>
              <a:rPr lang="pt-PT" sz="2000" dirty="0"/>
              <a:t>A expansão marítima e os reis; </a:t>
            </a:r>
          </a:p>
          <a:p>
            <a:pPr>
              <a:buFont typeface="Arial" pitchFamily="34" charset="0"/>
              <a:buChar char="•"/>
            </a:pPr>
            <a:r>
              <a:rPr lang="pt-PT" sz="2000" dirty="0"/>
              <a:t>O apogeu dos Descobrimentos;</a:t>
            </a:r>
          </a:p>
          <a:p>
            <a:pPr>
              <a:buFont typeface="Arial" pitchFamily="34" charset="0"/>
              <a:buChar char="•"/>
            </a:pPr>
            <a:r>
              <a:rPr lang="pt-PT" sz="2000" dirty="0"/>
              <a:t>Portugal no Oriente;</a:t>
            </a:r>
          </a:p>
          <a:p>
            <a:pPr>
              <a:buFont typeface="Arial" pitchFamily="34" charset="0"/>
              <a:buChar char="•"/>
            </a:pPr>
            <a:r>
              <a:rPr lang="pt-PT" sz="2000" dirty="0"/>
              <a:t>Os portugueses no Brasil;</a:t>
            </a:r>
          </a:p>
          <a:p>
            <a:pPr>
              <a:buFont typeface="Arial" pitchFamily="34" charset="0"/>
              <a:buChar char="•"/>
            </a:pPr>
            <a:r>
              <a:rPr lang="pt-PT" sz="2000" dirty="0"/>
              <a:t>Depois da Expansão Marítima;</a:t>
            </a:r>
          </a:p>
          <a:p>
            <a:pPr>
              <a:buFont typeface="Arial" pitchFamily="34" charset="0"/>
              <a:buChar char="•"/>
            </a:pPr>
            <a:r>
              <a:rPr lang="pt-PT" sz="2000" dirty="0"/>
              <a:t>A perda da independência;</a:t>
            </a:r>
          </a:p>
          <a:p>
            <a:pPr>
              <a:buFont typeface="Arial" pitchFamily="34" charset="0"/>
              <a:buChar char="•"/>
            </a:pPr>
            <a:r>
              <a:rPr lang="pt-PT" sz="2000" dirty="0"/>
              <a:t>A dinastia filipina;</a:t>
            </a:r>
          </a:p>
          <a:p>
            <a:pPr>
              <a:buFont typeface="Arial" pitchFamily="34" charset="0"/>
              <a:buChar char="•"/>
            </a:pPr>
            <a:r>
              <a:rPr lang="pt-PT" sz="2000" dirty="0"/>
              <a:t>A Restauração da Independência de Portugal.</a:t>
            </a:r>
          </a:p>
          <a:p>
            <a:pPr>
              <a:buFont typeface="Arial" pitchFamily="34" charset="0"/>
              <a:buChar char="•"/>
            </a:pPr>
            <a:endParaRPr lang="pt-PT" sz="2000" b="1" dirty="0"/>
          </a:p>
          <a:p>
            <a:pPr>
              <a:buFont typeface="Arial" pitchFamily="34" charset="0"/>
              <a:buChar char="•"/>
            </a:pPr>
            <a:endParaRPr lang="pt-PT" sz="2000" dirty="0"/>
          </a:p>
        </p:txBody>
      </p:sp>
      <p:pic>
        <p:nvPicPr>
          <p:cNvPr id="1026" name="Picture 2"/>
          <p:cNvPicPr>
            <a:picLocks noGrp="1" noChangeAspect="1" noChangeArrowheads="1"/>
          </p:cNvPicPr>
          <p:nvPr>
            <p:ph idx="1"/>
          </p:nvPr>
        </p:nvPicPr>
        <p:blipFill>
          <a:blip r:embed="rId2">
            <a:lum bright="29000"/>
          </a:blip>
          <a:srcRect/>
          <a:stretch>
            <a:fillRect/>
          </a:stretch>
        </p:blipFill>
        <p:spPr bwMode="auto">
          <a:xfrm>
            <a:off x="5672362" y="2043907"/>
            <a:ext cx="6519638" cy="4167911"/>
          </a:xfrm>
          <a:prstGeom prst="rect">
            <a:avLst/>
          </a:prstGeom>
          <a:noFill/>
          <a:ln w="9525">
            <a:noFill/>
            <a:miter lim="800000"/>
            <a:headEnd/>
            <a:tailEnd/>
          </a:ln>
          <a:effectLst/>
        </p:spPr>
      </p:pic>
    </p:spTree>
    <p:extLst>
      <p:ext uri="{BB962C8B-B14F-4D97-AF65-F5344CB8AC3E}">
        <p14:creationId xmlns:p14="http://schemas.microsoft.com/office/powerpoint/2010/main" val="415857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Portugal no Oriente</a:t>
            </a:r>
          </a:p>
        </p:txBody>
      </p:sp>
      <p:sp>
        <p:nvSpPr>
          <p:cNvPr id="3" name="Marcador de Posição de Conteúdo 2"/>
          <p:cNvSpPr>
            <a:spLocks noGrp="1"/>
          </p:cNvSpPr>
          <p:nvPr>
            <p:ph idx="1"/>
          </p:nvPr>
        </p:nvSpPr>
        <p:spPr>
          <a:xfrm>
            <a:off x="651933" y="1842558"/>
            <a:ext cx="5613400" cy="4392295"/>
          </a:xfrm>
        </p:spPr>
        <p:txBody>
          <a:bodyPr/>
          <a:lstStyle/>
          <a:p>
            <a:pPr>
              <a:buNone/>
            </a:pPr>
            <a:r>
              <a:rPr lang="pt-PT" dirty="0"/>
              <a:t>	Quem não gostou da presença dos Portugueses no Oriente foram os muçulmanos, que reagiram com armas à sua presença. </a:t>
            </a:r>
          </a:p>
          <a:p>
            <a:pPr>
              <a:buNone/>
            </a:pPr>
            <a:r>
              <a:rPr lang="pt-PT" dirty="0"/>
              <a:t>	Por isso, D. Manuel teve de nomear governadores, primeiro, D. Francisco de Almeida, e a seguir, Afonso de Albuquerque.</a:t>
            </a:r>
          </a:p>
          <a:p>
            <a:endParaRPr lang="pt-PT" dirty="0"/>
          </a:p>
        </p:txBody>
      </p:sp>
      <p:pic>
        <p:nvPicPr>
          <p:cNvPr id="25603" name="Picture 3"/>
          <p:cNvPicPr>
            <a:picLocks noChangeAspect="1" noChangeArrowheads="1"/>
          </p:cNvPicPr>
          <p:nvPr/>
        </p:nvPicPr>
        <p:blipFill>
          <a:blip r:embed="rId2"/>
          <a:srcRect/>
          <a:stretch>
            <a:fillRect/>
          </a:stretch>
        </p:blipFill>
        <p:spPr bwMode="auto">
          <a:xfrm>
            <a:off x="6875723" y="1842558"/>
            <a:ext cx="5316277" cy="350566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Portugal in </a:t>
            </a:r>
            <a:r>
              <a:rPr lang="pt-PT" b="1" dirty="0" err="1"/>
              <a:t>the</a:t>
            </a:r>
            <a:r>
              <a:rPr lang="pt-PT" b="1" dirty="0"/>
              <a:t> </a:t>
            </a:r>
            <a:r>
              <a:rPr lang="pt-PT" b="1" dirty="0" err="1"/>
              <a:t>Orient</a:t>
            </a:r>
            <a:endParaRPr lang="pt-PT" b="1" dirty="0"/>
          </a:p>
        </p:txBody>
      </p:sp>
      <p:sp>
        <p:nvSpPr>
          <p:cNvPr id="3" name="Marcador de Posição de Conteúdo 2"/>
          <p:cNvSpPr>
            <a:spLocks noGrp="1"/>
          </p:cNvSpPr>
          <p:nvPr>
            <p:ph idx="1"/>
          </p:nvPr>
        </p:nvSpPr>
        <p:spPr>
          <a:xfrm>
            <a:off x="651932" y="1842558"/>
            <a:ext cx="5444067" cy="4392295"/>
          </a:xfrm>
        </p:spPr>
        <p:txBody>
          <a:bodyPr/>
          <a:lstStyle/>
          <a:p>
            <a:pPr>
              <a:buNone/>
            </a:pPr>
            <a:r>
              <a:rPr lang="pt-PT" dirty="0"/>
              <a:t>	</a:t>
            </a:r>
            <a:r>
              <a:rPr lang="en-US" dirty="0"/>
              <a:t>The Muslims did not like the presence of the Portuguese in the Orient, and reacted to their presence with weapons. </a:t>
            </a:r>
          </a:p>
          <a:p>
            <a:pPr>
              <a:buNone/>
            </a:pPr>
            <a:r>
              <a:rPr lang="en-US" dirty="0"/>
              <a:t>	Manuel had to appoint governors, first Francisco de Almeida, then Afonso de Albuquerque.</a:t>
            </a:r>
            <a:endParaRPr lang="pt-PT" dirty="0"/>
          </a:p>
        </p:txBody>
      </p:sp>
      <p:pic>
        <p:nvPicPr>
          <p:cNvPr id="25603" name="Picture 3"/>
          <p:cNvPicPr>
            <a:picLocks noChangeAspect="1" noChangeArrowheads="1"/>
          </p:cNvPicPr>
          <p:nvPr/>
        </p:nvPicPr>
        <p:blipFill>
          <a:blip r:embed="rId2"/>
          <a:srcRect/>
          <a:stretch>
            <a:fillRect/>
          </a:stretch>
        </p:blipFill>
        <p:spPr bwMode="auto">
          <a:xfrm>
            <a:off x="6875723" y="1842558"/>
            <a:ext cx="5316277" cy="3505661"/>
          </a:xfrm>
          <a:prstGeom prst="rect">
            <a:avLst/>
          </a:prstGeom>
          <a:noFill/>
          <a:ln w="9525">
            <a:noFill/>
            <a:miter lim="800000"/>
            <a:headEnd/>
            <a:tailEnd/>
          </a:ln>
          <a:effectLst/>
        </p:spPr>
      </p:pic>
    </p:spTree>
    <p:extLst>
      <p:ext uri="{BB962C8B-B14F-4D97-AF65-F5344CB8AC3E}">
        <p14:creationId xmlns:p14="http://schemas.microsoft.com/office/powerpoint/2010/main" val="283756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7762" y="360476"/>
            <a:ext cx="10515600" cy="1325563"/>
          </a:xfrm>
        </p:spPr>
        <p:txBody>
          <a:bodyPr/>
          <a:lstStyle/>
          <a:p>
            <a:r>
              <a:rPr lang="pt-PT" b="1" dirty="0"/>
              <a:t>Os portugueses no Brasil</a:t>
            </a:r>
          </a:p>
        </p:txBody>
      </p:sp>
      <p:sp>
        <p:nvSpPr>
          <p:cNvPr id="3" name="Marcador de Posição de Conteúdo 2"/>
          <p:cNvSpPr>
            <a:spLocks noGrp="1"/>
          </p:cNvSpPr>
          <p:nvPr>
            <p:ph idx="1"/>
          </p:nvPr>
        </p:nvSpPr>
        <p:spPr>
          <a:xfrm>
            <a:off x="5557762" y="2892424"/>
            <a:ext cx="5758543" cy="2942318"/>
          </a:xfrm>
        </p:spPr>
        <p:txBody>
          <a:bodyPr/>
          <a:lstStyle/>
          <a:p>
            <a:r>
              <a:rPr lang="pt-PT" dirty="0"/>
              <a:t>D. João III, “ O Piedoso”, iniciou a colonização no Brasil no início do séc. XVI.</a:t>
            </a:r>
          </a:p>
        </p:txBody>
      </p:sp>
      <p:pic>
        <p:nvPicPr>
          <p:cNvPr id="26627" name="Picture 3"/>
          <p:cNvPicPr>
            <a:picLocks noChangeAspect="1" noChangeArrowheads="1"/>
          </p:cNvPicPr>
          <p:nvPr/>
        </p:nvPicPr>
        <p:blipFill>
          <a:blip r:embed="rId2"/>
          <a:srcRect/>
          <a:stretch>
            <a:fillRect/>
          </a:stretch>
        </p:blipFill>
        <p:spPr bwMode="auto">
          <a:xfrm>
            <a:off x="0" y="1065590"/>
            <a:ext cx="3812419" cy="493485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7800" y="558837"/>
            <a:ext cx="10515600" cy="1325563"/>
          </a:xfrm>
        </p:spPr>
        <p:txBody>
          <a:bodyPr/>
          <a:lstStyle/>
          <a:p>
            <a:r>
              <a:rPr lang="pt-PT" b="1" dirty="0" err="1"/>
              <a:t>The</a:t>
            </a:r>
            <a:r>
              <a:rPr lang="pt-PT" b="1" dirty="0"/>
              <a:t> Portuguese in </a:t>
            </a:r>
            <a:r>
              <a:rPr lang="pt-PT" b="1" dirty="0" err="1"/>
              <a:t>Brazil</a:t>
            </a:r>
            <a:endParaRPr lang="pt-PT" b="1" dirty="0"/>
          </a:p>
        </p:txBody>
      </p:sp>
      <p:sp>
        <p:nvSpPr>
          <p:cNvPr id="3" name="Marcador de Posição de Conteúdo 2"/>
          <p:cNvSpPr>
            <a:spLocks noGrp="1"/>
          </p:cNvSpPr>
          <p:nvPr>
            <p:ph idx="1"/>
          </p:nvPr>
        </p:nvSpPr>
        <p:spPr>
          <a:xfrm>
            <a:off x="5500311" y="2926291"/>
            <a:ext cx="5758543" cy="2942318"/>
          </a:xfrm>
        </p:spPr>
        <p:txBody>
          <a:bodyPr/>
          <a:lstStyle/>
          <a:p>
            <a:r>
              <a:rPr lang="en-US" dirty="0"/>
              <a:t>D. João III, "The Pious", started </a:t>
            </a:r>
            <a:r>
              <a:rPr lang="en-US" dirty="0" err="1"/>
              <a:t>colonising</a:t>
            </a:r>
            <a:r>
              <a:rPr lang="en-US" dirty="0"/>
              <a:t> Brazil at the beginning of the 16th century.</a:t>
            </a:r>
            <a:endParaRPr lang="pt-PT" dirty="0"/>
          </a:p>
        </p:txBody>
      </p:sp>
      <p:pic>
        <p:nvPicPr>
          <p:cNvPr id="26627" name="Picture 3"/>
          <p:cNvPicPr>
            <a:picLocks noChangeAspect="1" noChangeArrowheads="1"/>
          </p:cNvPicPr>
          <p:nvPr/>
        </p:nvPicPr>
        <p:blipFill>
          <a:blip r:embed="rId2"/>
          <a:srcRect/>
          <a:stretch>
            <a:fillRect/>
          </a:stretch>
        </p:blipFill>
        <p:spPr bwMode="auto">
          <a:xfrm>
            <a:off x="0" y="1086152"/>
            <a:ext cx="3812419" cy="4934857"/>
          </a:xfrm>
          <a:prstGeom prst="rect">
            <a:avLst/>
          </a:prstGeom>
          <a:noFill/>
          <a:ln w="9525">
            <a:noFill/>
            <a:miter lim="800000"/>
            <a:headEnd/>
            <a:tailEnd/>
          </a:ln>
          <a:effectLst/>
        </p:spPr>
      </p:pic>
    </p:spTree>
    <p:extLst>
      <p:ext uri="{BB962C8B-B14F-4D97-AF65-F5344CB8AC3E}">
        <p14:creationId xmlns:p14="http://schemas.microsoft.com/office/powerpoint/2010/main" val="76284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Depois da Expansão Marítima</a:t>
            </a:r>
          </a:p>
        </p:txBody>
      </p:sp>
      <p:sp>
        <p:nvSpPr>
          <p:cNvPr id="3" name="Marcador de Posição de Conteúdo 2"/>
          <p:cNvSpPr>
            <a:spLocks noGrp="1"/>
          </p:cNvSpPr>
          <p:nvPr>
            <p:ph idx="1"/>
          </p:nvPr>
        </p:nvSpPr>
        <p:spPr>
          <a:xfrm>
            <a:off x="702732" y="1745869"/>
            <a:ext cx="5528733" cy="4911634"/>
          </a:xfrm>
        </p:spPr>
        <p:txBody>
          <a:bodyPr>
            <a:normAutofit/>
          </a:bodyPr>
          <a:lstStyle/>
          <a:p>
            <a:pPr>
              <a:buNone/>
            </a:pPr>
            <a:r>
              <a:rPr lang="pt-PT" dirty="0"/>
              <a:t>	Com a Expansão Marítima passou a haver um maior conhecimento do mundo e dos mares, houve movimentação de povos, a circulação de novos produtos e a influência da nossa cultura no mundo.</a:t>
            </a:r>
          </a:p>
          <a:p>
            <a:pPr>
              <a:buNone/>
            </a:pPr>
            <a:r>
              <a:rPr lang="pt-PT" dirty="0"/>
              <a:t>	Na literatura, “Os Lusíadas”, de Luís de Camões, são a história das aventuras dos portugueses nos Descobrimentos.</a:t>
            </a:r>
          </a:p>
        </p:txBody>
      </p:sp>
      <p:pic>
        <p:nvPicPr>
          <p:cNvPr id="27650" name="Picture 2" descr="http://martinclaret.com.br/wp-content/uploads/2017/04/81otAf5kAUL-325x475.jpg"/>
          <p:cNvPicPr>
            <a:picLocks noChangeAspect="1" noChangeArrowheads="1"/>
          </p:cNvPicPr>
          <p:nvPr/>
        </p:nvPicPr>
        <p:blipFill>
          <a:blip r:embed="rId2"/>
          <a:srcRect/>
          <a:stretch>
            <a:fillRect/>
          </a:stretch>
        </p:blipFill>
        <p:spPr bwMode="auto">
          <a:xfrm>
            <a:off x="7770254" y="0"/>
            <a:ext cx="3583546" cy="523749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After</a:t>
            </a:r>
            <a:r>
              <a:rPr lang="pt-PT" b="1" dirty="0"/>
              <a:t> </a:t>
            </a:r>
            <a:r>
              <a:rPr lang="pt-PT" b="1" dirty="0" err="1"/>
              <a:t>Maritime</a:t>
            </a:r>
            <a:r>
              <a:rPr lang="pt-PT" b="1" dirty="0"/>
              <a:t> </a:t>
            </a:r>
            <a:r>
              <a:rPr lang="pt-PT" b="1" dirty="0" err="1"/>
              <a:t>Expansion</a:t>
            </a:r>
            <a:endParaRPr lang="pt-PT" b="1" dirty="0"/>
          </a:p>
        </p:txBody>
      </p:sp>
      <p:sp>
        <p:nvSpPr>
          <p:cNvPr id="3" name="Marcador de Posição de Conteúdo 2"/>
          <p:cNvSpPr>
            <a:spLocks noGrp="1"/>
          </p:cNvSpPr>
          <p:nvPr>
            <p:ph idx="1"/>
          </p:nvPr>
        </p:nvSpPr>
        <p:spPr>
          <a:xfrm>
            <a:off x="702732" y="1745869"/>
            <a:ext cx="5799668" cy="4911634"/>
          </a:xfrm>
        </p:spPr>
        <p:txBody>
          <a:bodyPr>
            <a:normAutofit/>
          </a:bodyPr>
          <a:lstStyle/>
          <a:p>
            <a:pPr>
              <a:buNone/>
            </a:pPr>
            <a:r>
              <a:rPr lang="en-US" dirty="0"/>
              <a:t>   With Maritime Expansion there was a greater knowledge of the world and the seas, people moved, new products circulated and our culture influenced the world.</a:t>
            </a:r>
          </a:p>
          <a:p>
            <a:pPr>
              <a:buNone/>
            </a:pPr>
            <a:r>
              <a:rPr lang="en-US" dirty="0"/>
              <a:t>	In literature, "</a:t>
            </a:r>
            <a:r>
              <a:rPr lang="en-US" dirty="0" err="1"/>
              <a:t>Os</a:t>
            </a:r>
            <a:r>
              <a:rPr lang="en-US" dirty="0"/>
              <a:t> </a:t>
            </a:r>
            <a:r>
              <a:rPr lang="en-US" dirty="0" err="1"/>
              <a:t>Lusíadas</a:t>
            </a:r>
            <a:r>
              <a:rPr lang="en-US" dirty="0"/>
              <a:t>", by Luís de Camões, is the story of the adventures of the Portuguese during the Discoveries.</a:t>
            </a:r>
          </a:p>
          <a:p>
            <a:pPr>
              <a:buNone/>
            </a:pPr>
            <a:endParaRPr lang="en-US" dirty="0"/>
          </a:p>
          <a:p>
            <a:pPr>
              <a:buNone/>
            </a:pPr>
            <a:endParaRPr lang="pt-PT" dirty="0"/>
          </a:p>
        </p:txBody>
      </p:sp>
      <p:pic>
        <p:nvPicPr>
          <p:cNvPr id="27650" name="Picture 2" descr="http://martinclaret.com.br/wp-content/uploads/2017/04/81otAf5kAUL-325x475.jpg"/>
          <p:cNvPicPr>
            <a:picLocks noChangeAspect="1" noChangeArrowheads="1"/>
          </p:cNvPicPr>
          <p:nvPr/>
        </p:nvPicPr>
        <p:blipFill>
          <a:blip r:embed="rId2"/>
          <a:srcRect/>
          <a:stretch>
            <a:fillRect/>
          </a:stretch>
        </p:blipFill>
        <p:spPr bwMode="auto">
          <a:xfrm>
            <a:off x="7583988" y="0"/>
            <a:ext cx="3583546" cy="5237491"/>
          </a:xfrm>
          <a:prstGeom prst="rect">
            <a:avLst/>
          </a:prstGeom>
          <a:noFill/>
        </p:spPr>
      </p:pic>
    </p:spTree>
    <p:extLst>
      <p:ext uri="{BB962C8B-B14F-4D97-AF65-F5344CB8AC3E}">
        <p14:creationId xmlns:p14="http://schemas.microsoft.com/office/powerpoint/2010/main" val="183565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perda da independência</a:t>
            </a:r>
          </a:p>
        </p:txBody>
      </p:sp>
      <p:sp>
        <p:nvSpPr>
          <p:cNvPr id="3" name="Marcador de Posição de Conteúdo 2"/>
          <p:cNvSpPr>
            <a:spLocks noGrp="1"/>
          </p:cNvSpPr>
          <p:nvPr>
            <p:ph idx="1"/>
          </p:nvPr>
        </p:nvSpPr>
        <p:spPr>
          <a:xfrm>
            <a:off x="561579" y="1825625"/>
            <a:ext cx="5264455" cy="4209415"/>
          </a:xfrm>
        </p:spPr>
        <p:txBody>
          <a:bodyPr>
            <a:normAutofit fontScale="92500" lnSpcReduction="10000"/>
          </a:bodyPr>
          <a:lstStyle/>
          <a:p>
            <a:pPr>
              <a:buNone/>
            </a:pPr>
            <a:r>
              <a:rPr lang="pt-PT" dirty="0"/>
              <a:t>	Quando D. João III morreu, foi sucedido por D. Sebastião, que morreu na Batalha de Alcácer Quibir, em 1578.</a:t>
            </a:r>
          </a:p>
          <a:p>
            <a:pPr>
              <a:buNone/>
            </a:pPr>
            <a:r>
              <a:rPr lang="pt-PT" dirty="0"/>
              <a:t>	Em 1580, Portugal foi invadido pelas tropas de Filipe II de Espanha e um ano depois, após as Cortes de Tomar,  foi aclamado rei com o nome de Filipe I.</a:t>
            </a:r>
          </a:p>
          <a:p>
            <a:pPr>
              <a:buNone/>
            </a:pPr>
            <a:r>
              <a:rPr lang="pt-PT" dirty="0"/>
              <a:t>	A nova dinastia, a filipina, governou o país entre 1580 e 1640.</a:t>
            </a:r>
          </a:p>
        </p:txBody>
      </p:sp>
      <p:pic>
        <p:nvPicPr>
          <p:cNvPr id="29698" name="Picture 2" descr="Resultado de imagem para cortes de tomar"/>
          <p:cNvPicPr>
            <a:picLocks noChangeAspect="1" noChangeArrowheads="1"/>
          </p:cNvPicPr>
          <p:nvPr/>
        </p:nvPicPr>
        <p:blipFill>
          <a:blip r:embed="rId2"/>
          <a:srcRect/>
          <a:stretch>
            <a:fillRect/>
          </a:stretch>
        </p:blipFill>
        <p:spPr bwMode="auto">
          <a:xfrm>
            <a:off x="6927545" y="1690688"/>
            <a:ext cx="5264455" cy="395246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err="1"/>
              <a:t>The</a:t>
            </a:r>
            <a:r>
              <a:rPr lang="pt-PT" b="1" dirty="0"/>
              <a:t> </a:t>
            </a:r>
            <a:r>
              <a:rPr lang="pt-PT" b="1" dirty="0" err="1"/>
              <a:t>loss</a:t>
            </a:r>
            <a:r>
              <a:rPr lang="pt-PT" b="1" dirty="0"/>
              <a:t> </a:t>
            </a:r>
            <a:r>
              <a:rPr lang="pt-PT" b="1" dirty="0" err="1"/>
              <a:t>of</a:t>
            </a:r>
            <a:r>
              <a:rPr lang="pt-PT" b="1" dirty="0"/>
              <a:t> </a:t>
            </a:r>
            <a:r>
              <a:rPr lang="pt-PT" b="1" dirty="0" err="1"/>
              <a:t>independence</a:t>
            </a:r>
            <a:endParaRPr lang="pt-PT" b="1" dirty="0"/>
          </a:p>
        </p:txBody>
      </p:sp>
      <p:sp>
        <p:nvSpPr>
          <p:cNvPr id="3" name="Marcador de Posição de Conteúdo 2"/>
          <p:cNvSpPr>
            <a:spLocks noGrp="1"/>
          </p:cNvSpPr>
          <p:nvPr>
            <p:ph idx="1"/>
          </p:nvPr>
        </p:nvSpPr>
        <p:spPr>
          <a:xfrm>
            <a:off x="561579" y="1825625"/>
            <a:ext cx="5264455" cy="4209415"/>
          </a:xfrm>
        </p:spPr>
        <p:txBody>
          <a:bodyPr>
            <a:normAutofit fontScale="92500" lnSpcReduction="10000"/>
          </a:bodyPr>
          <a:lstStyle/>
          <a:p>
            <a:pPr>
              <a:buNone/>
            </a:pPr>
            <a:r>
              <a:rPr lang="en-US" dirty="0"/>
              <a:t>	When João III died, he was succeeded by </a:t>
            </a:r>
            <a:r>
              <a:rPr lang="en-US" dirty="0" err="1"/>
              <a:t>Sebastião</a:t>
            </a:r>
            <a:r>
              <a:rPr lang="en-US" dirty="0"/>
              <a:t>, who died at the Battle of </a:t>
            </a:r>
            <a:r>
              <a:rPr lang="en-US" dirty="0" err="1"/>
              <a:t>Alcácer</a:t>
            </a:r>
            <a:r>
              <a:rPr lang="en-US" dirty="0"/>
              <a:t> </a:t>
            </a:r>
            <a:r>
              <a:rPr lang="en-US" dirty="0" err="1"/>
              <a:t>Quibir</a:t>
            </a:r>
            <a:r>
              <a:rPr lang="en-US" dirty="0"/>
              <a:t> in 1578.</a:t>
            </a:r>
          </a:p>
          <a:p>
            <a:pPr>
              <a:buNone/>
            </a:pPr>
            <a:r>
              <a:rPr lang="en-US" dirty="0"/>
              <a:t>	In 1580, Portugal was invaded by the troops of Philip II of Spain and a year later, after the Cortes of </a:t>
            </a:r>
            <a:r>
              <a:rPr lang="en-US" dirty="0" err="1"/>
              <a:t>Tomar</a:t>
            </a:r>
            <a:r>
              <a:rPr lang="en-US" dirty="0"/>
              <a:t>, he was acclaimed king under the name of Philip I.</a:t>
            </a:r>
          </a:p>
          <a:p>
            <a:pPr>
              <a:buNone/>
            </a:pPr>
            <a:r>
              <a:rPr lang="en-US" dirty="0"/>
              <a:t>	The new dynasty, the </a:t>
            </a:r>
            <a:r>
              <a:rPr lang="en-US" dirty="0" err="1"/>
              <a:t>Philipine</a:t>
            </a:r>
            <a:r>
              <a:rPr lang="en-US" dirty="0"/>
              <a:t>, ruled the country between 1580 and 1640.</a:t>
            </a:r>
          </a:p>
          <a:p>
            <a:pPr>
              <a:buNone/>
            </a:pPr>
            <a:endParaRPr lang="pt-PT" dirty="0"/>
          </a:p>
        </p:txBody>
      </p:sp>
      <p:pic>
        <p:nvPicPr>
          <p:cNvPr id="29698" name="Picture 2" descr="Resultado de imagem para cortes de tomar"/>
          <p:cNvPicPr>
            <a:picLocks noChangeAspect="1" noChangeArrowheads="1"/>
          </p:cNvPicPr>
          <p:nvPr/>
        </p:nvPicPr>
        <p:blipFill>
          <a:blip r:embed="rId2"/>
          <a:srcRect/>
          <a:stretch>
            <a:fillRect/>
          </a:stretch>
        </p:blipFill>
        <p:spPr bwMode="auto">
          <a:xfrm>
            <a:off x="6927545" y="1825625"/>
            <a:ext cx="5264455" cy="3952468"/>
          </a:xfrm>
          <a:prstGeom prst="rect">
            <a:avLst/>
          </a:prstGeom>
          <a:noFill/>
        </p:spPr>
      </p:pic>
    </p:spTree>
    <p:extLst>
      <p:ext uri="{BB962C8B-B14F-4D97-AF65-F5344CB8AC3E}">
        <p14:creationId xmlns:p14="http://schemas.microsoft.com/office/powerpoint/2010/main" val="225409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42467" y="382059"/>
            <a:ext cx="6510866" cy="1429808"/>
          </a:xfrm>
        </p:spPr>
        <p:txBody>
          <a:bodyPr/>
          <a:lstStyle/>
          <a:p>
            <a:r>
              <a:rPr lang="pt-PT" b="1" dirty="0"/>
              <a:t>A dinastia filipina</a:t>
            </a:r>
          </a:p>
        </p:txBody>
      </p:sp>
      <p:sp>
        <p:nvSpPr>
          <p:cNvPr id="3" name="Marcador de Posição de Conteúdo 2"/>
          <p:cNvSpPr>
            <a:spLocks noGrp="1"/>
          </p:cNvSpPr>
          <p:nvPr>
            <p:ph idx="1"/>
          </p:nvPr>
        </p:nvSpPr>
        <p:spPr>
          <a:xfrm>
            <a:off x="5083175" y="2334217"/>
            <a:ext cx="6025092" cy="3347267"/>
          </a:xfrm>
        </p:spPr>
        <p:txBody>
          <a:bodyPr/>
          <a:lstStyle/>
          <a:p>
            <a:pPr>
              <a:buNone/>
            </a:pPr>
            <a:r>
              <a:rPr lang="pt-PT" dirty="0"/>
              <a:t>	No séc. XVII   o Império Português passou tempos difíceis e foi atacado pelos inimigos de Espanha. O povo ficou descontente e revoltou-se.</a:t>
            </a:r>
          </a:p>
          <a:p>
            <a:pPr>
              <a:buNone/>
            </a:pPr>
            <a:r>
              <a:rPr lang="pt-PT" dirty="0"/>
              <a:t>	A “Revolta do </a:t>
            </a:r>
            <a:r>
              <a:rPr lang="pt-PT" dirty="0" err="1"/>
              <a:t>Manuelinho</a:t>
            </a:r>
            <a:r>
              <a:rPr lang="pt-PT" dirty="0"/>
              <a:t>”, em 1637,  foi o motim mais conhecido.</a:t>
            </a:r>
          </a:p>
        </p:txBody>
      </p:sp>
      <p:sp>
        <p:nvSpPr>
          <p:cNvPr id="30722" name="AutoShape 2" descr="Resultado de imagem para revolta manuelin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0724" name="AutoShape 4" descr="Resultado de imagem para revolta manuelin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30726" name="Picture 6" descr="https://upload.wikimedia.org/wikipedia/commons/thumb/4/49/Manuelinho.jpg/800px-Manuelinho.jpg"/>
          <p:cNvPicPr>
            <a:picLocks noChangeAspect="1" noChangeArrowheads="1"/>
          </p:cNvPicPr>
          <p:nvPr/>
        </p:nvPicPr>
        <p:blipFill>
          <a:blip r:embed="rId2"/>
          <a:srcRect/>
          <a:stretch>
            <a:fillRect/>
          </a:stretch>
        </p:blipFill>
        <p:spPr bwMode="auto">
          <a:xfrm>
            <a:off x="0" y="889221"/>
            <a:ext cx="4241800" cy="507955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6200" y="1086591"/>
            <a:ext cx="7763934" cy="1086148"/>
          </a:xfrm>
        </p:spPr>
        <p:txBody>
          <a:bodyPr/>
          <a:lstStyle/>
          <a:p>
            <a:r>
              <a:rPr lang="pt-PT" b="1" dirty="0" err="1"/>
              <a:t>The</a:t>
            </a:r>
            <a:r>
              <a:rPr lang="pt-PT" b="1" dirty="0"/>
              <a:t> </a:t>
            </a:r>
            <a:r>
              <a:rPr lang="pt-PT" b="1" dirty="0" err="1"/>
              <a:t>Philippine</a:t>
            </a:r>
            <a:r>
              <a:rPr lang="pt-PT" b="1" dirty="0"/>
              <a:t> </a:t>
            </a:r>
            <a:r>
              <a:rPr lang="pt-PT" b="1" dirty="0" err="1"/>
              <a:t>dynasty</a:t>
            </a:r>
            <a:endParaRPr lang="pt-PT" b="1" dirty="0"/>
          </a:p>
        </p:txBody>
      </p:sp>
      <p:sp>
        <p:nvSpPr>
          <p:cNvPr id="3" name="Marcador de Posição de Conteúdo 2"/>
          <p:cNvSpPr>
            <a:spLocks noGrp="1"/>
          </p:cNvSpPr>
          <p:nvPr>
            <p:ph idx="1"/>
          </p:nvPr>
        </p:nvSpPr>
        <p:spPr>
          <a:xfrm>
            <a:off x="4981575" y="2380963"/>
            <a:ext cx="6025092" cy="3347267"/>
          </a:xfrm>
        </p:spPr>
        <p:txBody>
          <a:bodyPr>
            <a:normAutofit lnSpcReduction="10000"/>
          </a:bodyPr>
          <a:lstStyle/>
          <a:p>
            <a:pPr>
              <a:buNone/>
            </a:pPr>
            <a:r>
              <a:rPr lang="pt-PT" dirty="0"/>
              <a:t>	</a:t>
            </a:r>
            <a:endParaRPr lang="en-US" dirty="0"/>
          </a:p>
          <a:p>
            <a:pPr>
              <a:buNone/>
            </a:pPr>
            <a:r>
              <a:rPr lang="en-US" dirty="0"/>
              <a:t>   In the 17th century the Portuguese Empire went through hard times and was attacked by the enemies of Spain. The people were discontented and revolted.</a:t>
            </a:r>
          </a:p>
          <a:p>
            <a:pPr>
              <a:buNone/>
            </a:pPr>
            <a:r>
              <a:rPr lang="en-US" dirty="0"/>
              <a:t>	The "Revolt of </a:t>
            </a:r>
            <a:r>
              <a:rPr lang="en-US" dirty="0" err="1"/>
              <a:t>Manuelinho</a:t>
            </a:r>
            <a:r>
              <a:rPr lang="en-US" dirty="0"/>
              <a:t>", in 1637, was the best known riot.</a:t>
            </a:r>
            <a:endParaRPr lang="pt-PT" dirty="0"/>
          </a:p>
        </p:txBody>
      </p:sp>
      <p:sp>
        <p:nvSpPr>
          <p:cNvPr id="30722" name="AutoShape 2" descr="Resultado de imagem para revolta manuelin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0724" name="AutoShape 4" descr="Resultado de imagem para revolta manuelin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30726" name="Picture 6" descr="https://upload.wikimedia.org/wikipedia/commons/thumb/4/49/Manuelinho.jpg/800px-Manuelinho.jpg"/>
          <p:cNvPicPr>
            <a:picLocks noChangeAspect="1" noChangeArrowheads="1"/>
          </p:cNvPicPr>
          <p:nvPr/>
        </p:nvPicPr>
        <p:blipFill>
          <a:blip r:embed="rId2"/>
          <a:srcRect/>
          <a:stretch>
            <a:fillRect/>
          </a:stretch>
        </p:blipFill>
        <p:spPr bwMode="auto">
          <a:xfrm>
            <a:off x="0" y="1086591"/>
            <a:ext cx="4241800" cy="5079557"/>
          </a:xfrm>
          <a:prstGeom prst="rect">
            <a:avLst/>
          </a:prstGeom>
          <a:noFill/>
        </p:spPr>
      </p:pic>
    </p:spTree>
    <p:extLst>
      <p:ext uri="{BB962C8B-B14F-4D97-AF65-F5344CB8AC3E}">
        <p14:creationId xmlns:p14="http://schemas.microsoft.com/office/powerpoint/2010/main" val="121494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6000" dirty="0"/>
              <a:t>Index</a:t>
            </a:r>
          </a:p>
        </p:txBody>
      </p:sp>
      <p:sp>
        <p:nvSpPr>
          <p:cNvPr id="4" name="Marcador de Posição do Texto 3"/>
          <p:cNvSpPr>
            <a:spLocks noGrp="1"/>
          </p:cNvSpPr>
          <p:nvPr>
            <p:ph type="body" sz="half" idx="2"/>
          </p:nvPr>
        </p:nvSpPr>
        <p:spPr>
          <a:xfrm>
            <a:off x="839788" y="1959429"/>
            <a:ext cx="5143001" cy="4336868"/>
          </a:xfrm>
        </p:spPr>
        <p:txBody>
          <a:bodyPr>
            <a:normAutofit fontScale="85000" lnSpcReduction="20000"/>
          </a:bodyPr>
          <a:lstStyle/>
          <a:p>
            <a:r>
              <a:rPr lang="en-US" sz="2000" b="1" dirty="0"/>
              <a:t>Introduction;</a:t>
            </a:r>
          </a:p>
          <a:p>
            <a:r>
              <a:rPr lang="en-US" sz="2000" b="1" dirty="0"/>
              <a:t>The first peoples in Europe;</a:t>
            </a:r>
          </a:p>
          <a:p>
            <a:r>
              <a:rPr lang="en-US" sz="2000" b="1" dirty="0"/>
              <a:t>Before being a country;</a:t>
            </a:r>
          </a:p>
          <a:p>
            <a:r>
              <a:rPr lang="en-US" sz="2000" b="1" dirty="0"/>
              <a:t>The formation of the kingdom of Portugal;</a:t>
            </a:r>
          </a:p>
          <a:p>
            <a:r>
              <a:rPr lang="en-US" sz="2000" b="1" dirty="0"/>
              <a:t>The starting point for the Discoveries; </a:t>
            </a:r>
          </a:p>
          <a:p>
            <a:r>
              <a:rPr lang="en-US" sz="2000" b="1" dirty="0"/>
              <a:t>The Discoveries;</a:t>
            </a:r>
          </a:p>
          <a:p>
            <a:r>
              <a:rPr lang="en-US" sz="2000" b="1" dirty="0"/>
              <a:t>The maritime expansion and the kings; </a:t>
            </a:r>
          </a:p>
          <a:p>
            <a:r>
              <a:rPr lang="en-US" sz="2000" b="1" dirty="0"/>
              <a:t>The apogee of the Discoveries;</a:t>
            </a:r>
          </a:p>
          <a:p>
            <a:r>
              <a:rPr lang="en-US" sz="2000" b="1" dirty="0"/>
              <a:t>Portugal in the East;</a:t>
            </a:r>
          </a:p>
          <a:p>
            <a:r>
              <a:rPr lang="en-US" sz="2000" b="1" dirty="0"/>
              <a:t>The Portuguese in Brazil;</a:t>
            </a:r>
          </a:p>
          <a:p>
            <a:r>
              <a:rPr lang="en-US" sz="2000" b="1" dirty="0"/>
              <a:t>After the Maritime Expansion</a:t>
            </a:r>
          </a:p>
          <a:p>
            <a:r>
              <a:rPr lang="en-US" sz="2000" b="1" dirty="0"/>
              <a:t>The loss of independence</a:t>
            </a:r>
          </a:p>
          <a:p>
            <a:r>
              <a:rPr lang="en-US" sz="2000" b="1" dirty="0"/>
              <a:t>The Philippine dynasty;</a:t>
            </a:r>
          </a:p>
          <a:p>
            <a:r>
              <a:rPr lang="en-US" sz="2000" b="1" dirty="0"/>
              <a:t>The Restoration of Independence of Portugal.</a:t>
            </a:r>
            <a:endParaRPr lang="pt-PT" sz="2000" b="1" dirty="0"/>
          </a:p>
        </p:txBody>
      </p:sp>
      <p:pic>
        <p:nvPicPr>
          <p:cNvPr id="1026" name="Picture 2"/>
          <p:cNvPicPr>
            <a:picLocks noGrp="1" noChangeAspect="1" noChangeArrowheads="1"/>
          </p:cNvPicPr>
          <p:nvPr>
            <p:ph idx="1"/>
          </p:nvPr>
        </p:nvPicPr>
        <p:blipFill>
          <a:blip r:embed="rId2">
            <a:lum bright="29000"/>
          </a:blip>
          <a:srcRect/>
          <a:stretch>
            <a:fillRect/>
          </a:stretch>
        </p:blipFill>
        <p:spPr bwMode="auto">
          <a:xfrm>
            <a:off x="5595757" y="1778967"/>
            <a:ext cx="6596243" cy="4216884"/>
          </a:xfrm>
          <a:prstGeom prst="rect">
            <a:avLst/>
          </a:prstGeom>
          <a:noFill/>
          <a:ln w="9525">
            <a:noFill/>
            <a:miter lim="800000"/>
            <a:headEnd/>
            <a:tailEnd/>
          </a:ln>
          <a:effectLst/>
        </p:spPr>
      </p:pic>
    </p:spTree>
    <p:extLst>
      <p:ext uri="{BB962C8B-B14F-4D97-AF65-F5344CB8AC3E}">
        <p14:creationId xmlns:p14="http://schemas.microsoft.com/office/powerpoint/2010/main" val="3646930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 Restauração da Independência de Portugal</a:t>
            </a:r>
          </a:p>
        </p:txBody>
      </p:sp>
      <p:sp>
        <p:nvSpPr>
          <p:cNvPr id="3" name="Marcador de Posição de Conteúdo 2"/>
          <p:cNvSpPr>
            <a:spLocks noGrp="1"/>
          </p:cNvSpPr>
          <p:nvPr>
            <p:ph idx="1"/>
          </p:nvPr>
        </p:nvSpPr>
        <p:spPr>
          <a:xfrm>
            <a:off x="633030" y="1979797"/>
            <a:ext cx="4639492" cy="3686901"/>
          </a:xfrm>
        </p:spPr>
        <p:txBody>
          <a:bodyPr/>
          <a:lstStyle/>
          <a:p>
            <a:pPr>
              <a:buNone/>
            </a:pPr>
            <a:r>
              <a:rPr lang="pt-PT" dirty="0"/>
              <a:t>	Em 1640, no dia 1 de </a:t>
            </a:r>
            <a:r>
              <a:rPr lang="pt-PT" dirty="0" err="1"/>
              <a:t>dezembro</a:t>
            </a:r>
            <a:r>
              <a:rPr lang="pt-PT" dirty="0"/>
              <a:t>, deu-se a Restauração da Independência e D. João IV , duque de Bragança, “O Restaurador”, foi aclamado rei, dando início à 4ª dinastia, a Dinastia de Bragança.</a:t>
            </a:r>
          </a:p>
        </p:txBody>
      </p:sp>
      <p:pic>
        <p:nvPicPr>
          <p:cNvPr id="31746" name="Picture 2" descr="Resultado de imagem para restauraÃ§Ã£o da independÃªncia portugal"/>
          <p:cNvPicPr>
            <a:picLocks noChangeAspect="1" noChangeArrowheads="1"/>
          </p:cNvPicPr>
          <p:nvPr/>
        </p:nvPicPr>
        <p:blipFill>
          <a:blip r:embed="rId2"/>
          <a:srcRect/>
          <a:stretch>
            <a:fillRect/>
          </a:stretch>
        </p:blipFill>
        <p:spPr bwMode="auto">
          <a:xfrm>
            <a:off x="5067351" y="1690688"/>
            <a:ext cx="6286449" cy="471483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62733" cy="1325563"/>
          </a:xfrm>
        </p:spPr>
        <p:txBody>
          <a:bodyPr/>
          <a:lstStyle/>
          <a:p>
            <a:r>
              <a:rPr lang="en-US" b="1" dirty="0"/>
              <a:t>The Restoration of Independence from Portugal</a:t>
            </a:r>
            <a:endParaRPr lang="pt-PT" b="1" dirty="0"/>
          </a:p>
        </p:txBody>
      </p:sp>
      <p:sp>
        <p:nvSpPr>
          <p:cNvPr id="3" name="Marcador de Posição de Conteúdo 2"/>
          <p:cNvSpPr>
            <a:spLocks noGrp="1"/>
          </p:cNvSpPr>
          <p:nvPr>
            <p:ph idx="1"/>
          </p:nvPr>
        </p:nvSpPr>
        <p:spPr>
          <a:xfrm>
            <a:off x="548363" y="2203252"/>
            <a:ext cx="4639492" cy="3686901"/>
          </a:xfrm>
        </p:spPr>
        <p:txBody>
          <a:bodyPr>
            <a:normAutofit fontScale="92500" lnSpcReduction="10000"/>
          </a:bodyPr>
          <a:lstStyle/>
          <a:p>
            <a:pPr>
              <a:buNone/>
            </a:pPr>
            <a:r>
              <a:rPr lang="en-US" dirty="0"/>
              <a:t>    In 1640, on 1 December, the Restoration of Independence took place and João IV, Duke of </a:t>
            </a:r>
            <a:r>
              <a:rPr lang="en-US" dirty="0" err="1"/>
              <a:t>Bragança</a:t>
            </a:r>
            <a:r>
              <a:rPr lang="en-US" dirty="0"/>
              <a:t>, "The Restorer", was acclaimed king, thus beginning the 4th dynasty, the </a:t>
            </a:r>
            <a:r>
              <a:rPr lang="en-US" dirty="0" err="1"/>
              <a:t>Bragança</a:t>
            </a:r>
            <a:r>
              <a:rPr lang="en-US" dirty="0"/>
              <a:t> Dynasty.</a:t>
            </a:r>
          </a:p>
          <a:p>
            <a:pPr>
              <a:buNone/>
            </a:pPr>
            <a:endParaRPr lang="en-US" dirty="0"/>
          </a:p>
          <a:p>
            <a:pPr>
              <a:buNone/>
            </a:pPr>
            <a:endParaRPr lang="en-US" dirty="0"/>
          </a:p>
          <a:p>
            <a:pPr>
              <a:buNone/>
            </a:pPr>
            <a:r>
              <a:rPr lang="pt-PT" dirty="0"/>
              <a:t>	</a:t>
            </a:r>
          </a:p>
        </p:txBody>
      </p:sp>
      <p:pic>
        <p:nvPicPr>
          <p:cNvPr id="31746" name="Picture 2" descr="Resultado de imagem para restauraÃ§Ã£o da independÃªncia portugal"/>
          <p:cNvPicPr>
            <a:picLocks noChangeAspect="1" noChangeArrowheads="1"/>
          </p:cNvPicPr>
          <p:nvPr/>
        </p:nvPicPr>
        <p:blipFill>
          <a:blip r:embed="rId2"/>
          <a:srcRect/>
          <a:stretch>
            <a:fillRect/>
          </a:stretch>
        </p:blipFill>
        <p:spPr bwMode="auto">
          <a:xfrm>
            <a:off x="5367163" y="1690687"/>
            <a:ext cx="5986637" cy="4489979"/>
          </a:xfrm>
          <a:prstGeom prst="rect">
            <a:avLst/>
          </a:prstGeom>
          <a:noFill/>
        </p:spPr>
      </p:pic>
    </p:spTree>
    <p:extLst>
      <p:ext uri="{BB962C8B-B14F-4D97-AF65-F5344CB8AC3E}">
        <p14:creationId xmlns:p14="http://schemas.microsoft.com/office/powerpoint/2010/main" val="2731856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O reinado de D. João V</a:t>
            </a:r>
          </a:p>
        </p:txBody>
      </p:sp>
      <p:sp>
        <p:nvSpPr>
          <p:cNvPr id="3" name="Marcador de Posição de Conteúdo 2"/>
          <p:cNvSpPr>
            <a:spLocks noGrp="1"/>
          </p:cNvSpPr>
          <p:nvPr>
            <p:ph idx="1"/>
          </p:nvPr>
        </p:nvSpPr>
        <p:spPr>
          <a:xfrm>
            <a:off x="838200" y="1825624"/>
            <a:ext cx="5596467" cy="4394553"/>
          </a:xfrm>
        </p:spPr>
        <p:txBody>
          <a:bodyPr>
            <a:normAutofit/>
          </a:bodyPr>
          <a:lstStyle/>
          <a:p>
            <a:r>
              <a:rPr lang="pt-PT" dirty="0"/>
              <a:t>O reinado de D. João V foi uma era muito rica, porque o Brasil era uma grande fonte de riqueza.</a:t>
            </a:r>
          </a:p>
          <a:p>
            <a:r>
              <a:rPr lang="pt-PT" dirty="0"/>
              <a:t>Era uma monarquia absoluta, pois todos os poderes estavam concentrados no rei.</a:t>
            </a:r>
          </a:p>
          <a:p>
            <a:r>
              <a:rPr lang="pt-PT" dirty="0"/>
              <a:t>A sociedade estava dividida em 3 grupos sociais: a nobreza, o clero e o povo.</a:t>
            </a:r>
          </a:p>
          <a:p>
            <a:r>
              <a:rPr lang="pt-PT" dirty="0"/>
              <a:t>Predominava a arte barroca.</a:t>
            </a:r>
          </a:p>
        </p:txBody>
      </p:sp>
      <p:pic>
        <p:nvPicPr>
          <p:cNvPr id="11266" name="Picture 2" descr="Resultado de imagem para arte barroca em Portugal"/>
          <p:cNvPicPr>
            <a:picLocks noChangeAspect="1" noChangeArrowheads="1"/>
          </p:cNvPicPr>
          <p:nvPr/>
        </p:nvPicPr>
        <p:blipFill>
          <a:blip r:embed="rId3"/>
          <a:srcRect/>
          <a:stretch>
            <a:fillRect/>
          </a:stretch>
        </p:blipFill>
        <p:spPr bwMode="auto">
          <a:xfrm>
            <a:off x="7488777" y="1033530"/>
            <a:ext cx="3865023" cy="5459345"/>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The reign of King João V</a:t>
            </a:r>
            <a:endParaRPr lang="pt-PT" b="1" dirty="0"/>
          </a:p>
        </p:txBody>
      </p:sp>
      <p:sp>
        <p:nvSpPr>
          <p:cNvPr id="3" name="Marcador de Posição de Conteúdo 2"/>
          <p:cNvSpPr>
            <a:spLocks noGrp="1"/>
          </p:cNvSpPr>
          <p:nvPr>
            <p:ph idx="1"/>
          </p:nvPr>
        </p:nvSpPr>
        <p:spPr>
          <a:xfrm>
            <a:off x="838200" y="1825624"/>
            <a:ext cx="5596467" cy="4394553"/>
          </a:xfrm>
        </p:spPr>
        <p:txBody>
          <a:bodyPr>
            <a:normAutofit/>
          </a:bodyPr>
          <a:lstStyle/>
          <a:p>
            <a:r>
              <a:rPr lang="en-US" dirty="0"/>
              <a:t>The reign of King João V was a very rich era, because Brazil was a great source of wealth.</a:t>
            </a:r>
          </a:p>
          <a:p>
            <a:r>
              <a:rPr lang="en-US" dirty="0"/>
              <a:t>It was an absolute monarchy, because all powers were concentrated in the king.</a:t>
            </a:r>
          </a:p>
          <a:p>
            <a:r>
              <a:rPr lang="en-US" dirty="0"/>
              <a:t>Society was divided into 3 social groups: the nobility, the clergy and the people.</a:t>
            </a:r>
          </a:p>
          <a:p>
            <a:r>
              <a:rPr lang="en-US" dirty="0"/>
              <a:t>Baroque art predominated.</a:t>
            </a:r>
            <a:endParaRPr lang="pt-PT" dirty="0"/>
          </a:p>
        </p:txBody>
      </p:sp>
      <p:pic>
        <p:nvPicPr>
          <p:cNvPr id="11266" name="Picture 2" descr="Resultado de imagem para arte barroca em Portugal"/>
          <p:cNvPicPr>
            <a:picLocks noChangeAspect="1" noChangeArrowheads="1"/>
          </p:cNvPicPr>
          <p:nvPr/>
        </p:nvPicPr>
        <p:blipFill>
          <a:blip r:embed="rId3"/>
          <a:srcRect/>
          <a:stretch>
            <a:fillRect/>
          </a:stretch>
        </p:blipFill>
        <p:spPr bwMode="auto">
          <a:xfrm>
            <a:off x="7488777" y="1033530"/>
            <a:ext cx="3865023" cy="5459345"/>
          </a:xfrm>
          <a:prstGeom prst="rect">
            <a:avLst/>
          </a:prstGeom>
          <a:noFill/>
        </p:spPr>
      </p:pic>
    </p:spTree>
    <p:extLst>
      <p:ext uri="{BB962C8B-B14F-4D97-AF65-F5344CB8AC3E}">
        <p14:creationId xmlns:p14="http://schemas.microsoft.com/office/powerpoint/2010/main" val="394946535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O reinado de D. José, o Reformador e o Marquês de Pombal</a:t>
            </a:r>
          </a:p>
        </p:txBody>
      </p:sp>
      <p:sp>
        <p:nvSpPr>
          <p:cNvPr id="3" name="Marcador de Posição de Conteúdo 2"/>
          <p:cNvSpPr>
            <a:spLocks noGrp="1"/>
          </p:cNvSpPr>
          <p:nvPr>
            <p:ph idx="1"/>
          </p:nvPr>
        </p:nvSpPr>
        <p:spPr>
          <a:xfrm>
            <a:off x="838200" y="1986843"/>
            <a:ext cx="6138333" cy="4605868"/>
          </a:xfrm>
        </p:spPr>
        <p:txBody>
          <a:bodyPr>
            <a:normAutofit/>
          </a:bodyPr>
          <a:lstStyle/>
          <a:p>
            <a:r>
              <a:rPr lang="pt-PT" dirty="0"/>
              <a:t>O Marques de Pombal,  foi nomeado secretário de estado do reino.</a:t>
            </a:r>
          </a:p>
          <a:p>
            <a:r>
              <a:rPr lang="pt-PT" dirty="0"/>
              <a:t>No dia 1 de Novembro de 1755 houve um grande terramoto que atingiu Lisboa, seguido de um tsunami e de um incêndio, que matou milhares de pessoas e destruiu os edifícios . O Marques de Pombal reconstruiu a cidade com um sistema de construção de gaiola.</a:t>
            </a:r>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pPr>
              <a:buNone/>
            </a:pPr>
            <a:endParaRPr lang="pt-PT" dirty="0"/>
          </a:p>
        </p:txBody>
      </p:sp>
      <p:pic>
        <p:nvPicPr>
          <p:cNvPr id="7170" name="Picture 2" descr="Resultado de imagem para terramoto de 1755"/>
          <p:cNvPicPr>
            <a:picLocks noChangeAspect="1" noChangeArrowheads="1"/>
          </p:cNvPicPr>
          <p:nvPr/>
        </p:nvPicPr>
        <p:blipFill>
          <a:blip r:embed="rId3"/>
          <a:srcRect/>
          <a:stretch>
            <a:fillRect/>
          </a:stretch>
        </p:blipFill>
        <p:spPr bwMode="auto">
          <a:xfrm>
            <a:off x="7034022" y="2173109"/>
            <a:ext cx="5157978" cy="2957241"/>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The Reign of José, the Reformer and the Marquis of Pombal</a:t>
            </a:r>
            <a:endParaRPr lang="pt-PT" b="1" dirty="0"/>
          </a:p>
        </p:txBody>
      </p:sp>
      <p:sp>
        <p:nvSpPr>
          <p:cNvPr id="3" name="Marcador de Posição de Conteúdo 2"/>
          <p:cNvSpPr>
            <a:spLocks noGrp="1"/>
          </p:cNvSpPr>
          <p:nvPr>
            <p:ph idx="1"/>
          </p:nvPr>
        </p:nvSpPr>
        <p:spPr>
          <a:xfrm>
            <a:off x="838200" y="1986843"/>
            <a:ext cx="6138333" cy="4605868"/>
          </a:xfrm>
        </p:spPr>
        <p:txBody>
          <a:bodyPr>
            <a:normAutofit/>
          </a:bodyPr>
          <a:lstStyle/>
          <a:p>
            <a:r>
              <a:rPr lang="en-US" dirty="0"/>
              <a:t>Marques de Pombal was appointed secretary of state of the kingdom.</a:t>
            </a:r>
          </a:p>
          <a:p>
            <a:r>
              <a:rPr lang="en-US" dirty="0"/>
              <a:t>On November 1, 1755 there was a big earthquake that hit Lisbon, followed by a tsunami and a fire, which killed thousands of people and destroyed the buildings. Marques de Pombal rebuilt the city with a system of cage construction.</a:t>
            </a:r>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pPr>
              <a:buNone/>
            </a:pPr>
            <a:endParaRPr lang="pt-PT" dirty="0"/>
          </a:p>
        </p:txBody>
      </p:sp>
      <p:pic>
        <p:nvPicPr>
          <p:cNvPr id="7170" name="Picture 2" descr="Resultado de imagem para terramoto de 1755"/>
          <p:cNvPicPr>
            <a:picLocks noChangeAspect="1" noChangeArrowheads="1"/>
          </p:cNvPicPr>
          <p:nvPr/>
        </p:nvPicPr>
        <p:blipFill>
          <a:blip r:embed="rId3"/>
          <a:srcRect/>
          <a:stretch>
            <a:fillRect/>
          </a:stretch>
        </p:blipFill>
        <p:spPr bwMode="auto">
          <a:xfrm>
            <a:off x="7034022" y="2173109"/>
            <a:ext cx="5157978" cy="2957241"/>
          </a:xfrm>
          <a:prstGeom prst="rect">
            <a:avLst/>
          </a:prstGeom>
          <a:noFill/>
        </p:spPr>
      </p:pic>
    </p:spTree>
    <p:extLst>
      <p:ext uri="{BB962C8B-B14F-4D97-AF65-F5344CB8AC3E}">
        <p14:creationId xmlns:p14="http://schemas.microsoft.com/office/powerpoint/2010/main" val="710803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Guerra Civil entre Liberais e Absolutistas</a:t>
            </a:r>
          </a:p>
        </p:txBody>
      </p:sp>
      <p:sp>
        <p:nvSpPr>
          <p:cNvPr id="3" name="Marcador de Posição de Conteúdo 2"/>
          <p:cNvSpPr>
            <a:spLocks noGrp="1"/>
          </p:cNvSpPr>
          <p:nvPr>
            <p:ph idx="1"/>
          </p:nvPr>
        </p:nvSpPr>
        <p:spPr>
          <a:xfrm>
            <a:off x="5630333" y="1690688"/>
            <a:ext cx="5918200" cy="4462286"/>
          </a:xfrm>
        </p:spPr>
        <p:txBody>
          <a:bodyPr/>
          <a:lstStyle/>
          <a:p>
            <a:r>
              <a:rPr lang="pt-PT" dirty="0"/>
              <a:t>Os Liberais opunham-se à Monarquia Absoluta, liderados por D. Pedro IV.</a:t>
            </a:r>
          </a:p>
          <a:p>
            <a:r>
              <a:rPr lang="pt-PT" dirty="0"/>
              <a:t>Os Absolutistas defendiam a Monarquia Absoluta e eram chefiados por D. Miguel.</a:t>
            </a:r>
          </a:p>
          <a:p>
            <a:endParaRPr lang="pt-PT" dirty="0"/>
          </a:p>
          <a:p>
            <a:pPr>
              <a:buNone/>
            </a:pPr>
            <a:r>
              <a:rPr lang="pt-PT" dirty="0"/>
              <a:t>Desta guerra, quem saiu vitorioso foram os Liberais, tendo D. Miguel partido para o exílio.</a:t>
            </a:r>
          </a:p>
        </p:txBody>
      </p:sp>
      <p:pic>
        <p:nvPicPr>
          <p:cNvPr id="9218" name="Picture 2" descr="https://upload.wikimedia.org/wikipedia/commons/thumb/c/cc/Liberal_Wars.jpg/225px-Liberal_Wars.jpg"/>
          <p:cNvPicPr>
            <a:picLocks noChangeAspect="1" noChangeArrowheads="1"/>
          </p:cNvPicPr>
          <p:nvPr/>
        </p:nvPicPr>
        <p:blipFill>
          <a:blip r:embed="rId2"/>
          <a:srcRect/>
          <a:stretch>
            <a:fillRect/>
          </a:stretch>
        </p:blipFill>
        <p:spPr bwMode="auto">
          <a:xfrm>
            <a:off x="0" y="1690688"/>
            <a:ext cx="5105047" cy="403866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The Civil War between Liberals and Absolutists</a:t>
            </a:r>
            <a:endParaRPr lang="pt-PT" b="1" dirty="0"/>
          </a:p>
        </p:txBody>
      </p:sp>
      <p:sp>
        <p:nvSpPr>
          <p:cNvPr id="3" name="Marcador de Posição de Conteúdo 2"/>
          <p:cNvSpPr>
            <a:spLocks noGrp="1"/>
          </p:cNvSpPr>
          <p:nvPr>
            <p:ph idx="1"/>
          </p:nvPr>
        </p:nvSpPr>
        <p:spPr>
          <a:xfrm>
            <a:off x="5634743" y="1893358"/>
            <a:ext cx="5918200" cy="4462286"/>
          </a:xfrm>
        </p:spPr>
        <p:txBody>
          <a:bodyPr/>
          <a:lstStyle/>
          <a:p>
            <a:r>
              <a:rPr lang="en-US" dirty="0"/>
              <a:t>The Liberals were opposed to Absolute Monarchy, led by Pedro IV.</a:t>
            </a:r>
          </a:p>
          <a:p>
            <a:r>
              <a:rPr lang="en-US" dirty="0"/>
              <a:t>The Absolutists defended the Absolute Monarchy and were led by Dom Miguel.</a:t>
            </a:r>
          </a:p>
          <a:p>
            <a:endParaRPr lang="en-US" dirty="0"/>
          </a:p>
          <a:p>
            <a:pPr marL="0" indent="0">
              <a:buNone/>
            </a:pPr>
            <a:r>
              <a:rPr lang="en-US" dirty="0"/>
              <a:t>The Liberals were the victors in this war and Miguel went into exile.</a:t>
            </a:r>
            <a:endParaRPr lang="pt-PT" dirty="0"/>
          </a:p>
        </p:txBody>
      </p:sp>
      <p:pic>
        <p:nvPicPr>
          <p:cNvPr id="9218" name="Picture 2" descr="https://upload.wikimedia.org/wikipedia/commons/thumb/c/cc/Liberal_Wars.jpg/225px-Liberal_Wars.jpg"/>
          <p:cNvPicPr>
            <a:picLocks noChangeAspect="1" noChangeArrowheads="1"/>
          </p:cNvPicPr>
          <p:nvPr/>
        </p:nvPicPr>
        <p:blipFill>
          <a:blip r:embed="rId2"/>
          <a:srcRect/>
          <a:stretch>
            <a:fillRect/>
          </a:stretch>
        </p:blipFill>
        <p:spPr bwMode="auto">
          <a:xfrm>
            <a:off x="0" y="1893358"/>
            <a:ext cx="5105047" cy="4038662"/>
          </a:xfrm>
          <a:prstGeom prst="rect">
            <a:avLst/>
          </a:prstGeom>
          <a:noFill/>
        </p:spPr>
      </p:pic>
    </p:spTree>
    <p:extLst>
      <p:ext uri="{BB962C8B-B14F-4D97-AF65-F5344CB8AC3E}">
        <p14:creationId xmlns:p14="http://schemas.microsoft.com/office/powerpoint/2010/main" val="856447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12838"/>
            <a:ext cx="10515600" cy="1325563"/>
          </a:xfrm>
        </p:spPr>
        <p:txBody>
          <a:bodyPr>
            <a:normAutofit/>
          </a:bodyPr>
          <a:lstStyle/>
          <a:p>
            <a:r>
              <a:rPr lang="pt-PT" b="1" dirty="0"/>
              <a:t>A influência da Revolução Francesa em Portugal - A Revolução Liberal de 1820</a:t>
            </a:r>
          </a:p>
        </p:txBody>
      </p:sp>
      <p:sp>
        <p:nvSpPr>
          <p:cNvPr id="3" name="Marcador de Posição de Conteúdo 2"/>
          <p:cNvSpPr>
            <a:spLocks noGrp="1"/>
          </p:cNvSpPr>
          <p:nvPr>
            <p:ph idx="1"/>
          </p:nvPr>
        </p:nvSpPr>
        <p:spPr>
          <a:xfrm>
            <a:off x="719667" y="2339269"/>
            <a:ext cx="6081889" cy="4823531"/>
          </a:xfrm>
        </p:spPr>
        <p:txBody>
          <a:bodyPr>
            <a:normAutofit/>
          </a:bodyPr>
          <a:lstStyle/>
          <a:p>
            <a:pPr>
              <a:buNone/>
            </a:pPr>
            <a:r>
              <a:rPr lang="pt-PT" dirty="0"/>
              <a:t>Vários fatores conduziram à revolução liberal: as invasões francesas,  o país tinha sido pilhado e a burguesia estava descontente.</a:t>
            </a:r>
          </a:p>
          <a:p>
            <a:pPr>
              <a:buNone/>
            </a:pPr>
            <a:r>
              <a:rPr lang="pt-PT" dirty="0"/>
              <a:t>A </a:t>
            </a:r>
            <a:r>
              <a:rPr lang="pt-PT" b="1" dirty="0"/>
              <a:t>Revolução Liberal </a:t>
            </a:r>
            <a:r>
              <a:rPr lang="pt-PT" dirty="0"/>
              <a:t>consistiu na separação de poderes, na igualdade de todos perante a lei, na liberdade e no poder de voto, embora com limitações.</a:t>
            </a:r>
          </a:p>
        </p:txBody>
      </p:sp>
      <p:pic>
        <p:nvPicPr>
          <p:cNvPr id="10242" name="Picture 2" descr="Resultado de imagem para a revolução liberal portuguesa"/>
          <p:cNvPicPr>
            <a:picLocks noChangeAspect="1" noChangeArrowheads="1"/>
          </p:cNvPicPr>
          <p:nvPr/>
        </p:nvPicPr>
        <p:blipFill>
          <a:blip r:embed="rId2"/>
          <a:srcRect/>
          <a:stretch>
            <a:fillRect/>
          </a:stretch>
        </p:blipFill>
        <p:spPr bwMode="auto">
          <a:xfrm>
            <a:off x="7114601" y="2339269"/>
            <a:ext cx="5077399" cy="344311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12838"/>
            <a:ext cx="10515600" cy="1325563"/>
          </a:xfrm>
        </p:spPr>
        <p:txBody>
          <a:bodyPr>
            <a:normAutofit/>
          </a:bodyPr>
          <a:lstStyle/>
          <a:p>
            <a:r>
              <a:rPr lang="en-US" b="1" dirty="0"/>
              <a:t>The influence of the French Revolution in Portugal - The Liberal Revolution of 1820</a:t>
            </a:r>
            <a:endParaRPr lang="pt-PT" b="1" dirty="0"/>
          </a:p>
        </p:txBody>
      </p:sp>
      <p:sp>
        <p:nvSpPr>
          <p:cNvPr id="3" name="Marcador de Posição de Conteúdo 2"/>
          <p:cNvSpPr>
            <a:spLocks noGrp="1"/>
          </p:cNvSpPr>
          <p:nvPr>
            <p:ph idx="1"/>
          </p:nvPr>
        </p:nvSpPr>
        <p:spPr>
          <a:xfrm>
            <a:off x="719667" y="2339269"/>
            <a:ext cx="6081889" cy="4823531"/>
          </a:xfrm>
        </p:spPr>
        <p:txBody>
          <a:bodyPr>
            <a:normAutofit/>
          </a:bodyPr>
          <a:lstStyle/>
          <a:p>
            <a:pPr>
              <a:buNone/>
            </a:pPr>
            <a:r>
              <a:rPr lang="en-US" dirty="0"/>
              <a:t>	Several factors led to the Liberal Revolution: the French invasions, the country had been plundered and the bourgeoisie was discontented.</a:t>
            </a:r>
          </a:p>
          <a:p>
            <a:pPr>
              <a:buNone/>
            </a:pPr>
            <a:r>
              <a:rPr lang="en-US" dirty="0"/>
              <a:t>The Liberal Revolution consisted of the separation of powers, equality of all before the law, freedom and the power to vote, albeit with limitations.</a:t>
            </a:r>
            <a:endParaRPr lang="pt-PT" dirty="0"/>
          </a:p>
        </p:txBody>
      </p:sp>
      <p:pic>
        <p:nvPicPr>
          <p:cNvPr id="10242" name="Picture 2" descr="Resultado de imagem para a revolução liberal portuguesa"/>
          <p:cNvPicPr>
            <a:picLocks noChangeAspect="1" noChangeArrowheads="1"/>
          </p:cNvPicPr>
          <p:nvPr/>
        </p:nvPicPr>
        <p:blipFill>
          <a:blip r:embed="rId2"/>
          <a:srcRect/>
          <a:stretch>
            <a:fillRect/>
          </a:stretch>
        </p:blipFill>
        <p:spPr bwMode="auto">
          <a:xfrm>
            <a:off x="7114601" y="2339269"/>
            <a:ext cx="5077399" cy="3443111"/>
          </a:xfrm>
          <a:prstGeom prst="rect">
            <a:avLst/>
          </a:prstGeom>
          <a:noFill/>
        </p:spPr>
      </p:pic>
    </p:spTree>
    <p:extLst>
      <p:ext uri="{BB962C8B-B14F-4D97-AF65-F5344CB8AC3E}">
        <p14:creationId xmlns:p14="http://schemas.microsoft.com/office/powerpoint/2010/main" val="344997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6"/>
          <p:cNvPicPr>
            <a:picLocks noChangeAspect="1"/>
          </p:cNvPicPr>
          <p:nvPr/>
        </p:nvPicPr>
        <p:blipFill>
          <a:blip r:embed="rId2" cstate="print">
            <a:lum bright="26000" contrast="-32000"/>
          </a:blip>
          <a:stretch>
            <a:fillRect/>
          </a:stretch>
        </p:blipFill>
        <p:spPr>
          <a:xfrm>
            <a:off x="0" y="996656"/>
            <a:ext cx="7197634" cy="5838070"/>
          </a:xfrm>
          <a:prstGeom prst="rect">
            <a:avLst/>
          </a:prstGeom>
        </p:spPr>
      </p:pic>
      <p:sp>
        <p:nvSpPr>
          <p:cNvPr id="2" name="Título 1"/>
          <p:cNvSpPr>
            <a:spLocks noGrp="1"/>
          </p:cNvSpPr>
          <p:nvPr>
            <p:ph type="title"/>
          </p:nvPr>
        </p:nvSpPr>
        <p:spPr>
          <a:xfrm>
            <a:off x="651934" y="165206"/>
            <a:ext cx="10515600" cy="1325563"/>
          </a:xfrm>
        </p:spPr>
        <p:txBody>
          <a:bodyPr/>
          <a:lstStyle/>
          <a:p>
            <a:pPr algn="just"/>
            <a:r>
              <a:rPr lang="pt-PT" b="1" dirty="0"/>
              <a:t>Introdução</a:t>
            </a:r>
          </a:p>
        </p:txBody>
      </p:sp>
      <p:sp>
        <p:nvSpPr>
          <p:cNvPr id="3" name="Marcador de Posição de Conteúdo 2"/>
          <p:cNvSpPr>
            <a:spLocks noGrp="1"/>
          </p:cNvSpPr>
          <p:nvPr>
            <p:ph idx="1"/>
          </p:nvPr>
        </p:nvSpPr>
        <p:spPr>
          <a:xfrm>
            <a:off x="3972054" y="1522021"/>
            <a:ext cx="7381746" cy="4618672"/>
          </a:xfrm>
        </p:spPr>
        <p:txBody>
          <a:bodyPr>
            <a:normAutofit/>
          </a:bodyPr>
          <a:lstStyle/>
          <a:p>
            <a:pPr algn="just">
              <a:buNone/>
            </a:pPr>
            <a:r>
              <a:rPr lang="pt-PT" dirty="0"/>
              <a:t>	Portugal é um país situado no extremo sudoeste da Europa, na Península Ibérica. É formado por uma parte continental e por uma parte insular, constituída pelos arquipélagos da Madeira e dos Açores. </a:t>
            </a:r>
          </a:p>
          <a:p>
            <a:pPr algn="just">
              <a:buNone/>
            </a:pPr>
            <a:r>
              <a:rPr lang="pt-PT" dirty="0"/>
              <a:t>	</a:t>
            </a:r>
          </a:p>
          <a:p>
            <a:pPr algn="just">
              <a:buNone/>
            </a:pPr>
            <a:r>
              <a:rPr lang="pt-PT" dirty="0"/>
              <a:t>	O hino de Portugal é “A Portuguesa”:</a:t>
            </a:r>
          </a:p>
          <a:p>
            <a:pPr algn="just">
              <a:buNone/>
            </a:pPr>
            <a:r>
              <a:rPr lang="pt-PT" dirty="0"/>
              <a:t>	</a:t>
            </a:r>
            <a:r>
              <a:rPr lang="pt-PT" i="1" dirty="0"/>
              <a:t>“Heróis do mar, nobre povo,</a:t>
            </a:r>
          </a:p>
          <a:p>
            <a:pPr algn="just">
              <a:buNone/>
            </a:pPr>
            <a:r>
              <a:rPr lang="pt-PT" i="1" dirty="0"/>
              <a:t>	  Nação valente, imortal,…”</a:t>
            </a:r>
          </a:p>
          <a:p>
            <a:pPr algn="just">
              <a:buNone/>
            </a:pPr>
            <a:endParaRPr lang="pt-PT" dirty="0"/>
          </a:p>
        </p:txBody>
      </p:sp>
    </p:spTree>
    <p:extLst>
      <p:ext uri="{BB962C8B-B14F-4D97-AF65-F5344CB8AC3E}">
        <p14:creationId xmlns:p14="http://schemas.microsoft.com/office/powerpoint/2010/main" val="1351211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Século XIX- o século da modernização</a:t>
            </a:r>
          </a:p>
        </p:txBody>
      </p:sp>
      <p:sp>
        <p:nvSpPr>
          <p:cNvPr id="3" name="Marcador de Posição de Conteúdo 2"/>
          <p:cNvSpPr>
            <a:spLocks noGrp="1"/>
          </p:cNvSpPr>
          <p:nvPr>
            <p:ph idx="1"/>
          </p:nvPr>
        </p:nvSpPr>
        <p:spPr>
          <a:xfrm>
            <a:off x="838200" y="1825624"/>
            <a:ext cx="5709356" cy="4530019"/>
          </a:xfrm>
        </p:spPr>
        <p:txBody>
          <a:bodyPr/>
          <a:lstStyle/>
          <a:p>
            <a:pPr>
              <a:buNone/>
            </a:pPr>
            <a:r>
              <a:rPr lang="pt-PT" dirty="0"/>
              <a:t>Surgiu a máquina a vapor, havendo um aumento da produção industrial, da produção agrícola e um grande desenvolvimento económico do país.</a:t>
            </a:r>
          </a:p>
          <a:p>
            <a:pPr>
              <a:buNone/>
            </a:pPr>
            <a:r>
              <a:rPr lang="pt-PT" dirty="0"/>
              <a:t>Havia desigualdade social, já que o povo vivia com muitas dificuldades e a burguesia e a nobreza tinham uma vida luxuosa. </a:t>
            </a:r>
          </a:p>
        </p:txBody>
      </p:sp>
      <p:sp>
        <p:nvSpPr>
          <p:cNvPr id="6146" name="AutoShape 2" descr="Resultado de imagem para máquina a vapor século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6148" name="Picture 4" descr="Resultado de imagem para máquina a vapor século 19"/>
          <p:cNvPicPr>
            <a:picLocks noChangeAspect="1" noChangeArrowheads="1"/>
          </p:cNvPicPr>
          <p:nvPr/>
        </p:nvPicPr>
        <p:blipFill>
          <a:blip r:embed="rId2"/>
          <a:srcRect/>
          <a:stretch>
            <a:fillRect/>
          </a:stretch>
        </p:blipFill>
        <p:spPr bwMode="auto">
          <a:xfrm>
            <a:off x="7393214" y="1937985"/>
            <a:ext cx="4798786" cy="334715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1049000" cy="1325563"/>
          </a:xfrm>
        </p:spPr>
        <p:txBody>
          <a:bodyPr>
            <a:normAutofit/>
          </a:bodyPr>
          <a:lstStyle/>
          <a:p>
            <a:r>
              <a:rPr lang="en-US" b="1" dirty="0"/>
              <a:t>The 19th century - the century of </a:t>
            </a:r>
            <a:r>
              <a:rPr lang="en-US" b="1" dirty="0" err="1"/>
              <a:t>modernisation</a:t>
            </a:r>
            <a:endParaRPr lang="pt-PT" b="1" dirty="0"/>
          </a:p>
        </p:txBody>
      </p:sp>
      <p:sp>
        <p:nvSpPr>
          <p:cNvPr id="3" name="Marcador de Posição de Conteúdo 2"/>
          <p:cNvSpPr>
            <a:spLocks noGrp="1"/>
          </p:cNvSpPr>
          <p:nvPr>
            <p:ph idx="1"/>
          </p:nvPr>
        </p:nvSpPr>
        <p:spPr>
          <a:xfrm>
            <a:off x="838200" y="1825624"/>
            <a:ext cx="5709356" cy="4530019"/>
          </a:xfrm>
        </p:spPr>
        <p:txBody>
          <a:bodyPr/>
          <a:lstStyle/>
          <a:p>
            <a:pPr>
              <a:buNone/>
            </a:pPr>
            <a:r>
              <a:rPr lang="en-US" dirty="0"/>
              <a:t>The steam engine appeared, with an increase in industrial production, agricultural production and a great economic development of the country.</a:t>
            </a:r>
          </a:p>
          <a:p>
            <a:pPr>
              <a:buNone/>
            </a:pPr>
            <a:r>
              <a:rPr lang="en-US" dirty="0"/>
              <a:t>There was social inequality, as the people lived with many difficulties and the bourgeoisie and the nobility had a luxurious life. </a:t>
            </a:r>
          </a:p>
          <a:p>
            <a:pPr>
              <a:buNone/>
            </a:pPr>
            <a:endParaRPr lang="pt-PT" dirty="0"/>
          </a:p>
        </p:txBody>
      </p:sp>
      <p:sp>
        <p:nvSpPr>
          <p:cNvPr id="6146" name="AutoShape 2" descr="Resultado de imagem para máquina a vapor século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6148" name="Picture 4" descr="Resultado de imagem para máquina a vapor século 19"/>
          <p:cNvPicPr>
            <a:picLocks noChangeAspect="1" noChangeArrowheads="1"/>
          </p:cNvPicPr>
          <p:nvPr/>
        </p:nvPicPr>
        <p:blipFill>
          <a:blip r:embed="rId2"/>
          <a:srcRect/>
          <a:stretch>
            <a:fillRect/>
          </a:stretch>
        </p:blipFill>
        <p:spPr bwMode="auto">
          <a:xfrm>
            <a:off x="7393214" y="1937985"/>
            <a:ext cx="4798786" cy="3347155"/>
          </a:xfrm>
          <a:prstGeom prst="rect">
            <a:avLst/>
          </a:prstGeom>
          <a:noFill/>
        </p:spPr>
      </p:pic>
    </p:spTree>
    <p:extLst>
      <p:ext uri="{BB962C8B-B14F-4D97-AF65-F5344CB8AC3E}">
        <p14:creationId xmlns:p14="http://schemas.microsoft.com/office/powerpoint/2010/main" val="2535326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1ª República</a:t>
            </a:r>
          </a:p>
        </p:txBody>
      </p:sp>
      <p:sp>
        <p:nvSpPr>
          <p:cNvPr id="3" name="Marcador de Posição de Conteúdo 2"/>
          <p:cNvSpPr>
            <a:spLocks noGrp="1"/>
          </p:cNvSpPr>
          <p:nvPr>
            <p:ph idx="1"/>
          </p:nvPr>
        </p:nvSpPr>
        <p:spPr>
          <a:xfrm>
            <a:off x="838200" y="1825624"/>
            <a:ext cx="6239933" cy="4292953"/>
          </a:xfrm>
        </p:spPr>
        <p:txBody>
          <a:bodyPr/>
          <a:lstStyle/>
          <a:p>
            <a:r>
              <a:rPr lang="pt-PT" dirty="0"/>
              <a:t>No dia 5 de </a:t>
            </a:r>
            <a:r>
              <a:rPr lang="pt-PT" dirty="0" err="1"/>
              <a:t>outubro</a:t>
            </a:r>
            <a:r>
              <a:rPr lang="pt-PT" dirty="0"/>
              <a:t> de 1910 foi proclamada a primeira República por José Relvas. O rei D. Manuel II partiu para o exílio.</a:t>
            </a:r>
          </a:p>
          <a:p>
            <a:r>
              <a:rPr lang="pt-PT" dirty="0"/>
              <a:t>Passou a haver um Presidente da República, eleito pelos cidadãos, por um tempo limitado.</a:t>
            </a:r>
          </a:p>
          <a:p>
            <a:r>
              <a:rPr lang="pt-PT" dirty="0"/>
              <a:t>O hino nacional, A Portuguesa, foi composto por Alfredo </a:t>
            </a:r>
            <a:r>
              <a:rPr lang="pt-PT" dirty="0" err="1"/>
              <a:t>Keil</a:t>
            </a:r>
            <a:r>
              <a:rPr lang="pt-PT" dirty="0"/>
              <a:t> e Henrique Lopes Mendonça.</a:t>
            </a:r>
          </a:p>
        </p:txBody>
      </p:sp>
      <p:pic>
        <p:nvPicPr>
          <p:cNvPr id="8194" name="Picture 2" descr="Resultado de imagem para hino nacional portugues"/>
          <p:cNvPicPr>
            <a:picLocks noChangeAspect="1" noChangeArrowheads="1"/>
          </p:cNvPicPr>
          <p:nvPr/>
        </p:nvPicPr>
        <p:blipFill>
          <a:blip r:embed="rId2"/>
          <a:srcRect/>
          <a:stretch>
            <a:fillRect/>
          </a:stretch>
        </p:blipFill>
        <p:spPr bwMode="auto">
          <a:xfrm>
            <a:off x="7471321" y="818268"/>
            <a:ext cx="4139301" cy="567460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err="1"/>
              <a:t>The</a:t>
            </a:r>
            <a:r>
              <a:rPr lang="pt-PT" b="1" dirty="0"/>
              <a:t> </a:t>
            </a:r>
            <a:r>
              <a:rPr lang="pt-PT" b="1" dirty="0" err="1"/>
              <a:t>First</a:t>
            </a:r>
            <a:r>
              <a:rPr lang="pt-PT" b="1" dirty="0"/>
              <a:t> </a:t>
            </a:r>
            <a:r>
              <a:rPr lang="pt-PT" b="1" dirty="0" err="1"/>
              <a:t>Republic</a:t>
            </a:r>
            <a:endParaRPr lang="pt-PT" b="1" dirty="0"/>
          </a:p>
        </p:txBody>
      </p:sp>
      <p:sp>
        <p:nvSpPr>
          <p:cNvPr id="3" name="Marcador de Posição de Conteúdo 2"/>
          <p:cNvSpPr>
            <a:spLocks noGrp="1"/>
          </p:cNvSpPr>
          <p:nvPr>
            <p:ph idx="1"/>
          </p:nvPr>
        </p:nvSpPr>
        <p:spPr>
          <a:xfrm>
            <a:off x="838200" y="1825624"/>
            <a:ext cx="6239933" cy="4292953"/>
          </a:xfrm>
        </p:spPr>
        <p:txBody>
          <a:bodyPr/>
          <a:lstStyle/>
          <a:p>
            <a:r>
              <a:rPr lang="en-US" dirty="0"/>
              <a:t>On 5 October 1910, the first Republic was proclaimed by José </a:t>
            </a:r>
            <a:r>
              <a:rPr lang="en-US" dirty="0" err="1"/>
              <a:t>Relvas</a:t>
            </a:r>
            <a:r>
              <a:rPr lang="en-US" dirty="0"/>
              <a:t>. King Manuel II went into exile.</a:t>
            </a:r>
          </a:p>
          <a:p>
            <a:r>
              <a:rPr lang="en-US" dirty="0"/>
              <a:t>There is now a President of the Republic, elected by the citizens, for a limited time.</a:t>
            </a:r>
          </a:p>
          <a:p>
            <a:r>
              <a:rPr lang="en-US" dirty="0"/>
              <a:t>The national anthem, A Portuguesa, was composed by Alfredo Keil and Henrique Lopes </a:t>
            </a:r>
            <a:r>
              <a:rPr lang="en-US" dirty="0" err="1"/>
              <a:t>Mendonça</a:t>
            </a:r>
            <a:r>
              <a:rPr lang="en-US" dirty="0"/>
              <a:t>.</a:t>
            </a:r>
            <a:endParaRPr lang="pt-PT" dirty="0"/>
          </a:p>
        </p:txBody>
      </p:sp>
      <p:pic>
        <p:nvPicPr>
          <p:cNvPr id="8194" name="Picture 2" descr="Resultado de imagem para hino nacional portugues"/>
          <p:cNvPicPr>
            <a:picLocks noChangeAspect="1" noChangeArrowheads="1"/>
          </p:cNvPicPr>
          <p:nvPr/>
        </p:nvPicPr>
        <p:blipFill>
          <a:blip r:embed="rId2"/>
          <a:srcRect/>
          <a:stretch>
            <a:fillRect/>
          </a:stretch>
        </p:blipFill>
        <p:spPr bwMode="auto">
          <a:xfrm>
            <a:off x="7471321" y="818268"/>
            <a:ext cx="4139301" cy="5674607"/>
          </a:xfrm>
          <a:prstGeom prst="rect">
            <a:avLst/>
          </a:prstGeom>
          <a:noFill/>
        </p:spPr>
      </p:pic>
    </p:spTree>
    <p:extLst>
      <p:ext uri="{BB962C8B-B14F-4D97-AF65-F5344CB8AC3E}">
        <p14:creationId xmlns:p14="http://schemas.microsoft.com/office/powerpoint/2010/main" val="135170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334" y="365125"/>
            <a:ext cx="10515600" cy="1325563"/>
          </a:xfrm>
        </p:spPr>
        <p:txBody>
          <a:bodyPr>
            <a:normAutofit/>
          </a:bodyPr>
          <a:lstStyle/>
          <a:p>
            <a:r>
              <a:rPr lang="pt-PT" b="1" dirty="0"/>
              <a:t>Bandeira Portuguesa</a:t>
            </a:r>
          </a:p>
        </p:txBody>
      </p:sp>
      <p:sp>
        <p:nvSpPr>
          <p:cNvPr id="3" name="Marcador de Posição de Conteúdo 2"/>
          <p:cNvSpPr>
            <a:spLocks noGrp="1"/>
          </p:cNvSpPr>
          <p:nvPr>
            <p:ph idx="1"/>
          </p:nvPr>
        </p:nvSpPr>
        <p:spPr>
          <a:xfrm>
            <a:off x="5029199" y="1690688"/>
            <a:ext cx="6866467" cy="4597753"/>
          </a:xfrm>
        </p:spPr>
        <p:txBody>
          <a:bodyPr>
            <a:normAutofit/>
          </a:bodyPr>
          <a:lstStyle/>
          <a:p>
            <a:r>
              <a:rPr lang="pt-PT" dirty="0"/>
              <a:t>A Bandeira Portuguesa  foi apresentada no dia 1 de dezembro de 1910. </a:t>
            </a:r>
          </a:p>
          <a:p>
            <a:r>
              <a:rPr lang="pt-PT" dirty="0"/>
              <a:t>A cor verde representa a esperança no futuro; a cor vermelha representa o sangue derramado; a esfera armilar representa o Mundo que os Portugueses descobriram; os sete castelos simbolizam os castelos que foram conquistados aos Mouros; o escudo representa a defesa do país; as cinco quinas representam os cinco reis mouros derrotados.</a:t>
            </a:r>
          </a:p>
        </p:txBody>
      </p:sp>
      <p:pic>
        <p:nvPicPr>
          <p:cNvPr id="5124" name="Picture 4" descr="Resultado de imagem para bandeira portuguesa"/>
          <p:cNvPicPr>
            <a:picLocks noChangeAspect="1" noChangeArrowheads="1"/>
          </p:cNvPicPr>
          <p:nvPr/>
        </p:nvPicPr>
        <p:blipFill>
          <a:blip r:embed="rId2"/>
          <a:srcRect/>
          <a:stretch>
            <a:fillRect/>
          </a:stretch>
        </p:blipFill>
        <p:spPr bwMode="auto">
          <a:xfrm>
            <a:off x="0" y="2192108"/>
            <a:ext cx="4594620" cy="297520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2533" y="569559"/>
            <a:ext cx="10515600" cy="1325563"/>
          </a:xfrm>
        </p:spPr>
        <p:txBody>
          <a:bodyPr>
            <a:normAutofit/>
          </a:bodyPr>
          <a:lstStyle/>
          <a:p>
            <a:r>
              <a:rPr lang="pt-PT" b="1" dirty="0"/>
              <a:t>Portuguese </a:t>
            </a:r>
            <a:r>
              <a:rPr lang="pt-PT" b="1" dirty="0" err="1"/>
              <a:t>Flag</a:t>
            </a:r>
            <a:endParaRPr lang="pt-PT" b="1" dirty="0"/>
          </a:p>
        </p:txBody>
      </p:sp>
      <p:sp>
        <p:nvSpPr>
          <p:cNvPr id="3" name="Marcador de Posição de Conteúdo 2"/>
          <p:cNvSpPr>
            <a:spLocks noGrp="1"/>
          </p:cNvSpPr>
          <p:nvPr>
            <p:ph idx="1"/>
          </p:nvPr>
        </p:nvSpPr>
        <p:spPr>
          <a:xfrm>
            <a:off x="4953000" y="1690688"/>
            <a:ext cx="6866467" cy="4597753"/>
          </a:xfrm>
        </p:spPr>
        <p:txBody>
          <a:bodyPr>
            <a:normAutofit/>
          </a:bodyPr>
          <a:lstStyle/>
          <a:p>
            <a:r>
              <a:rPr lang="en-US" dirty="0"/>
              <a:t>The Portuguese Flag was presented on the 1st December 1910. </a:t>
            </a:r>
          </a:p>
          <a:p>
            <a:r>
              <a:rPr lang="en-US" dirty="0"/>
              <a:t>The green </a:t>
            </a:r>
            <a:r>
              <a:rPr lang="en-US" dirty="0" err="1"/>
              <a:t>colour</a:t>
            </a:r>
            <a:r>
              <a:rPr lang="en-US" dirty="0"/>
              <a:t> represents the hope in the future; the red </a:t>
            </a:r>
            <a:r>
              <a:rPr lang="en-US" dirty="0" err="1"/>
              <a:t>colour</a:t>
            </a:r>
            <a:r>
              <a:rPr lang="en-US" dirty="0"/>
              <a:t> represents the blood that was spilled; the armillary sphere represents the World that the Portuguese discovered; the seven castles </a:t>
            </a:r>
            <a:r>
              <a:rPr lang="en-US" dirty="0" err="1"/>
              <a:t>symbolise</a:t>
            </a:r>
            <a:r>
              <a:rPr lang="en-US" dirty="0"/>
              <a:t> the castles that were conquered from the Moors; the shield represents the </a:t>
            </a:r>
            <a:r>
              <a:rPr lang="en-US" dirty="0" err="1"/>
              <a:t>defence</a:t>
            </a:r>
            <a:r>
              <a:rPr lang="en-US" dirty="0"/>
              <a:t> of the country; the five corners represent the five defeated Moorish kings.</a:t>
            </a:r>
            <a:endParaRPr lang="pt-PT" dirty="0"/>
          </a:p>
        </p:txBody>
      </p:sp>
      <p:pic>
        <p:nvPicPr>
          <p:cNvPr id="5124" name="Picture 4" descr="Resultado de imagem para bandeira portuguesa"/>
          <p:cNvPicPr>
            <a:picLocks noChangeAspect="1" noChangeArrowheads="1"/>
          </p:cNvPicPr>
          <p:nvPr/>
        </p:nvPicPr>
        <p:blipFill>
          <a:blip r:embed="rId2"/>
          <a:srcRect/>
          <a:stretch>
            <a:fillRect/>
          </a:stretch>
        </p:blipFill>
        <p:spPr bwMode="auto">
          <a:xfrm>
            <a:off x="0" y="2215090"/>
            <a:ext cx="4594620" cy="2975204"/>
          </a:xfrm>
          <a:prstGeom prst="rect">
            <a:avLst/>
          </a:prstGeom>
          <a:noFill/>
        </p:spPr>
      </p:pic>
    </p:spTree>
    <p:extLst>
      <p:ext uri="{BB962C8B-B14F-4D97-AF65-F5344CB8AC3E}">
        <p14:creationId xmlns:p14="http://schemas.microsoft.com/office/powerpoint/2010/main" val="862968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O Estado Novo (1933- 1974)</a:t>
            </a:r>
          </a:p>
        </p:txBody>
      </p:sp>
      <p:sp>
        <p:nvSpPr>
          <p:cNvPr id="3" name="Marcador de Posição de Conteúdo 2"/>
          <p:cNvSpPr>
            <a:spLocks noGrp="1"/>
          </p:cNvSpPr>
          <p:nvPr>
            <p:ph idx="1"/>
          </p:nvPr>
        </p:nvSpPr>
        <p:spPr>
          <a:xfrm>
            <a:off x="4289778" y="1646768"/>
            <a:ext cx="7064022" cy="4439708"/>
          </a:xfrm>
        </p:spPr>
        <p:txBody>
          <a:bodyPr>
            <a:normAutofit fontScale="92500"/>
          </a:bodyPr>
          <a:lstStyle/>
          <a:p>
            <a:r>
              <a:rPr lang="pt-PT" dirty="0"/>
              <a:t>Após uma crise económica grave, António de Oliveira Salazar tornou-se ministro das Finanças, tomando várias medidas: aumento de impostos e fez cortes nos salários dos funcionários públicos.</a:t>
            </a:r>
          </a:p>
          <a:p>
            <a:r>
              <a:rPr lang="pt-PT" dirty="0"/>
              <a:t>Em 1932 foi nomeado chefe do governo, cargo que ocupou 36 anos.</a:t>
            </a:r>
          </a:p>
          <a:p>
            <a:r>
              <a:rPr lang="pt-PT" dirty="0"/>
              <a:t>Em 1933 é aprovada uma nova Constituição, surgindo o Estado Novo. Salazar começou a governar o país de forma ditatorial.</a:t>
            </a:r>
          </a:p>
          <a:p>
            <a:r>
              <a:rPr lang="pt-PT" dirty="0"/>
              <a:t>Os Portugueses  deveriam respeitar os valores “Deus”, “Pátria” e “Família”.</a:t>
            </a:r>
          </a:p>
        </p:txBody>
      </p:sp>
      <p:pic>
        <p:nvPicPr>
          <p:cNvPr id="4098" name="Picture 2" descr="Resultado de imagem para estado novo"/>
          <p:cNvPicPr>
            <a:picLocks noChangeAspect="1" noChangeArrowheads="1"/>
          </p:cNvPicPr>
          <p:nvPr/>
        </p:nvPicPr>
        <p:blipFill>
          <a:blip r:embed="rId2"/>
          <a:srcRect/>
          <a:stretch>
            <a:fillRect/>
          </a:stretch>
        </p:blipFill>
        <p:spPr bwMode="auto">
          <a:xfrm>
            <a:off x="0" y="2063222"/>
            <a:ext cx="3606800" cy="36068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err="1"/>
              <a:t>The</a:t>
            </a:r>
            <a:r>
              <a:rPr lang="pt-PT" b="1" dirty="0"/>
              <a:t> New </a:t>
            </a:r>
            <a:r>
              <a:rPr lang="pt-PT" b="1" dirty="0" err="1"/>
              <a:t>State</a:t>
            </a:r>
            <a:r>
              <a:rPr lang="pt-PT" b="1" dirty="0"/>
              <a:t> (1933- 1974)</a:t>
            </a:r>
          </a:p>
        </p:txBody>
      </p:sp>
      <p:sp>
        <p:nvSpPr>
          <p:cNvPr id="3" name="Marcador de Posição de Conteúdo 2"/>
          <p:cNvSpPr>
            <a:spLocks noGrp="1"/>
          </p:cNvSpPr>
          <p:nvPr>
            <p:ph idx="1"/>
          </p:nvPr>
        </p:nvSpPr>
        <p:spPr>
          <a:xfrm>
            <a:off x="4289778" y="1646768"/>
            <a:ext cx="7064022" cy="4439708"/>
          </a:xfrm>
        </p:spPr>
        <p:txBody>
          <a:bodyPr>
            <a:normAutofit fontScale="92500"/>
          </a:bodyPr>
          <a:lstStyle/>
          <a:p>
            <a:r>
              <a:rPr lang="en-US" dirty="0"/>
              <a:t>After a serious economic crisis, António de Oliveira Salazar became finance minister, taking several measures: he increased taxes and cut civil servants' salaries.</a:t>
            </a:r>
          </a:p>
          <a:p>
            <a:r>
              <a:rPr lang="en-US" dirty="0"/>
              <a:t>In 1932, he was appointed head of government, a position he held for 36 years.</a:t>
            </a:r>
          </a:p>
          <a:p>
            <a:r>
              <a:rPr lang="en-US" dirty="0"/>
              <a:t>In 1933, a new constitution was approved and the Estado Novo (New State) was born. Salazar began to rule the country in a dictatorial manner.</a:t>
            </a:r>
          </a:p>
          <a:p>
            <a:r>
              <a:rPr lang="en-US" dirty="0"/>
              <a:t>The Portuguese should respect the values of "God", "Homeland" and "Family".</a:t>
            </a:r>
          </a:p>
          <a:p>
            <a:endParaRPr lang="pt-PT" dirty="0"/>
          </a:p>
        </p:txBody>
      </p:sp>
      <p:pic>
        <p:nvPicPr>
          <p:cNvPr id="4098" name="Picture 2" descr="Resultado de imagem para estado novo"/>
          <p:cNvPicPr>
            <a:picLocks noChangeAspect="1" noChangeArrowheads="1"/>
          </p:cNvPicPr>
          <p:nvPr/>
        </p:nvPicPr>
        <p:blipFill>
          <a:blip r:embed="rId2"/>
          <a:srcRect/>
          <a:stretch>
            <a:fillRect/>
          </a:stretch>
        </p:blipFill>
        <p:spPr bwMode="auto">
          <a:xfrm>
            <a:off x="0" y="2063222"/>
            <a:ext cx="3606800" cy="3606801"/>
          </a:xfrm>
          <a:prstGeom prst="rect">
            <a:avLst/>
          </a:prstGeom>
          <a:noFill/>
        </p:spPr>
      </p:pic>
    </p:spTree>
    <p:extLst>
      <p:ext uri="{BB962C8B-B14F-4D97-AF65-F5344CB8AC3E}">
        <p14:creationId xmlns:p14="http://schemas.microsoft.com/office/powerpoint/2010/main" val="2841797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200" y="455736"/>
            <a:ext cx="10515600" cy="1325563"/>
          </a:xfrm>
        </p:spPr>
        <p:txBody>
          <a:bodyPr>
            <a:normAutofit/>
          </a:bodyPr>
          <a:lstStyle/>
          <a:p>
            <a:r>
              <a:rPr lang="pt-PT" b="1" dirty="0"/>
              <a:t>A Revolução dos Cravos</a:t>
            </a:r>
          </a:p>
        </p:txBody>
      </p:sp>
      <p:sp>
        <p:nvSpPr>
          <p:cNvPr id="3" name="Marcador de Posição de Conteúdo 2"/>
          <p:cNvSpPr>
            <a:spLocks noGrp="1"/>
          </p:cNvSpPr>
          <p:nvPr>
            <p:ph idx="1"/>
          </p:nvPr>
        </p:nvSpPr>
        <p:spPr>
          <a:xfrm>
            <a:off x="4978400" y="2032001"/>
            <a:ext cx="6375399" cy="4144962"/>
          </a:xfrm>
        </p:spPr>
        <p:txBody>
          <a:bodyPr/>
          <a:lstStyle/>
          <a:p>
            <a:pPr>
              <a:buNone/>
            </a:pPr>
            <a:r>
              <a:rPr lang="pt-PT" dirty="0"/>
              <a:t>  Em 1974 as Forças Armadas organizaram um Golpe Militar no dia 25 de </a:t>
            </a:r>
            <a:r>
              <a:rPr lang="pt-PT" dirty="0" err="1"/>
              <a:t>abril</a:t>
            </a:r>
            <a:r>
              <a:rPr lang="pt-PT" dirty="0"/>
              <a:t> para derrubar a ditadura. Esta revolução ficou conhecida como a Revolução dos Cravos, pois foi pacífica.</a:t>
            </a:r>
          </a:p>
          <a:p>
            <a:endParaRPr lang="pt-PT" dirty="0"/>
          </a:p>
          <a:p>
            <a:pPr>
              <a:buNone/>
            </a:pPr>
            <a:r>
              <a:rPr lang="pt-PT" dirty="0"/>
              <a:t>  Surgiu a democracia e uma nova constituição, garantindo os direitos e as liberdades fundamentais.</a:t>
            </a:r>
          </a:p>
        </p:txBody>
      </p:sp>
      <p:pic>
        <p:nvPicPr>
          <p:cNvPr id="3074" name="Picture 2" descr="Resultado de imagem para revolução dos cravos"/>
          <p:cNvPicPr>
            <a:picLocks noChangeAspect="1" noChangeArrowheads="1"/>
          </p:cNvPicPr>
          <p:nvPr/>
        </p:nvPicPr>
        <p:blipFill>
          <a:blip r:embed="rId2"/>
          <a:srcRect/>
          <a:stretch>
            <a:fillRect/>
          </a:stretch>
        </p:blipFill>
        <p:spPr bwMode="auto">
          <a:xfrm>
            <a:off x="0" y="2220029"/>
            <a:ext cx="4572000" cy="351945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200" y="455736"/>
            <a:ext cx="10515600" cy="1325563"/>
          </a:xfrm>
        </p:spPr>
        <p:txBody>
          <a:bodyPr>
            <a:normAutofit/>
          </a:bodyPr>
          <a:lstStyle/>
          <a:p>
            <a:r>
              <a:rPr lang="pt-PT" b="1" dirty="0"/>
              <a:t> </a:t>
            </a:r>
            <a:r>
              <a:rPr lang="pt-PT" b="1" dirty="0" err="1"/>
              <a:t>The</a:t>
            </a:r>
            <a:r>
              <a:rPr lang="pt-PT" b="1" dirty="0"/>
              <a:t> </a:t>
            </a:r>
            <a:r>
              <a:rPr lang="pt-PT" b="1" dirty="0" err="1"/>
              <a:t>Carnation</a:t>
            </a:r>
            <a:r>
              <a:rPr lang="pt-PT" b="1" dirty="0"/>
              <a:t> </a:t>
            </a:r>
            <a:r>
              <a:rPr lang="pt-PT" b="1" dirty="0" err="1"/>
              <a:t>Revolution</a:t>
            </a:r>
            <a:endParaRPr lang="pt-PT" b="1" dirty="0"/>
          </a:p>
        </p:txBody>
      </p:sp>
      <p:sp>
        <p:nvSpPr>
          <p:cNvPr id="3" name="Marcador de Posição de Conteúdo 2"/>
          <p:cNvSpPr>
            <a:spLocks noGrp="1"/>
          </p:cNvSpPr>
          <p:nvPr>
            <p:ph idx="1"/>
          </p:nvPr>
        </p:nvSpPr>
        <p:spPr>
          <a:xfrm>
            <a:off x="4978400" y="2032001"/>
            <a:ext cx="6375399" cy="4144962"/>
          </a:xfrm>
        </p:spPr>
        <p:txBody>
          <a:bodyPr/>
          <a:lstStyle/>
          <a:p>
            <a:pPr>
              <a:buNone/>
            </a:pPr>
            <a:r>
              <a:rPr lang="en-US" dirty="0"/>
              <a:t> In 1974 the Armed Forces </a:t>
            </a:r>
            <a:r>
              <a:rPr lang="en-US" dirty="0" err="1"/>
              <a:t>organised</a:t>
            </a:r>
            <a:r>
              <a:rPr lang="en-US" dirty="0"/>
              <a:t> a Military Coup on 25 April to overthrow the dictatorship. This revolution became known as the Carnation Revolution, as it was peaceful.</a:t>
            </a:r>
          </a:p>
          <a:p>
            <a:pPr>
              <a:buNone/>
            </a:pPr>
            <a:endParaRPr lang="en-US" dirty="0"/>
          </a:p>
          <a:p>
            <a:pPr>
              <a:buNone/>
            </a:pPr>
            <a:r>
              <a:rPr lang="en-US" dirty="0"/>
              <a:t>  Democracy and a new constitution emerged, guaranteeing fundamental rights and freedoms.</a:t>
            </a:r>
            <a:endParaRPr lang="pt-PT" dirty="0"/>
          </a:p>
        </p:txBody>
      </p:sp>
      <p:pic>
        <p:nvPicPr>
          <p:cNvPr id="3074" name="Picture 2" descr="Resultado de imagem para revolução dos cravos"/>
          <p:cNvPicPr>
            <a:picLocks noChangeAspect="1" noChangeArrowheads="1"/>
          </p:cNvPicPr>
          <p:nvPr/>
        </p:nvPicPr>
        <p:blipFill>
          <a:blip r:embed="rId2"/>
          <a:srcRect/>
          <a:stretch>
            <a:fillRect/>
          </a:stretch>
        </p:blipFill>
        <p:spPr bwMode="auto">
          <a:xfrm>
            <a:off x="0" y="2220029"/>
            <a:ext cx="4572000" cy="3519453"/>
          </a:xfrm>
          <a:prstGeom prst="rect">
            <a:avLst/>
          </a:prstGeom>
          <a:noFill/>
        </p:spPr>
      </p:pic>
    </p:spTree>
    <p:extLst>
      <p:ext uri="{BB962C8B-B14F-4D97-AF65-F5344CB8AC3E}">
        <p14:creationId xmlns:p14="http://schemas.microsoft.com/office/powerpoint/2010/main" val="428487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6"/>
          <p:cNvPicPr>
            <a:picLocks noChangeAspect="1"/>
          </p:cNvPicPr>
          <p:nvPr/>
        </p:nvPicPr>
        <p:blipFill>
          <a:blip r:embed="rId2" cstate="print">
            <a:lum bright="26000" contrast="-32000"/>
          </a:blip>
          <a:stretch>
            <a:fillRect/>
          </a:stretch>
        </p:blipFill>
        <p:spPr>
          <a:xfrm>
            <a:off x="0" y="1027906"/>
            <a:ext cx="7197634" cy="5838070"/>
          </a:xfrm>
          <a:prstGeom prst="rect">
            <a:avLst/>
          </a:prstGeom>
        </p:spPr>
      </p:pic>
      <p:sp>
        <p:nvSpPr>
          <p:cNvPr id="2" name="Título 1"/>
          <p:cNvSpPr>
            <a:spLocks noGrp="1"/>
          </p:cNvSpPr>
          <p:nvPr>
            <p:ph type="title"/>
          </p:nvPr>
        </p:nvSpPr>
        <p:spPr>
          <a:xfrm>
            <a:off x="533400" y="196458"/>
            <a:ext cx="10515600" cy="1325563"/>
          </a:xfrm>
        </p:spPr>
        <p:txBody>
          <a:bodyPr/>
          <a:lstStyle/>
          <a:p>
            <a:pPr algn="just"/>
            <a:r>
              <a:rPr lang="pt-PT" b="1" dirty="0" err="1"/>
              <a:t>Introduction</a:t>
            </a:r>
            <a:endParaRPr lang="pt-PT" b="1" dirty="0"/>
          </a:p>
        </p:txBody>
      </p:sp>
      <p:sp>
        <p:nvSpPr>
          <p:cNvPr id="3" name="Marcador de Posição de Conteúdo 2"/>
          <p:cNvSpPr>
            <a:spLocks noGrp="1"/>
          </p:cNvSpPr>
          <p:nvPr>
            <p:ph idx="1"/>
          </p:nvPr>
        </p:nvSpPr>
        <p:spPr>
          <a:xfrm>
            <a:off x="3972054" y="1522021"/>
            <a:ext cx="7381746" cy="4618672"/>
          </a:xfrm>
        </p:spPr>
        <p:txBody>
          <a:bodyPr>
            <a:normAutofit/>
          </a:bodyPr>
          <a:lstStyle/>
          <a:p>
            <a:pPr algn="just">
              <a:buNone/>
            </a:pPr>
            <a:r>
              <a:rPr lang="pt-PT" dirty="0"/>
              <a:t>	</a:t>
            </a:r>
            <a:r>
              <a:rPr lang="en-US" dirty="0"/>
              <a:t>Portugal is a country located in the extreme southwest of Europe, in the Iberian Peninsula. It is made up of a continental part and an insular part, consisting of the archipelagos of Madeira and Azores. </a:t>
            </a:r>
          </a:p>
          <a:p>
            <a:pPr algn="just">
              <a:buNone/>
            </a:pPr>
            <a:r>
              <a:rPr lang="pt-PT" dirty="0"/>
              <a:t>	</a:t>
            </a:r>
          </a:p>
          <a:p>
            <a:pPr algn="just">
              <a:buNone/>
            </a:pPr>
            <a:r>
              <a:rPr lang="pt-PT" dirty="0"/>
              <a:t>	</a:t>
            </a:r>
            <a:r>
              <a:rPr lang="en-US" dirty="0"/>
              <a:t>Portugal's anthem is "A Portuguesa":</a:t>
            </a:r>
          </a:p>
          <a:p>
            <a:pPr algn="just">
              <a:buNone/>
            </a:pPr>
            <a:r>
              <a:rPr lang="en-US" dirty="0"/>
              <a:t>	"Heroes of the sea, noble people,</a:t>
            </a:r>
          </a:p>
          <a:p>
            <a:pPr algn="just">
              <a:buNone/>
            </a:pPr>
            <a:r>
              <a:rPr lang="en-US" dirty="0"/>
              <a:t>	  Brave nation, immortal, ..."</a:t>
            </a:r>
          </a:p>
          <a:p>
            <a:pPr algn="just">
              <a:buNone/>
            </a:pPr>
            <a:endParaRPr lang="pt-PT" dirty="0"/>
          </a:p>
        </p:txBody>
      </p:sp>
    </p:spTree>
    <p:extLst>
      <p:ext uri="{BB962C8B-B14F-4D97-AF65-F5344CB8AC3E}">
        <p14:creationId xmlns:p14="http://schemas.microsoft.com/office/powerpoint/2010/main" val="512544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t>A CEE (Comunidade Económica Europeia)</a:t>
            </a:r>
          </a:p>
        </p:txBody>
      </p:sp>
      <p:sp>
        <p:nvSpPr>
          <p:cNvPr id="3" name="Marcador de Posição de Conteúdo 2"/>
          <p:cNvSpPr>
            <a:spLocks noGrp="1"/>
          </p:cNvSpPr>
          <p:nvPr>
            <p:ph idx="1"/>
          </p:nvPr>
        </p:nvSpPr>
        <p:spPr>
          <a:xfrm>
            <a:off x="838200" y="2190750"/>
            <a:ext cx="5413024" cy="4667250"/>
          </a:xfrm>
        </p:spPr>
        <p:txBody>
          <a:bodyPr/>
          <a:lstStyle/>
          <a:p>
            <a:pPr>
              <a:buNone/>
            </a:pPr>
            <a:r>
              <a:rPr lang="pt-PT" dirty="0"/>
              <a:t>Com o objetivo de unir a Europa,</a:t>
            </a:r>
          </a:p>
          <a:p>
            <a:pPr>
              <a:buNone/>
            </a:pPr>
            <a:r>
              <a:rPr lang="pt-PT" dirty="0"/>
              <a:t>em 1957 foi criada a CEE. </a:t>
            </a:r>
          </a:p>
          <a:p>
            <a:pPr>
              <a:buNone/>
            </a:pPr>
            <a:r>
              <a:rPr lang="pt-PT" dirty="0"/>
              <a:t>Em 1986, Portugal passou a fazer</a:t>
            </a:r>
          </a:p>
          <a:p>
            <a:pPr>
              <a:buNone/>
            </a:pPr>
            <a:r>
              <a:rPr lang="pt-PT" dirty="0"/>
              <a:t>parte desta organização. Os fundos</a:t>
            </a:r>
          </a:p>
          <a:p>
            <a:pPr>
              <a:buNone/>
            </a:pPr>
            <a:r>
              <a:rPr lang="pt-PT" dirty="0"/>
              <a:t>comunitários contribuíram para a</a:t>
            </a:r>
          </a:p>
          <a:p>
            <a:pPr>
              <a:buNone/>
            </a:pPr>
            <a:r>
              <a:rPr lang="pt-PT" dirty="0"/>
              <a:t>melhoria das condições de vida dos</a:t>
            </a:r>
          </a:p>
          <a:p>
            <a:pPr>
              <a:buNone/>
            </a:pPr>
            <a:r>
              <a:rPr lang="pt-PT" dirty="0"/>
              <a:t>Portugueses.</a:t>
            </a:r>
          </a:p>
        </p:txBody>
      </p:sp>
      <p:pic>
        <p:nvPicPr>
          <p:cNvPr id="2050" name="Picture 2" descr="Resultado de imagem para CEE"/>
          <p:cNvPicPr>
            <a:picLocks noChangeAspect="1" noChangeArrowheads="1"/>
          </p:cNvPicPr>
          <p:nvPr/>
        </p:nvPicPr>
        <p:blipFill>
          <a:blip r:embed="rId2"/>
          <a:srcRect/>
          <a:stretch>
            <a:fillRect/>
          </a:stretch>
        </p:blipFill>
        <p:spPr bwMode="auto">
          <a:xfrm>
            <a:off x="7369175" y="2190750"/>
            <a:ext cx="4822825" cy="320924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a:t>The EEC (European Economic Community)</a:t>
            </a:r>
            <a:endParaRPr lang="pt-PT" b="1" dirty="0"/>
          </a:p>
        </p:txBody>
      </p:sp>
      <p:sp>
        <p:nvSpPr>
          <p:cNvPr id="3" name="Marcador de Posição de Conteúdo 2"/>
          <p:cNvSpPr>
            <a:spLocks noGrp="1"/>
          </p:cNvSpPr>
          <p:nvPr>
            <p:ph idx="1"/>
          </p:nvPr>
        </p:nvSpPr>
        <p:spPr>
          <a:xfrm>
            <a:off x="838200" y="2190750"/>
            <a:ext cx="5413024" cy="4667250"/>
          </a:xfrm>
        </p:spPr>
        <p:txBody>
          <a:bodyPr/>
          <a:lstStyle/>
          <a:p>
            <a:pPr>
              <a:buNone/>
            </a:pPr>
            <a:r>
              <a:rPr lang="en-US" dirty="0"/>
              <a:t>With the aim of uniting Europe,</a:t>
            </a:r>
          </a:p>
          <a:p>
            <a:pPr>
              <a:buNone/>
            </a:pPr>
            <a:r>
              <a:rPr lang="en-US" dirty="0"/>
              <a:t>the EEC was created in 1957. </a:t>
            </a:r>
          </a:p>
          <a:p>
            <a:pPr>
              <a:buNone/>
            </a:pPr>
            <a:r>
              <a:rPr lang="en-US" dirty="0"/>
              <a:t>In 1986, Portugal became part of</a:t>
            </a:r>
          </a:p>
          <a:p>
            <a:pPr>
              <a:buNone/>
            </a:pPr>
            <a:r>
              <a:rPr lang="en-US" dirty="0"/>
              <a:t>part of this </a:t>
            </a:r>
            <a:r>
              <a:rPr lang="en-US" dirty="0" err="1"/>
              <a:t>organisation</a:t>
            </a:r>
            <a:r>
              <a:rPr lang="en-US" dirty="0"/>
              <a:t>. EU funds</a:t>
            </a:r>
          </a:p>
          <a:p>
            <a:pPr>
              <a:buNone/>
            </a:pPr>
            <a:r>
              <a:rPr lang="en-US" dirty="0"/>
              <a:t>funds have helped to improve the</a:t>
            </a:r>
          </a:p>
          <a:p>
            <a:pPr>
              <a:buNone/>
            </a:pPr>
            <a:r>
              <a:rPr lang="en-US" dirty="0"/>
              <a:t>to improve the living conditions</a:t>
            </a:r>
          </a:p>
          <a:p>
            <a:pPr>
              <a:buNone/>
            </a:pPr>
            <a:r>
              <a:rPr lang="en-US" dirty="0"/>
              <a:t>of the Portuguese people.</a:t>
            </a:r>
            <a:endParaRPr lang="pt-PT" dirty="0"/>
          </a:p>
        </p:txBody>
      </p:sp>
      <p:pic>
        <p:nvPicPr>
          <p:cNvPr id="2050" name="Picture 2" descr="Resultado de imagem para CEE"/>
          <p:cNvPicPr>
            <a:picLocks noChangeAspect="1" noChangeArrowheads="1"/>
          </p:cNvPicPr>
          <p:nvPr/>
        </p:nvPicPr>
        <p:blipFill>
          <a:blip r:embed="rId2"/>
          <a:srcRect/>
          <a:stretch>
            <a:fillRect/>
          </a:stretch>
        </p:blipFill>
        <p:spPr bwMode="auto">
          <a:xfrm>
            <a:off x="7369175" y="2190750"/>
            <a:ext cx="4822825" cy="3209241"/>
          </a:xfrm>
          <a:prstGeom prst="rect">
            <a:avLst/>
          </a:prstGeom>
          <a:noFill/>
        </p:spPr>
      </p:pic>
    </p:spTree>
    <p:extLst>
      <p:ext uri="{BB962C8B-B14F-4D97-AF65-F5344CB8AC3E}">
        <p14:creationId xmlns:p14="http://schemas.microsoft.com/office/powerpoint/2010/main" val="220701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199" y="314325"/>
            <a:ext cx="10515600" cy="1325563"/>
          </a:xfrm>
        </p:spPr>
        <p:txBody>
          <a:bodyPr>
            <a:normAutofit/>
          </a:bodyPr>
          <a:lstStyle/>
          <a:p>
            <a:r>
              <a:rPr lang="pt-PT" b="1" dirty="0"/>
              <a:t>A União Europeia (EU)</a:t>
            </a:r>
          </a:p>
        </p:txBody>
      </p:sp>
      <p:sp>
        <p:nvSpPr>
          <p:cNvPr id="3" name="Marcador de Posição de Conteúdo 2"/>
          <p:cNvSpPr>
            <a:spLocks noGrp="1"/>
          </p:cNvSpPr>
          <p:nvPr>
            <p:ph idx="1"/>
          </p:nvPr>
        </p:nvSpPr>
        <p:spPr>
          <a:xfrm>
            <a:off x="5460999" y="2192337"/>
            <a:ext cx="6155267" cy="4351338"/>
          </a:xfrm>
        </p:spPr>
        <p:txBody>
          <a:bodyPr/>
          <a:lstStyle/>
          <a:p>
            <a:r>
              <a:rPr lang="pt-PT" dirty="0"/>
              <a:t>A EU tem a sua sede em Bruxelas, na Bélgica. Surgiu em 1993 e teve origem na CEE.</a:t>
            </a:r>
          </a:p>
          <a:p>
            <a:pPr>
              <a:buNone/>
            </a:pPr>
            <a:r>
              <a:rPr lang="pt-PT" dirty="0"/>
              <a:t>Com esta organização surgiu a moeda única, o Euro, e a livre circulação de pessoas e mercadorias.</a:t>
            </a:r>
          </a:p>
          <a:p>
            <a:pPr>
              <a:buNone/>
            </a:pPr>
            <a:r>
              <a:rPr lang="pt-PT" dirty="0"/>
              <a:t>É constituída por 28 países.</a:t>
            </a:r>
          </a:p>
        </p:txBody>
      </p:sp>
      <p:pic>
        <p:nvPicPr>
          <p:cNvPr id="1026" name="Picture 2" descr="Resultado de imagem para sede ue bruxelles"/>
          <p:cNvPicPr>
            <a:picLocks noChangeAspect="1" noChangeArrowheads="1"/>
          </p:cNvPicPr>
          <p:nvPr/>
        </p:nvPicPr>
        <p:blipFill>
          <a:blip r:embed="rId2"/>
          <a:srcRect/>
          <a:stretch>
            <a:fillRect/>
          </a:stretch>
        </p:blipFill>
        <p:spPr bwMode="auto">
          <a:xfrm>
            <a:off x="0" y="2218927"/>
            <a:ext cx="4724400" cy="353558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199" y="314325"/>
            <a:ext cx="10515600" cy="1325563"/>
          </a:xfrm>
        </p:spPr>
        <p:txBody>
          <a:bodyPr>
            <a:normAutofit/>
          </a:bodyPr>
          <a:lstStyle/>
          <a:p>
            <a:r>
              <a:rPr lang="pt-PT" b="1" dirty="0" err="1"/>
              <a:t>The</a:t>
            </a:r>
            <a:r>
              <a:rPr lang="pt-PT" b="1" dirty="0"/>
              <a:t> </a:t>
            </a:r>
            <a:r>
              <a:rPr lang="pt-PT" b="1" dirty="0" err="1"/>
              <a:t>European</a:t>
            </a:r>
            <a:r>
              <a:rPr lang="pt-PT" b="1" dirty="0"/>
              <a:t> </a:t>
            </a:r>
            <a:r>
              <a:rPr lang="pt-PT" b="1" dirty="0" err="1"/>
              <a:t>Union</a:t>
            </a:r>
            <a:r>
              <a:rPr lang="pt-PT" b="1" dirty="0"/>
              <a:t> (EU)</a:t>
            </a:r>
          </a:p>
        </p:txBody>
      </p:sp>
      <p:sp>
        <p:nvSpPr>
          <p:cNvPr id="3" name="Marcador de Posição de Conteúdo 2"/>
          <p:cNvSpPr>
            <a:spLocks noGrp="1"/>
          </p:cNvSpPr>
          <p:nvPr>
            <p:ph idx="1"/>
          </p:nvPr>
        </p:nvSpPr>
        <p:spPr>
          <a:xfrm>
            <a:off x="5460999" y="2192337"/>
            <a:ext cx="6155267" cy="4351338"/>
          </a:xfrm>
        </p:spPr>
        <p:txBody>
          <a:bodyPr/>
          <a:lstStyle/>
          <a:p>
            <a:r>
              <a:rPr lang="en-US" dirty="0"/>
              <a:t>The EU has its headquarters in Brussels, Belgium. It came into being in 1993 and originated with the EEC.</a:t>
            </a:r>
          </a:p>
          <a:p>
            <a:r>
              <a:rPr lang="en-US" dirty="0"/>
              <a:t>This </a:t>
            </a:r>
            <a:r>
              <a:rPr lang="en-US" dirty="0" err="1"/>
              <a:t>organisation</a:t>
            </a:r>
            <a:r>
              <a:rPr lang="en-US" dirty="0"/>
              <a:t> gave rise to the single currency, the Euro, and the free movement of people and goods.</a:t>
            </a:r>
          </a:p>
          <a:p>
            <a:r>
              <a:rPr lang="en-US" dirty="0"/>
              <a:t>It is made up of 28 countries.</a:t>
            </a:r>
            <a:endParaRPr lang="pt-PT" dirty="0"/>
          </a:p>
        </p:txBody>
      </p:sp>
      <p:pic>
        <p:nvPicPr>
          <p:cNvPr id="1026" name="Picture 2" descr="Resultado de imagem para sede ue bruxelles"/>
          <p:cNvPicPr>
            <a:picLocks noChangeAspect="1" noChangeArrowheads="1"/>
          </p:cNvPicPr>
          <p:nvPr/>
        </p:nvPicPr>
        <p:blipFill>
          <a:blip r:embed="rId2"/>
          <a:srcRect/>
          <a:stretch>
            <a:fillRect/>
          </a:stretch>
        </p:blipFill>
        <p:spPr bwMode="auto">
          <a:xfrm>
            <a:off x="0" y="2218927"/>
            <a:ext cx="4724400" cy="3535581"/>
          </a:xfrm>
          <a:prstGeom prst="rect">
            <a:avLst/>
          </a:prstGeom>
          <a:noFill/>
        </p:spPr>
      </p:pic>
    </p:spTree>
    <p:extLst>
      <p:ext uri="{BB962C8B-B14F-4D97-AF65-F5344CB8AC3E}">
        <p14:creationId xmlns:p14="http://schemas.microsoft.com/office/powerpoint/2010/main" val="2132432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9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m relacionada"/>
          <p:cNvPicPr>
            <a:picLocks noChangeAspect="1" noChangeArrowheads="1"/>
          </p:cNvPicPr>
          <p:nvPr/>
        </p:nvPicPr>
        <p:blipFill>
          <a:blip r:embed="rId2">
            <a:lum bright="70000" contrast="-70000"/>
          </a:blip>
          <a:srcRect/>
          <a:stretch>
            <a:fillRect/>
          </a:stretch>
        </p:blipFill>
        <p:spPr bwMode="auto">
          <a:xfrm>
            <a:off x="4810306" y="1244989"/>
            <a:ext cx="7381694" cy="5613011"/>
          </a:xfrm>
          <a:prstGeom prst="rect">
            <a:avLst/>
          </a:prstGeom>
          <a:noFill/>
        </p:spPr>
      </p:pic>
      <p:sp>
        <p:nvSpPr>
          <p:cNvPr id="2" name="Título 1"/>
          <p:cNvSpPr>
            <a:spLocks noGrp="1"/>
          </p:cNvSpPr>
          <p:nvPr>
            <p:ph type="title"/>
          </p:nvPr>
        </p:nvSpPr>
        <p:spPr>
          <a:xfrm>
            <a:off x="685800" y="790579"/>
            <a:ext cx="10515600" cy="1325563"/>
          </a:xfrm>
        </p:spPr>
        <p:txBody>
          <a:bodyPr/>
          <a:lstStyle/>
          <a:p>
            <a:r>
              <a:rPr lang="pt-PT" b="1" dirty="0"/>
              <a:t>Os primeiros povos na Europa</a:t>
            </a:r>
          </a:p>
        </p:txBody>
      </p:sp>
      <p:sp>
        <p:nvSpPr>
          <p:cNvPr id="3" name="Marcador de Posição de Conteúdo 2"/>
          <p:cNvSpPr>
            <a:spLocks noGrp="1"/>
          </p:cNvSpPr>
          <p:nvPr>
            <p:ph idx="1"/>
          </p:nvPr>
        </p:nvSpPr>
        <p:spPr>
          <a:xfrm>
            <a:off x="500270" y="2987295"/>
            <a:ext cx="5443330" cy="2839140"/>
          </a:xfrm>
        </p:spPr>
        <p:txBody>
          <a:bodyPr/>
          <a:lstStyle/>
          <a:p>
            <a:pPr>
              <a:buNone/>
            </a:pPr>
            <a:r>
              <a:rPr lang="pt-PT" dirty="0"/>
              <a:t>	O homem chegou à Península Ibérica há mais de 800 mil anos, e esta tornou-se um local de passagem e de fixação de vários povos vindos do Norte de África, do centro e sul da Europa e através do Mediterrâneo.</a:t>
            </a:r>
          </a:p>
          <a:p>
            <a:endParaRPr lang="pt-P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m relacionada"/>
          <p:cNvPicPr>
            <a:picLocks noChangeAspect="1" noChangeArrowheads="1"/>
          </p:cNvPicPr>
          <p:nvPr/>
        </p:nvPicPr>
        <p:blipFill>
          <a:blip r:embed="rId2">
            <a:lum bright="70000" contrast="-70000"/>
          </a:blip>
          <a:srcRect/>
          <a:stretch>
            <a:fillRect/>
          </a:stretch>
        </p:blipFill>
        <p:spPr bwMode="auto">
          <a:xfrm>
            <a:off x="4810306" y="1244989"/>
            <a:ext cx="7381694" cy="5613011"/>
          </a:xfrm>
          <a:prstGeom prst="rect">
            <a:avLst/>
          </a:prstGeom>
          <a:noFill/>
        </p:spPr>
      </p:pic>
      <p:sp>
        <p:nvSpPr>
          <p:cNvPr id="2" name="Título 1"/>
          <p:cNvSpPr>
            <a:spLocks noGrp="1"/>
          </p:cNvSpPr>
          <p:nvPr>
            <p:ph type="title"/>
          </p:nvPr>
        </p:nvSpPr>
        <p:spPr>
          <a:xfrm>
            <a:off x="651934" y="934968"/>
            <a:ext cx="10515600" cy="1325563"/>
          </a:xfrm>
        </p:spPr>
        <p:txBody>
          <a:bodyPr/>
          <a:lstStyle/>
          <a:p>
            <a:r>
              <a:rPr lang="en-US" b="1" dirty="0"/>
              <a:t>The first peoples in Europe</a:t>
            </a:r>
            <a:endParaRPr lang="pt-PT" b="1" dirty="0"/>
          </a:p>
        </p:txBody>
      </p:sp>
      <p:sp>
        <p:nvSpPr>
          <p:cNvPr id="3" name="Marcador de Posição de Conteúdo 2"/>
          <p:cNvSpPr>
            <a:spLocks noGrp="1"/>
          </p:cNvSpPr>
          <p:nvPr>
            <p:ph idx="1"/>
          </p:nvPr>
        </p:nvSpPr>
        <p:spPr>
          <a:xfrm>
            <a:off x="453887" y="2631924"/>
            <a:ext cx="5642113" cy="2839140"/>
          </a:xfrm>
        </p:spPr>
        <p:txBody>
          <a:bodyPr>
            <a:normAutofit/>
          </a:bodyPr>
          <a:lstStyle/>
          <a:p>
            <a:pPr>
              <a:buNone/>
            </a:pPr>
            <a:r>
              <a:rPr lang="pt-PT" dirty="0"/>
              <a:t>	</a:t>
            </a:r>
            <a:r>
              <a:rPr lang="en-US" dirty="0"/>
              <a:t>Man arrived in the Iberian Peninsula more than 800,000 years ago, and it became a place of passage and settlement for various peoples coming from North Africa, central and southern Europe and across the Mediterranean.</a:t>
            </a:r>
            <a:endParaRPr lang="pt-PT" dirty="0"/>
          </a:p>
        </p:txBody>
      </p:sp>
    </p:spTree>
    <p:extLst>
      <p:ext uri="{BB962C8B-B14F-4D97-AF65-F5344CB8AC3E}">
        <p14:creationId xmlns:p14="http://schemas.microsoft.com/office/powerpoint/2010/main" val="11816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Antes de ser um país</a:t>
            </a:r>
          </a:p>
        </p:txBody>
      </p:sp>
      <p:sp>
        <p:nvSpPr>
          <p:cNvPr id="3" name="Marcador de Posição de Conteúdo 2"/>
          <p:cNvSpPr>
            <a:spLocks noGrp="1"/>
          </p:cNvSpPr>
          <p:nvPr>
            <p:ph idx="1"/>
          </p:nvPr>
        </p:nvSpPr>
        <p:spPr>
          <a:xfrm>
            <a:off x="652670" y="1785869"/>
            <a:ext cx="5761384" cy="4351338"/>
          </a:xfrm>
        </p:spPr>
        <p:txBody>
          <a:bodyPr/>
          <a:lstStyle/>
          <a:p>
            <a:pPr>
              <a:buNone/>
            </a:pPr>
            <a:r>
              <a:rPr lang="pt-PT" dirty="0"/>
              <a:t>	Antes de Portugal ser fundado, vários povos habitaram a Península Ibérica, nomeadamente os romanos, entre os séculos IV </a:t>
            </a:r>
            <a:r>
              <a:rPr lang="pt-PT" dirty="0" err="1"/>
              <a:t>a.c.</a:t>
            </a:r>
            <a:r>
              <a:rPr lang="pt-PT" dirty="0"/>
              <a:t> e II </a:t>
            </a:r>
            <a:r>
              <a:rPr lang="pt-PT" dirty="0" err="1"/>
              <a:t>d.c.</a:t>
            </a:r>
            <a:r>
              <a:rPr lang="pt-PT" dirty="0"/>
              <a:t>,  e os bárbaros. No século VIII foi invadida pelos muçulmanos. A influência muçulmana fez-se sentir mais no sul da Península, deixando marcas profundas ao nível da arte e da ciência.</a:t>
            </a:r>
          </a:p>
        </p:txBody>
      </p:sp>
      <p:pic>
        <p:nvPicPr>
          <p:cNvPr id="8194" name="Picture 2" descr="origem dos portugueses"/>
          <p:cNvPicPr>
            <a:picLocks noChangeAspect="1" noChangeArrowheads="1"/>
          </p:cNvPicPr>
          <p:nvPr/>
        </p:nvPicPr>
        <p:blipFill>
          <a:blip r:embed="rId2"/>
          <a:srcRect/>
          <a:stretch>
            <a:fillRect/>
          </a:stretch>
        </p:blipFill>
        <p:spPr bwMode="auto">
          <a:xfrm>
            <a:off x="6518389" y="1785869"/>
            <a:ext cx="5673611" cy="3918337"/>
          </a:xfrm>
          <a:prstGeom prst="rect">
            <a:avLst/>
          </a:prstGeom>
          <a:noFill/>
        </p:spPr>
      </p:pic>
    </p:spTree>
    <p:extLst>
      <p:ext uri="{BB962C8B-B14F-4D97-AF65-F5344CB8AC3E}">
        <p14:creationId xmlns:p14="http://schemas.microsoft.com/office/powerpoint/2010/main" val="323407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Before it was a country</a:t>
            </a:r>
            <a:endParaRPr lang="pt-PT" b="1" dirty="0"/>
          </a:p>
        </p:txBody>
      </p:sp>
      <p:sp>
        <p:nvSpPr>
          <p:cNvPr id="3" name="Marcador de Posição de Conteúdo 2"/>
          <p:cNvSpPr>
            <a:spLocks noGrp="1"/>
          </p:cNvSpPr>
          <p:nvPr>
            <p:ph idx="1"/>
          </p:nvPr>
        </p:nvSpPr>
        <p:spPr>
          <a:xfrm>
            <a:off x="652670" y="1785869"/>
            <a:ext cx="5761384" cy="4351338"/>
          </a:xfrm>
        </p:spPr>
        <p:txBody>
          <a:bodyPr/>
          <a:lstStyle/>
          <a:p>
            <a:pPr>
              <a:buNone/>
            </a:pPr>
            <a:r>
              <a:rPr lang="pt-PT" dirty="0"/>
              <a:t>	</a:t>
            </a:r>
            <a:r>
              <a:rPr lang="en-US" dirty="0"/>
              <a:t> Before Portugal was founded, several peoples inhabited the Iberian Peninsula, namely the Romans, between the 4th and 2nd centuries BC, and the Barbarians. In the 8th century it was invaded by the Muslims. The Muslim influence was felt more in the south of the Peninsula, leaving deep marks at the level of art and science.</a:t>
            </a:r>
            <a:endParaRPr lang="pt-PT" dirty="0"/>
          </a:p>
        </p:txBody>
      </p:sp>
      <p:pic>
        <p:nvPicPr>
          <p:cNvPr id="8194" name="Picture 2" descr="origem dos portugueses"/>
          <p:cNvPicPr>
            <a:picLocks noChangeAspect="1" noChangeArrowheads="1"/>
          </p:cNvPicPr>
          <p:nvPr/>
        </p:nvPicPr>
        <p:blipFill>
          <a:blip r:embed="rId2"/>
          <a:srcRect/>
          <a:stretch>
            <a:fillRect/>
          </a:stretch>
        </p:blipFill>
        <p:spPr bwMode="auto">
          <a:xfrm>
            <a:off x="6518389" y="1785869"/>
            <a:ext cx="5673611" cy="3918337"/>
          </a:xfrm>
          <a:prstGeom prst="rect">
            <a:avLst/>
          </a:prstGeom>
          <a:noFill/>
        </p:spPr>
      </p:pic>
    </p:spTree>
    <p:extLst>
      <p:ext uri="{BB962C8B-B14F-4D97-AF65-F5344CB8AC3E}">
        <p14:creationId xmlns:p14="http://schemas.microsoft.com/office/powerpoint/2010/main" val="36706249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681</TotalTime>
  <Words>3399</Words>
  <Application>Microsoft Office PowerPoint</Application>
  <PresentationFormat>Ecrã Panorâmico</PresentationFormat>
  <Paragraphs>252</Paragraphs>
  <Slides>54</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54</vt:i4>
      </vt:variant>
    </vt:vector>
  </HeadingPairs>
  <TitlesOfParts>
    <vt:vector size="58" baseType="lpstr">
      <vt:lpstr>Arial</vt:lpstr>
      <vt:lpstr>Calibri</vt:lpstr>
      <vt:lpstr>Calibri Light</vt:lpstr>
      <vt:lpstr>Tema do Office</vt:lpstr>
      <vt:lpstr>História de Portugal History of Portugal</vt:lpstr>
      <vt:lpstr>Índice</vt:lpstr>
      <vt:lpstr>Index</vt:lpstr>
      <vt:lpstr>Introdução</vt:lpstr>
      <vt:lpstr>Introduction</vt:lpstr>
      <vt:lpstr>Os primeiros povos na Europa</vt:lpstr>
      <vt:lpstr>The first peoples in Europe</vt:lpstr>
      <vt:lpstr>Antes de ser um país</vt:lpstr>
      <vt:lpstr>Before it was a country</vt:lpstr>
      <vt:lpstr>A formação do reino de Portugal</vt:lpstr>
      <vt:lpstr>The formation of the Kingdom of Portugal</vt:lpstr>
      <vt:lpstr>O ponto de partida para os descobrimentos </vt:lpstr>
      <vt:lpstr>The starting point for the discoveries </vt:lpstr>
      <vt:lpstr>Descobrimentos</vt:lpstr>
      <vt:lpstr>Discoveries</vt:lpstr>
      <vt:lpstr>A expansão marítima e os reis</vt:lpstr>
      <vt:lpstr>Maritime expansion and kings</vt:lpstr>
      <vt:lpstr>O apogeu dos Descobrimentos</vt:lpstr>
      <vt:lpstr>The height of the Discoveries</vt:lpstr>
      <vt:lpstr>Portugal no Oriente</vt:lpstr>
      <vt:lpstr>Portugal in the Orient</vt:lpstr>
      <vt:lpstr>Os portugueses no Brasil</vt:lpstr>
      <vt:lpstr>The Portuguese in Brazil</vt:lpstr>
      <vt:lpstr>Depois da Expansão Marítima</vt:lpstr>
      <vt:lpstr>After Maritime Expansion</vt:lpstr>
      <vt:lpstr>A perda da independência</vt:lpstr>
      <vt:lpstr>The loss of independence</vt:lpstr>
      <vt:lpstr>A dinastia filipina</vt:lpstr>
      <vt:lpstr>The Philippine dynasty</vt:lpstr>
      <vt:lpstr>A Restauração da Independência de Portugal</vt:lpstr>
      <vt:lpstr>The Restoration of Independence from Portugal</vt:lpstr>
      <vt:lpstr>O reinado de D. João V</vt:lpstr>
      <vt:lpstr>The reign of King João V</vt:lpstr>
      <vt:lpstr>O reinado de D. José, o Reformador e o Marquês de Pombal</vt:lpstr>
      <vt:lpstr>The Reign of José, the Reformer and the Marquis of Pombal</vt:lpstr>
      <vt:lpstr>A Guerra Civil entre Liberais e Absolutistas</vt:lpstr>
      <vt:lpstr>The Civil War between Liberals and Absolutists</vt:lpstr>
      <vt:lpstr>A influência da Revolução Francesa em Portugal - A Revolução Liberal de 1820</vt:lpstr>
      <vt:lpstr>The influence of the French Revolution in Portugal - The Liberal Revolution of 1820</vt:lpstr>
      <vt:lpstr>Século XIX- o século da modernização</vt:lpstr>
      <vt:lpstr>The 19th century - the century of modernisation</vt:lpstr>
      <vt:lpstr>A 1ª República</vt:lpstr>
      <vt:lpstr>The First Republic</vt:lpstr>
      <vt:lpstr>Bandeira Portuguesa</vt:lpstr>
      <vt:lpstr>Portuguese Flag</vt:lpstr>
      <vt:lpstr>O Estado Novo (1933- 1974)</vt:lpstr>
      <vt:lpstr>The New State (1933- 1974)</vt:lpstr>
      <vt:lpstr>A Revolução dos Cravos</vt:lpstr>
      <vt:lpstr> The Carnation Revolution</vt:lpstr>
      <vt:lpstr>A CEE (Comunidade Económica Europeia)</vt:lpstr>
      <vt:lpstr>The EEC (European Economic Community)</vt:lpstr>
      <vt:lpstr>A União Europeia (EU)</vt:lpstr>
      <vt:lpstr>The European Union (EU)</vt:lpstr>
      <vt:lpstr>Apresentação do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de Portugal</dc:title>
  <dc:creator>bib-internet-5</dc:creator>
  <cp:lastModifiedBy>Paula Soares</cp:lastModifiedBy>
  <cp:revision>96</cp:revision>
  <dcterms:created xsi:type="dcterms:W3CDTF">2019-09-13T14:09:29Z</dcterms:created>
  <dcterms:modified xsi:type="dcterms:W3CDTF">2021-07-10T17:36:26Z</dcterms:modified>
</cp:coreProperties>
</file>