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pt-PT"/>
              <a:t>Clique para editar o estilo</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896DDC74-2E9D-4C57-A798-8DEF3DD0147B}" type="datetimeFigureOut">
              <a:rPr lang="pt-PT" smtClean="0"/>
              <a:t>31/05/2021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3602801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pt-PT"/>
              <a:t>Clique para editar o estilo</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305555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pt-PT"/>
              <a:t>Clique para editar o estilo</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539980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pt-PT"/>
              <a:t>Clique para editar o estilo</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7588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pt-PT"/>
              <a:t>Clique para editar o estilo</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3592767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pt-PT"/>
              <a:t>Clique para editar o estilo</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896DDC74-2E9D-4C57-A798-8DEF3DD0147B}" type="datetimeFigureOut">
              <a:rPr lang="pt-PT" smtClean="0"/>
              <a:t>31/05/2021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705061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pt-PT"/>
              <a:t>Clique para editar o estilo</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3" name="Date Placeholder 2"/>
          <p:cNvSpPr>
            <a:spLocks noGrp="1"/>
          </p:cNvSpPr>
          <p:nvPr>
            <p:ph type="dt" sz="half" idx="10"/>
          </p:nvPr>
        </p:nvSpPr>
        <p:spPr/>
        <p:txBody>
          <a:bodyPr/>
          <a:lstStyle/>
          <a:p>
            <a:fld id="{896DDC74-2E9D-4C57-A798-8DEF3DD0147B}" type="datetimeFigureOut">
              <a:rPr lang="pt-PT" smtClean="0"/>
              <a:t>31/05/2021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2391979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96DDC74-2E9D-4C57-A798-8DEF3DD0147B}" type="datetimeFigureOut">
              <a:rPr lang="pt-PT" smtClean="0"/>
              <a:t>31/05/2021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2057022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pt-PT"/>
              <a:t>Clique para editar o estilo</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96DDC74-2E9D-4C57-A798-8DEF3DD0147B}" type="datetimeFigureOut">
              <a:rPr lang="pt-PT" smtClean="0"/>
              <a:t>31/05/2021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229732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96DDC74-2E9D-4C57-A798-8DEF3DD0147B}" type="datetimeFigureOut">
              <a:rPr lang="pt-PT" smtClean="0"/>
              <a:t>31/05/2021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904101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896DDC74-2E9D-4C57-A798-8DEF3DD0147B}" type="datetimeFigureOut">
              <a:rPr lang="pt-PT" smtClean="0"/>
              <a:t>31/05/2021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144437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362671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pt-PT"/>
              <a:t>Clique para editar o estilo</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896DDC74-2E9D-4C57-A798-8DEF3DD0147B}" type="datetimeFigureOut">
              <a:rPr lang="pt-PT" smtClean="0"/>
              <a:t>31/05/2021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3242387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896DDC74-2E9D-4C57-A798-8DEF3DD0147B}" type="datetimeFigureOut">
              <a:rPr lang="pt-PT" smtClean="0"/>
              <a:t>31/05/2021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2881967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DDC74-2E9D-4C57-A798-8DEF3DD0147B}" type="datetimeFigureOut">
              <a:rPr lang="pt-PT" smtClean="0"/>
              <a:t>31/05/2021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037521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pt-PT"/>
              <a:t>Clique para editar o estilo</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125159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pt-PT"/>
              <a:t>Clique para editar o estilo</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896DDC74-2E9D-4C57-A798-8DEF3DD0147B}" type="datetimeFigureOut">
              <a:rPr lang="pt-PT" smtClean="0"/>
              <a:t>31/05/2021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D305571-508B-4616-8E79-5F5FC070512B}" type="slidenum">
              <a:rPr lang="pt-PT" smtClean="0"/>
              <a:t>‹nº›</a:t>
            </a:fld>
            <a:endParaRPr lang="pt-PT"/>
          </a:p>
        </p:txBody>
      </p:sp>
    </p:spTree>
    <p:extLst>
      <p:ext uri="{BB962C8B-B14F-4D97-AF65-F5344CB8AC3E}">
        <p14:creationId xmlns:p14="http://schemas.microsoft.com/office/powerpoint/2010/main" val="364310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6DDC74-2E9D-4C57-A798-8DEF3DD0147B}" type="datetimeFigureOut">
              <a:rPr lang="pt-PT" smtClean="0"/>
              <a:t>31/05/2021</a:t>
            </a:fld>
            <a:endParaRPr lang="pt-PT"/>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PT"/>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305571-508B-4616-8E79-5F5FC070512B}" type="slidenum">
              <a:rPr lang="pt-PT" smtClean="0"/>
              <a:t>‹nº›</a:t>
            </a:fld>
            <a:endParaRPr lang="pt-PT"/>
          </a:p>
        </p:txBody>
      </p:sp>
    </p:spTree>
    <p:extLst>
      <p:ext uri="{BB962C8B-B14F-4D97-AF65-F5344CB8AC3E}">
        <p14:creationId xmlns:p14="http://schemas.microsoft.com/office/powerpoint/2010/main" val="2282068948"/>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CCAxVIq8c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7564"/>
            <a:ext cx="9144000" cy="1107996"/>
          </a:xfrm>
          <a:prstGeom prst="rect">
            <a:avLst/>
          </a:prstGeom>
          <a:noFill/>
        </p:spPr>
        <p:txBody>
          <a:bodyPr wrap="square" rtlCol="0">
            <a:spAutoFit/>
          </a:bodyPr>
          <a:lstStyle/>
          <a:p>
            <a:pPr algn="ctr"/>
            <a:endParaRPr lang="pt-PT" dirty="0"/>
          </a:p>
          <a:p>
            <a:pPr algn="ctr"/>
            <a:r>
              <a:rPr lang="pt-PT" sz="4800" dirty="0">
                <a:latin typeface="Berlin Sans FB Demi" pitchFamily="34" charset="0"/>
              </a:rPr>
              <a:t>Regina Pessoa</a:t>
            </a:r>
          </a:p>
        </p:txBody>
      </p:sp>
      <p:sp>
        <p:nvSpPr>
          <p:cNvPr id="5" name="CaixaDeTexto 4"/>
          <p:cNvSpPr txBox="1"/>
          <p:nvPr/>
        </p:nvSpPr>
        <p:spPr>
          <a:xfrm>
            <a:off x="0" y="1115933"/>
            <a:ext cx="9144000" cy="369332"/>
          </a:xfrm>
          <a:prstGeom prst="rect">
            <a:avLst/>
          </a:prstGeom>
          <a:noFill/>
        </p:spPr>
        <p:txBody>
          <a:bodyPr wrap="square" rtlCol="0">
            <a:spAutoFit/>
          </a:bodyPr>
          <a:lstStyle/>
          <a:p>
            <a:pPr algn="ctr"/>
            <a:r>
              <a:rPr lang="pt-PT" dirty="0">
                <a:latin typeface="Arial" pitchFamily="34" charset="0"/>
                <a:cs typeface="Arial" pitchFamily="34" charset="0"/>
              </a:rPr>
              <a:t>A Portuguese Animation Film </a:t>
            </a:r>
            <a:r>
              <a:rPr lang="pt-PT" noProof="1">
                <a:latin typeface="Arial" pitchFamily="34" charset="0"/>
                <a:cs typeface="Arial" pitchFamily="34" charset="0"/>
              </a:rPr>
              <a:t>Director</a:t>
            </a:r>
          </a:p>
        </p:txBody>
      </p:sp>
      <p:sp>
        <p:nvSpPr>
          <p:cNvPr id="6" name="AutoShape 2" descr="Visão | O Gosto dos Outros... Regina Pess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7" name="AutoShape 4" descr="Visão | O Gosto dos Outros... Regina Pess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8" name="AutoShape 6" descr="Visão | O Gosto dos Outros... Regina Pesso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32" name="Picture 8" descr="Visão | O Gosto dos Outros... Regina Pesso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6" b="98718" l="0" r="99707">
                        <a14:foregroundMark x1="44727" y1="90256" x2="44727" y2="90256"/>
                      </a14:backgroundRemoval>
                    </a14:imgEffect>
                  </a14:imgLayer>
                </a14:imgProps>
              </a:ext>
              <a:ext uri="{28A0092B-C50C-407E-A947-70E740481C1C}">
                <a14:useLocalDpi xmlns:a14="http://schemas.microsoft.com/office/drawing/2010/main" val="0"/>
              </a:ext>
            </a:extLst>
          </a:blip>
          <a:srcRect/>
          <a:stretch>
            <a:fillRect/>
          </a:stretch>
        </p:blipFill>
        <p:spPr bwMode="auto">
          <a:xfrm>
            <a:off x="2627784" y="2636912"/>
            <a:ext cx="4361344" cy="332211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TV movies Template - Free PPT Backgrounds and Templat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0" name="AutoShape 12" descr="TV movies Template - Free PPT Backgrounds and Templat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1" name="AutoShape 14" descr="TV movies Template - Free PPT Backgrounds and Template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2" name="AutoShape 16" descr="TV movies Template - Free PPT Backgrounds and Template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3" name="AutoShape 18" descr="TV movies Template - Free PPT Backgrounds and Templat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4" name="AutoShape 20" descr="TV movies Template - Free PPT Backgrounds and Template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5" name="AutoShape 22" descr="TV movies Template - Free PPT Backgrounds and Template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3604781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0"/>
            <a:ext cx="8964488" cy="3416320"/>
          </a:xfrm>
          <a:prstGeom prst="rect">
            <a:avLst/>
          </a:prstGeom>
          <a:noFill/>
        </p:spPr>
        <p:txBody>
          <a:bodyPr wrap="square" rtlCol="0">
            <a:spAutoFit/>
          </a:bodyPr>
          <a:lstStyle/>
          <a:p>
            <a:endParaRPr lang="en-US" dirty="0"/>
          </a:p>
          <a:p>
            <a:pPr algn="ctr"/>
            <a:r>
              <a:rPr lang="pt-PT" b="1" dirty="0"/>
              <a:t>Regina Maria Póvoa Pessoa Martins</a:t>
            </a:r>
            <a:r>
              <a:rPr lang="pt-PT" dirty="0"/>
              <a:t> </a:t>
            </a:r>
            <a:r>
              <a:rPr lang="pt-PT" dirty="0" err="1"/>
              <a:t>is</a:t>
            </a:r>
            <a:r>
              <a:rPr lang="pt-PT" dirty="0"/>
              <a:t> a Portuguese </a:t>
            </a:r>
            <a:r>
              <a:rPr lang="pt-PT" dirty="0" err="1"/>
              <a:t>animation</a:t>
            </a:r>
            <a:r>
              <a:rPr lang="pt-PT" dirty="0"/>
              <a:t> </a:t>
            </a:r>
            <a:r>
              <a:rPr lang="pt-PT" dirty="0" err="1"/>
              <a:t>film</a:t>
            </a:r>
            <a:r>
              <a:rPr lang="pt-PT" dirty="0"/>
              <a:t> </a:t>
            </a:r>
            <a:r>
              <a:rPr lang="pt-PT" dirty="0" err="1"/>
              <a:t>director</a:t>
            </a:r>
            <a:r>
              <a:rPr lang="pt-PT" dirty="0"/>
              <a:t>. </a:t>
            </a:r>
          </a:p>
          <a:p>
            <a:endParaRPr lang="en-US" dirty="0"/>
          </a:p>
          <a:p>
            <a:endParaRPr lang="en-US" dirty="0"/>
          </a:p>
          <a:p>
            <a:r>
              <a:rPr lang="en-US" dirty="0"/>
              <a:t>She was born on 16th December 1969, in Coimbra, but she lived in a village near the city until she was seventeen. Her mother had a mental disease.</a:t>
            </a:r>
            <a:endParaRPr lang="pt-PT" dirty="0"/>
          </a:p>
          <a:p>
            <a:endParaRPr lang="pt-PT" dirty="0"/>
          </a:p>
          <a:p>
            <a:r>
              <a:rPr lang="en-US" dirty="0"/>
              <a:t>Her family didn´t have a television, so she spent her time reading, listening to the older ones telling stories and also painting her grandmother's house doors and walls using charcoal, encouraged by her uncle. </a:t>
            </a:r>
            <a:endParaRPr lang="pt-PT" dirty="0"/>
          </a:p>
          <a:p>
            <a:endParaRPr lang="pt-PT" dirty="0"/>
          </a:p>
          <a:p>
            <a:r>
              <a:rPr lang="en-US" dirty="0"/>
              <a:t>She studied Painting and graduated from Oporto's Fine Art's School, in 1998.</a:t>
            </a:r>
            <a:endParaRPr lang="pt-PT" dirty="0"/>
          </a:p>
        </p:txBody>
      </p:sp>
      <p:pic>
        <p:nvPicPr>
          <p:cNvPr id="3074" name="Picture 2" descr="Tudo o que você precisa saber sobre morar em Coimbra – Cidadania J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89040"/>
            <a:ext cx="4072812" cy="271520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364088" y="4931876"/>
            <a:ext cx="2160240" cy="369332"/>
          </a:xfrm>
          <a:prstGeom prst="rect">
            <a:avLst/>
          </a:prstGeom>
          <a:noFill/>
        </p:spPr>
        <p:txBody>
          <a:bodyPr wrap="square" rtlCol="0">
            <a:spAutoFit/>
          </a:bodyPr>
          <a:lstStyle/>
          <a:p>
            <a:r>
              <a:rPr lang="pt-PT" b="1" dirty="0"/>
              <a:t>Coimbra - Portugal</a:t>
            </a:r>
          </a:p>
        </p:txBody>
      </p:sp>
      <p:sp>
        <p:nvSpPr>
          <p:cNvPr id="8" name="Seta para a direita 7"/>
          <p:cNvSpPr/>
          <p:nvPr/>
        </p:nvSpPr>
        <p:spPr>
          <a:xfrm>
            <a:off x="4572000" y="4900518"/>
            <a:ext cx="720080" cy="40069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910177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e cinema vetor | Vetor Premiu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336" b="84026" l="10000" r="90000"/>
                    </a14:imgEffect>
                  </a14:imgLayer>
                </a14:imgProps>
              </a:ext>
              <a:ext uri="{28A0092B-C50C-407E-A947-70E740481C1C}">
                <a14:useLocalDpi xmlns:a14="http://schemas.microsoft.com/office/drawing/2010/main" val="0"/>
              </a:ext>
            </a:extLst>
          </a:blip>
          <a:srcRect b="6638"/>
          <a:stretch/>
        </p:blipFill>
        <p:spPr bwMode="auto">
          <a:xfrm>
            <a:off x="3995936" y="2348880"/>
            <a:ext cx="5761341" cy="537893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0" y="0"/>
            <a:ext cx="9144000" cy="3785652"/>
          </a:xfrm>
          <a:prstGeom prst="rect">
            <a:avLst/>
          </a:prstGeom>
          <a:noFill/>
        </p:spPr>
        <p:txBody>
          <a:bodyPr wrap="square" rtlCol="0">
            <a:spAutoFit/>
          </a:bodyPr>
          <a:lstStyle/>
          <a:p>
            <a:pPr algn="ctr"/>
            <a:endParaRPr lang="pt-PT" sz="2400" dirty="0"/>
          </a:p>
          <a:p>
            <a:pPr algn="ctr"/>
            <a:endParaRPr lang="pt-PT" sz="2400" dirty="0"/>
          </a:p>
          <a:p>
            <a:pPr algn="ctr"/>
            <a:r>
              <a:rPr lang="en-US" sz="2400" dirty="0"/>
              <a:t>Her films obtained a vast recognition, winning countless awards. </a:t>
            </a:r>
          </a:p>
          <a:p>
            <a:pPr algn="ctr"/>
            <a:endParaRPr lang="en-US" sz="2400" dirty="0"/>
          </a:p>
          <a:p>
            <a:pPr algn="ctr"/>
            <a:r>
              <a:rPr lang="en-US" sz="2400" dirty="0"/>
              <a:t>All her films are in the Portuguese National Cinema Plan, being studied by young people in schools, in Portugal. </a:t>
            </a:r>
          </a:p>
          <a:p>
            <a:pPr algn="ctr"/>
            <a:endParaRPr lang="en-US" sz="2400" dirty="0"/>
          </a:p>
          <a:p>
            <a:pPr algn="ctr"/>
            <a:r>
              <a:rPr lang="en-US" sz="2400" dirty="0"/>
              <a:t>Her films are based on the technique of engraving animation on plates of plaster.</a:t>
            </a:r>
            <a:endParaRPr lang="pt-PT" sz="2400" dirty="0"/>
          </a:p>
          <a:p>
            <a:pPr algn="ctr"/>
            <a:endParaRPr lang="pt-PT" sz="2400" dirty="0"/>
          </a:p>
        </p:txBody>
      </p:sp>
    </p:spTree>
    <p:extLst>
      <p:ext uri="{BB962C8B-B14F-4D97-AF65-F5344CB8AC3E}">
        <p14:creationId xmlns:p14="http://schemas.microsoft.com/office/powerpoint/2010/main" val="2754379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5170646"/>
          </a:xfrm>
          <a:prstGeom prst="rect">
            <a:avLst/>
          </a:prstGeom>
          <a:noFill/>
        </p:spPr>
        <p:txBody>
          <a:bodyPr wrap="square" rtlCol="0">
            <a:spAutoFit/>
          </a:bodyPr>
          <a:lstStyle/>
          <a:p>
            <a:endParaRPr lang="en-US" dirty="0"/>
          </a:p>
          <a:p>
            <a:endParaRPr lang="en-US" dirty="0"/>
          </a:p>
          <a:p>
            <a:endParaRPr lang="en-US" dirty="0"/>
          </a:p>
          <a:p>
            <a:endParaRPr lang="en-US" dirty="0"/>
          </a:p>
          <a:p>
            <a:pPr marL="285750" indent="-285750" algn="just">
              <a:buFont typeface="Courier New" pitchFamily="49" charset="0"/>
              <a:buChar char="o"/>
            </a:pPr>
            <a:endParaRPr lang="en-US" dirty="0"/>
          </a:p>
          <a:p>
            <a:pPr marL="285750" indent="-285750" algn="just">
              <a:buFont typeface="Courier New" pitchFamily="49" charset="0"/>
              <a:buChar char="o"/>
            </a:pPr>
            <a:r>
              <a:rPr lang="en-US" sz="2400" dirty="0"/>
              <a:t>In 1999, she animated and directed her first independent film “</a:t>
            </a:r>
            <a:r>
              <a:rPr lang="en-US" sz="2400" b="1" i="1" dirty="0"/>
              <a:t>A </a:t>
            </a:r>
            <a:r>
              <a:rPr lang="en-US" sz="2400" b="1" i="1" dirty="0" err="1"/>
              <a:t>Noite</a:t>
            </a:r>
            <a:r>
              <a:rPr lang="en-US" sz="2400" dirty="0"/>
              <a:t>” (The Night), engraving in plaster plates and won 9 awards.</a:t>
            </a:r>
          </a:p>
          <a:p>
            <a:pPr algn="just"/>
            <a:endParaRPr lang="pt-PT" sz="2400" dirty="0"/>
          </a:p>
          <a:p>
            <a:pPr algn="just"/>
            <a:endParaRPr lang="pt-PT" sz="2400" dirty="0"/>
          </a:p>
          <a:p>
            <a:pPr algn="just"/>
            <a:endParaRPr lang="pt-PT" sz="2400" dirty="0"/>
          </a:p>
          <a:p>
            <a:pPr algn="just"/>
            <a:endParaRPr lang="pt-PT" sz="2400" dirty="0"/>
          </a:p>
          <a:p>
            <a:pPr algn="just"/>
            <a:endParaRPr lang="pt-PT" sz="2400" dirty="0"/>
          </a:p>
          <a:p>
            <a:pPr algn="just"/>
            <a:endParaRPr lang="pt-PT" sz="2400" dirty="0"/>
          </a:p>
          <a:p>
            <a:pPr algn="just"/>
            <a:endParaRPr lang="pt-PT" sz="2400" dirty="0"/>
          </a:p>
          <a:p>
            <a:pPr algn="just"/>
            <a:endParaRPr lang="pt-PT" sz="2400" dirty="0"/>
          </a:p>
        </p:txBody>
      </p:sp>
      <p:sp>
        <p:nvSpPr>
          <p:cNvPr id="5" name="AutoShape 2" descr="Regina Pessoa: I'm Still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6" name="AutoShape 4" descr="Regina Pessoa: I'm Still Lear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7" name="AutoShape 6" descr="Regina Pessoa: I'm Still Learn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4104" name="Picture 8" descr="Regina Pessoa: I'm Still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91" y="2380635"/>
            <a:ext cx="3954824" cy="276837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076056" y="2610661"/>
            <a:ext cx="3888432" cy="2308324"/>
          </a:xfrm>
          <a:prstGeom prst="rect">
            <a:avLst/>
          </a:prstGeom>
          <a:noFill/>
        </p:spPr>
        <p:txBody>
          <a:bodyPr wrap="square" rtlCol="0">
            <a:spAutoFit/>
          </a:bodyPr>
          <a:lstStyle/>
          <a:p>
            <a:r>
              <a:rPr lang="en-US" dirty="0"/>
              <a:t>It's the story of a child and her mother, two lives that don't communicate with each other. Is that loneliness that sometimes reaches the size of the night. Dark is the night. Dark is the mother. And dark becomes the entire Universe when you are alone and abandoned.</a:t>
            </a:r>
            <a:endParaRPr lang="pt-PT" dirty="0"/>
          </a:p>
        </p:txBody>
      </p:sp>
      <p:sp>
        <p:nvSpPr>
          <p:cNvPr id="9" name="Seta para a esquerda 8"/>
          <p:cNvSpPr/>
          <p:nvPr/>
        </p:nvSpPr>
        <p:spPr>
          <a:xfrm>
            <a:off x="4427984" y="3385254"/>
            <a:ext cx="504056" cy="434082"/>
          </a:xfrm>
          <a:prstGeom prst="lef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78097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312" y="0"/>
            <a:ext cx="9134687" cy="1754326"/>
          </a:xfrm>
          <a:prstGeom prst="rect">
            <a:avLst/>
          </a:prstGeom>
          <a:noFill/>
        </p:spPr>
        <p:txBody>
          <a:bodyPr wrap="square" rtlCol="0">
            <a:spAutoFit/>
          </a:bodyPr>
          <a:lstStyle/>
          <a:p>
            <a:endParaRPr lang="en-US" dirty="0"/>
          </a:p>
          <a:p>
            <a:endParaRPr lang="en-US" dirty="0"/>
          </a:p>
          <a:p>
            <a:endParaRPr lang="en-US" dirty="0"/>
          </a:p>
          <a:p>
            <a:pPr marL="285750" indent="-285750">
              <a:buFont typeface="Courier New" pitchFamily="49" charset="0"/>
              <a:buChar char="o"/>
            </a:pPr>
            <a:r>
              <a:rPr lang="en-US" dirty="0"/>
              <a:t>In 2005 she animated and directed her second short animation film “</a:t>
            </a:r>
            <a:r>
              <a:rPr lang="en-US" b="1" i="1" dirty="0"/>
              <a:t>Tragic Story with Happy Ending</a:t>
            </a:r>
            <a:r>
              <a:rPr lang="en-US" dirty="0"/>
              <a:t>”. It´s the most awarded Portuguese film ever. </a:t>
            </a:r>
            <a:endParaRPr lang="pt-PT" dirty="0"/>
          </a:p>
          <a:p>
            <a:endParaRPr lang="pt-PT" dirty="0"/>
          </a:p>
        </p:txBody>
      </p:sp>
      <p:pic>
        <p:nvPicPr>
          <p:cNvPr id="5122" name="Picture 2" descr="Tragic Story with Happy 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1" y="1628800"/>
            <a:ext cx="5703627" cy="399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88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1477328"/>
          </a:xfrm>
          <a:prstGeom prst="rect">
            <a:avLst/>
          </a:prstGeom>
          <a:noFill/>
        </p:spPr>
        <p:txBody>
          <a:bodyPr wrap="square" rtlCol="0">
            <a:spAutoFit/>
          </a:bodyPr>
          <a:lstStyle/>
          <a:p>
            <a:endParaRPr lang="en-US" dirty="0"/>
          </a:p>
          <a:p>
            <a:endParaRPr lang="en-US" dirty="0"/>
          </a:p>
          <a:p>
            <a:endParaRPr lang="en-US" dirty="0"/>
          </a:p>
          <a:p>
            <a:pPr marL="285750" indent="-285750">
              <a:buFont typeface="Courier New" pitchFamily="49" charset="0"/>
              <a:buChar char="o"/>
            </a:pPr>
            <a:r>
              <a:rPr lang="en-US" dirty="0"/>
              <a:t>In 2012, she directed </a:t>
            </a:r>
            <a:r>
              <a:rPr lang="en-US" b="1" i="1" dirty="0"/>
              <a:t>Kali the little vampire</a:t>
            </a:r>
            <a:r>
              <a:rPr lang="en-US" dirty="0"/>
              <a:t>, that was considered a world heritage site by UNESCO.</a:t>
            </a:r>
            <a:endParaRPr lang="pt-PT" dirty="0"/>
          </a:p>
        </p:txBody>
      </p:sp>
      <p:pic>
        <p:nvPicPr>
          <p:cNvPr id="6146" name="Picture 2" descr="17 KALi, the little Vampire ideas | kali, vampire, christopher plu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916832"/>
            <a:ext cx="4392488" cy="342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31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2308324"/>
          </a:xfrm>
          <a:prstGeom prst="rect">
            <a:avLst/>
          </a:prstGeom>
          <a:noFill/>
        </p:spPr>
        <p:txBody>
          <a:bodyPr wrap="square" rtlCol="0">
            <a:spAutoFit/>
          </a:bodyPr>
          <a:lstStyle/>
          <a:p>
            <a:endParaRPr lang="en-US" dirty="0"/>
          </a:p>
          <a:p>
            <a:endParaRPr lang="en-US" dirty="0"/>
          </a:p>
          <a:p>
            <a:r>
              <a:rPr lang="en-US" dirty="0"/>
              <a:t> </a:t>
            </a:r>
            <a:endParaRPr lang="pt-PT" dirty="0"/>
          </a:p>
          <a:p>
            <a:r>
              <a:rPr lang="en-US" dirty="0"/>
              <a:t>In 2018 she became member of the Academy of Motion Picture Arts and Sciences by invitation of the organization.</a:t>
            </a:r>
            <a:endParaRPr lang="pt-PT" dirty="0"/>
          </a:p>
          <a:p>
            <a:endParaRPr lang="pt-PT" dirty="0"/>
          </a:p>
          <a:p>
            <a:endParaRPr lang="pt-PT" dirty="0"/>
          </a:p>
          <a:p>
            <a:endParaRPr lang="pt-PT" dirty="0"/>
          </a:p>
        </p:txBody>
      </p:sp>
      <p:sp>
        <p:nvSpPr>
          <p:cNvPr id="5" name="AutoShape 2" descr="Letreiro de Hollywood – Wikipédia, a enciclopédia liv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8196" name="Picture 4" descr="Letreiro de Hollywood – Wikipédia, a enciclopédia liv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24077"/>
            <a:ext cx="5904656" cy="369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153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476672"/>
            <a:ext cx="7776864" cy="6278642"/>
          </a:xfrm>
          <a:prstGeom prst="rect">
            <a:avLst/>
          </a:prstGeom>
          <a:noFill/>
        </p:spPr>
        <p:txBody>
          <a:bodyPr wrap="square" rtlCol="0">
            <a:spAutoFit/>
          </a:bodyPr>
          <a:lstStyle/>
          <a:p>
            <a:pPr marL="285750" indent="-285750">
              <a:buFont typeface="Courier New" pitchFamily="49" charset="0"/>
              <a:buChar char="o"/>
            </a:pPr>
            <a:r>
              <a:rPr lang="en-US" dirty="0"/>
              <a:t>The short </a:t>
            </a:r>
            <a:r>
              <a:rPr lang="en-US" b="1" i="1" dirty="0"/>
              <a:t>Uncle Thomas, Accounting for the Days</a:t>
            </a:r>
            <a:r>
              <a:rPr lang="en-US" dirty="0"/>
              <a:t> received international acclaim in 2019 and it won the Annie Awards for best Animated Short Film.</a:t>
            </a:r>
          </a:p>
          <a:p>
            <a:pPr marL="285750" indent="-285750">
              <a:buFont typeface="Courier New" pitchFamily="49" charset="0"/>
              <a:buChar char="o"/>
            </a:pPr>
            <a:endParaRPr lang="pt-PT" dirty="0"/>
          </a:p>
          <a:p>
            <a:r>
              <a:rPr lang="en-US" dirty="0"/>
              <a:t>It´s about the special relationship between Regina and her uncle and it played a key role in her becoming a filmmaker.</a:t>
            </a:r>
            <a:endParaRPr lang="pt-PT" dirty="0"/>
          </a:p>
          <a:p>
            <a:r>
              <a:rPr lang="en-US" dirty="0"/>
              <a:t>     </a:t>
            </a: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a:p>
            <a:pPr algn="r"/>
            <a:r>
              <a:rPr lang="en-US" sz="1200" u="sng" dirty="0">
                <a:hlinkClick r:id="rId2"/>
              </a:rPr>
              <a:t>https://www.youtube.com/watch?v=CCAxVIq8cOc</a:t>
            </a:r>
            <a:endParaRPr lang="pt-PT" sz="1200" dirty="0"/>
          </a:p>
          <a:p>
            <a:endParaRPr lang="pt-PT" sz="1200" dirty="0"/>
          </a:p>
        </p:txBody>
      </p:sp>
      <p:sp>
        <p:nvSpPr>
          <p:cNvPr id="5" name="AutoShape 2" descr="Uncle Thomas: Accounting for the Days' - An Award-Winning Tribute to a  Beloved Uncle | Animation World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6" name="AutoShape 4" descr="Uncle Thomas: Accounting for the Days' - An Award-Winning Tribute to a  Beloved Uncle | Animation World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7" name="AutoShape 6" descr="Uncle Thomas: Accounting for the Days' - An Award-Winning Tribute to a  Beloved Uncle | Animation World Net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8" name="AutoShape 8" descr="Uncle Thomas: Accounting for the Days' - An Award-Winning Tribute to a  Beloved Uncle | Animation World Networ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9" name="AutoShape 10" descr="Uncle Thomas: Accounting for the Days' - An Award-Winning Tribute to a  Beloved Uncle | Animation World Networ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717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13255" t="3593" r="15188" b="3394"/>
          <a:stretch/>
        </p:blipFill>
        <p:spPr bwMode="auto">
          <a:xfrm>
            <a:off x="3995936" y="2420888"/>
            <a:ext cx="4261016"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363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Ardósia">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TM04033929[[fn=Ardósia]]</Template>
  <TotalTime>132</TotalTime>
  <Words>371</Words>
  <Application>Microsoft Office PowerPoint</Application>
  <PresentationFormat>Apresentação no Ecrã (4:3)</PresentationFormat>
  <Paragraphs>66</Paragraphs>
  <Slides>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8</vt:i4>
      </vt:variant>
    </vt:vector>
  </HeadingPairs>
  <TitlesOfParts>
    <vt:vector size="14" baseType="lpstr">
      <vt:lpstr>Arial</vt:lpstr>
      <vt:lpstr>Berlin Sans FB Demi</vt:lpstr>
      <vt:lpstr>Calisto MT</vt:lpstr>
      <vt:lpstr>Courier New</vt:lpstr>
      <vt:lpstr>Wingdings 2</vt:lpstr>
      <vt:lpstr>Ardósia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 E. - GEPE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Nome do Utilizador</dc:creator>
  <cp:lastModifiedBy>luis tavares</cp:lastModifiedBy>
  <cp:revision>20</cp:revision>
  <dcterms:created xsi:type="dcterms:W3CDTF">2021-05-14T09:04:33Z</dcterms:created>
  <dcterms:modified xsi:type="dcterms:W3CDTF">2021-05-31T18:31:07Z</dcterms:modified>
</cp:coreProperties>
</file>