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64" r:id="rId2"/>
    <p:sldId id="265" r:id="rId3"/>
    <p:sldId id="257" r:id="rId4"/>
    <p:sldId id="268" r:id="rId5"/>
    <p:sldId id="258" r:id="rId6"/>
    <p:sldId id="262" r:id="rId7"/>
    <p:sldId id="266" r:id="rId8"/>
    <p:sldId id="263" r:id="rId9"/>
    <p:sldId id="267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12101-A299-4CB3-B640-9112B63D76CD}" v="11" dt="2021-08-24T08:13:4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Vos" userId="4154753f-4baa-40dc-8016-88760dc4a8c7" providerId="ADAL" clId="{80E12101-A299-4CB3-B640-9112B63D76CD}"/>
    <pc:docChg chg="modSld">
      <pc:chgData name="Brendan Vos" userId="4154753f-4baa-40dc-8016-88760dc4a8c7" providerId="ADAL" clId="{80E12101-A299-4CB3-B640-9112B63D76CD}" dt="2021-08-24T08:13:42.733" v="21"/>
      <pc:docMkLst>
        <pc:docMk/>
      </pc:docMkLst>
      <pc:sldChg chg="modSp mod">
        <pc:chgData name="Brendan Vos" userId="4154753f-4baa-40dc-8016-88760dc4a8c7" providerId="ADAL" clId="{80E12101-A299-4CB3-B640-9112B63D76CD}" dt="2021-08-24T07:05:58.077" v="10" actId="114"/>
        <pc:sldMkLst>
          <pc:docMk/>
          <pc:sldMk cId="2707567298" sldId="258"/>
        </pc:sldMkLst>
        <pc:spChg chg="mod">
          <ac:chgData name="Brendan Vos" userId="4154753f-4baa-40dc-8016-88760dc4a8c7" providerId="ADAL" clId="{80E12101-A299-4CB3-B640-9112B63D76CD}" dt="2021-08-24T07:05:58.077" v="10" actId="114"/>
          <ac:spMkLst>
            <pc:docMk/>
            <pc:sldMk cId="2707567298" sldId="258"/>
            <ac:spMk id="3" creationId="{AA937BFD-DF2C-4DFA-8405-68D0D4A4197E}"/>
          </ac:spMkLst>
        </pc:spChg>
      </pc:sldChg>
      <pc:sldChg chg="modSp">
        <pc:chgData name="Brendan Vos" userId="4154753f-4baa-40dc-8016-88760dc4a8c7" providerId="ADAL" clId="{80E12101-A299-4CB3-B640-9112B63D76CD}" dt="2021-08-24T08:13:42.733" v="21"/>
        <pc:sldMkLst>
          <pc:docMk/>
          <pc:sldMk cId="80724193" sldId="264"/>
        </pc:sldMkLst>
        <pc:picChg chg="mod">
          <ac:chgData name="Brendan Vos" userId="4154753f-4baa-40dc-8016-88760dc4a8c7" providerId="ADAL" clId="{80E12101-A299-4CB3-B640-9112B63D76CD}" dt="2021-08-24T08:13:42.733" v="21"/>
          <ac:picMkLst>
            <pc:docMk/>
            <pc:sldMk cId="80724193" sldId="264"/>
            <ac:picMk id="4" creationId="{324CB23E-8A38-4234-AAF4-C96A16D427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421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363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2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5999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269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883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8723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06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29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726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947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82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58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284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061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264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11A0-9ABB-41BE-9639-27D2AE53796B}" type="datetimeFigureOut">
              <a:rPr lang="en-NL" smtClean="0"/>
              <a:t>24/08/2021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86880F-ECDD-4C6A-BDD2-33274FE29E0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56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ternational-partnerships/sustainable-development-goals_en" TargetMode="External"/><Relationship Id="rId5" Type="http://schemas.openxmlformats.org/officeDocument/2006/relationships/hyperlink" Target="https://www.fee.global/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50DF2-9EA9-4A11-AA1A-3B50A04C2B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Fortes Lyceum</a:t>
            </a:r>
            <a:br>
              <a:rPr lang="en-US" dirty="0"/>
            </a:br>
            <a:r>
              <a:rPr lang="en-US" dirty="0" err="1"/>
              <a:t>EcoSchool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FEC86A-0192-4848-81FA-05E63A53A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SECEA Teacher’s Meeting August 2021</a:t>
            </a:r>
            <a:endParaRPr lang="en-NL" dirty="0"/>
          </a:p>
        </p:txBody>
      </p:sp>
      <p:pic>
        <p:nvPicPr>
          <p:cNvPr id="4" name="Picture 2" descr="eco schools rgb">
            <a:extLst>
              <a:ext uri="{FF2B5EF4-FFF2-40B4-BE49-F238E27FC236}">
                <a16:creationId xmlns:a16="http://schemas.microsoft.com/office/drawing/2014/main" id="{324CB23E-8A38-4234-AAF4-C96A16D4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105" y="1792437"/>
            <a:ext cx="3142200" cy="32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B3CD3-F740-4EC9-9BCF-F84B0CC6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US"/>
              <a:t>Social Changes</a:t>
            </a:r>
            <a:endParaRPr lang="en-NL" dirty="0"/>
          </a:p>
        </p:txBody>
      </p:sp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id="{07DF80B7-D529-4E1A-82B1-BF8580C1B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5" r="27327" b="2"/>
          <a:stretch/>
        </p:blipFill>
        <p:spPr bwMode="auto">
          <a:xfrm>
            <a:off x="676053" y="2158073"/>
            <a:ext cx="263766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oorbeeld van afbeelding">
            <a:extLst>
              <a:ext uri="{FF2B5EF4-FFF2-40B4-BE49-F238E27FC236}">
                <a16:creationId xmlns:a16="http://schemas.microsoft.com/office/drawing/2014/main" id="{815B287F-8F4F-400F-A2BB-47E95649A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167" b="-5"/>
          <a:stretch/>
        </p:blipFill>
        <p:spPr bwMode="auto">
          <a:xfrm>
            <a:off x="3479643" y="2159331"/>
            <a:ext cx="2616049" cy="18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EDEA1E2F-218D-4172-856B-74C87C895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Voorbeeld van afbeelding">
            <a:extLst>
              <a:ext uri="{FF2B5EF4-FFF2-40B4-BE49-F238E27FC236}">
                <a16:creationId xmlns:a16="http://schemas.microsoft.com/office/drawing/2014/main" id="{EDAB53AD-5365-4146-ADEA-B35C963F2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5" r="1" b="24516"/>
          <a:stretch/>
        </p:blipFill>
        <p:spPr bwMode="auto">
          <a:xfrm>
            <a:off x="3478362" y="4179689"/>
            <a:ext cx="2616049" cy="18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B3D5AC-642B-4E1D-8BE6-69A027578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/>
          </a:bodyPr>
          <a:lstStyle/>
          <a:p>
            <a:r>
              <a:rPr lang="en-US" dirty="0"/>
              <a:t>Regular teacher-parent-student conferences</a:t>
            </a:r>
          </a:p>
          <a:p>
            <a:endParaRPr lang="en-US" dirty="0"/>
          </a:p>
          <a:p>
            <a:r>
              <a:rPr lang="en-US" dirty="0"/>
              <a:t>Extra attention on social media</a:t>
            </a:r>
          </a:p>
          <a:p>
            <a:endParaRPr lang="en-US" dirty="0"/>
          </a:p>
          <a:p>
            <a:r>
              <a:rPr lang="en-US" dirty="0"/>
              <a:t>Sponsor runs and other (extra) curricular activities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7693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90E46-BB16-46E7-A5F2-7BF59229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dirty="0"/>
              <a:t>Practical Changes</a:t>
            </a:r>
            <a:endParaRPr lang="en-NL" dirty="0"/>
          </a:p>
        </p:txBody>
      </p:sp>
      <p:pic>
        <p:nvPicPr>
          <p:cNvPr id="4" name="Picture 6" descr="Afbeelding met tekst, monitor, binnen, elektronica&#10;&#10;Automatisch gegenereerde beschrijving">
            <a:extLst>
              <a:ext uri="{FF2B5EF4-FFF2-40B4-BE49-F238E27FC236}">
                <a16:creationId xmlns:a16="http://schemas.microsoft.com/office/drawing/2014/main" id="{FEFCA529-71B1-4B97-9861-9D7282DA0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25186"/>
          <a:stretch/>
        </p:blipFill>
        <p:spPr bwMode="auto">
          <a:xfrm>
            <a:off x="593649" y="10"/>
            <a:ext cx="3433363" cy="1714490"/>
          </a:xfrm>
          <a:custGeom>
            <a:avLst/>
            <a:gdLst/>
            <a:ahLst/>
            <a:cxnLst/>
            <a:rect l="l" t="t" r="r" b="b"/>
            <a:pathLst>
              <a:path w="3433363" h="1714500">
                <a:moveTo>
                  <a:pt x="254958" y="0"/>
                </a:moveTo>
                <a:lnTo>
                  <a:pt x="3433363" y="0"/>
                </a:lnTo>
                <a:lnTo>
                  <a:pt x="3386734" y="312174"/>
                </a:lnTo>
                <a:lnTo>
                  <a:pt x="3386620" y="312174"/>
                </a:lnTo>
                <a:lnTo>
                  <a:pt x="3177155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oorbeeld van afbeelding">
            <a:extLst>
              <a:ext uri="{FF2B5EF4-FFF2-40B4-BE49-F238E27FC236}">
                <a16:creationId xmlns:a16="http://schemas.microsoft.com/office/drawing/2014/main" id="{6CCD77F3-6025-42CF-9E2D-8CA6B578A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r="-3" b="7664"/>
          <a:stretch/>
        </p:blipFill>
        <p:spPr bwMode="auto">
          <a:xfrm>
            <a:off x="338691" y="1714500"/>
            <a:ext cx="3432113" cy="1714500"/>
          </a:xfrm>
          <a:custGeom>
            <a:avLst/>
            <a:gdLst/>
            <a:ahLst/>
            <a:cxnLst/>
            <a:rect l="l" t="t" r="r" b="b"/>
            <a:pathLst>
              <a:path w="3432113" h="1714500">
                <a:moveTo>
                  <a:pt x="254958" y="0"/>
                </a:moveTo>
                <a:lnTo>
                  <a:pt x="3432113" y="0"/>
                </a:lnTo>
                <a:lnTo>
                  <a:pt x="3176018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valbak VarioBin Darkgrey Metallic | Modulaire afvalbak">
            <a:extLst>
              <a:ext uri="{FF2B5EF4-FFF2-40B4-BE49-F238E27FC236}">
                <a16:creationId xmlns:a16="http://schemas.microsoft.com/office/drawing/2014/main" id="{254CF292-B689-4ABC-B704-4272500D1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" r="-5" b="16304"/>
          <a:stretch/>
        </p:blipFill>
        <p:spPr bwMode="auto">
          <a:xfrm>
            <a:off x="83733" y="3429000"/>
            <a:ext cx="3430976" cy="1714500"/>
          </a:xfrm>
          <a:custGeom>
            <a:avLst/>
            <a:gdLst/>
            <a:ahLst/>
            <a:cxnLst/>
            <a:rect l="l" t="t" r="r" b="b"/>
            <a:pathLst>
              <a:path w="3430976" h="1714500">
                <a:moveTo>
                  <a:pt x="254958" y="0"/>
                </a:moveTo>
                <a:lnTo>
                  <a:pt x="3430976" y="0"/>
                </a:lnTo>
                <a:lnTo>
                  <a:pt x="3174882" y="1714500"/>
                </a:lnTo>
                <a:lnTo>
                  <a:pt x="0" y="17145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 met tekst, persoon, muur, plafond&#10;&#10;Automatisch gegenereerde beschrijving">
            <a:extLst>
              <a:ext uri="{FF2B5EF4-FFF2-40B4-BE49-F238E27FC236}">
                <a16:creationId xmlns:a16="http://schemas.microsoft.com/office/drawing/2014/main" id="{898490BE-8F44-4349-BBC4-E72A9729C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 r="1" b="6013"/>
          <a:stretch/>
        </p:blipFill>
        <p:spPr bwMode="auto">
          <a:xfrm>
            <a:off x="-10633" y="5127992"/>
            <a:ext cx="3271564" cy="1730008"/>
          </a:xfrm>
          <a:custGeom>
            <a:avLst/>
            <a:gdLst/>
            <a:ahLst/>
            <a:cxnLst/>
            <a:rect l="l" t="t" r="r" b="b"/>
            <a:pathLst>
              <a:path w="3271564" h="1730008">
                <a:moveTo>
                  <a:pt x="96673" y="0"/>
                </a:moveTo>
                <a:lnTo>
                  <a:pt x="3271564" y="0"/>
                </a:lnTo>
                <a:lnTo>
                  <a:pt x="3013153" y="1730008"/>
                </a:lnTo>
                <a:lnTo>
                  <a:pt x="0" y="1730008"/>
                </a:lnTo>
                <a:lnTo>
                  <a:pt x="0" y="6500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30">
            <a:extLst>
              <a:ext uri="{FF2B5EF4-FFF2-40B4-BE49-F238E27FC236}">
                <a16:creationId xmlns:a16="http://schemas.microsoft.com/office/drawing/2014/main" id="{E09C6EA1-A72F-431C-A81E-14B793A28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335CC31-F319-461D-9045-F34BF78A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712" y="1714500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7BCA152-E42A-42E3-8DE8-3C8B59DC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088" y="3421959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1DA940-D863-420D-A3F8-9F997C09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950" y="5127992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30">
            <a:extLst>
              <a:ext uri="{FF2B5EF4-FFF2-40B4-BE49-F238E27FC236}">
                <a16:creationId xmlns:a16="http://schemas.microsoft.com/office/drawing/2014/main" id="{56E4DBE8-15E2-4BA3-B171-C959C9CD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4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D7BE9A-61A7-43ED-818F-429ACC6A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US" dirty="0"/>
              <a:t>Solar panels</a:t>
            </a:r>
          </a:p>
          <a:p>
            <a:pPr lvl="1"/>
            <a:r>
              <a:rPr lang="en-US" dirty="0"/>
              <a:t>Directly put into the school</a:t>
            </a:r>
          </a:p>
          <a:p>
            <a:pPr lvl="1"/>
            <a:r>
              <a:rPr lang="en-US" dirty="0"/>
              <a:t>Surplus towards local area</a:t>
            </a:r>
          </a:p>
          <a:p>
            <a:r>
              <a:rPr lang="en-US" dirty="0"/>
              <a:t>Direct display of energy output</a:t>
            </a:r>
          </a:p>
          <a:p>
            <a:endParaRPr lang="en-US" dirty="0"/>
          </a:p>
          <a:p>
            <a:r>
              <a:rPr lang="en-US" dirty="0"/>
              <a:t>Separating Waste</a:t>
            </a:r>
          </a:p>
          <a:p>
            <a:endParaRPr lang="en-US" dirty="0"/>
          </a:p>
          <a:p>
            <a:r>
              <a:rPr lang="en-US" dirty="0"/>
              <a:t>No single-use plastics</a:t>
            </a:r>
          </a:p>
          <a:p>
            <a:pPr lvl="1"/>
            <a:r>
              <a:rPr lang="en-US" dirty="0"/>
              <a:t>Personal cups</a:t>
            </a:r>
          </a:p>
          <a:p>
            <a:pPr lvl="1"/>
            <a:r>
              <a:rPr lang="en-US" dirty="0"/>
              <a:t>Working with canteen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7982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2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79A836-E153-47EA-9241-BEA7816A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How to become an eco-school yourself</a:t>
            </a:r>
            <a:endParaRPr lang="en-NL" dirty="0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2C4C36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6" name="Isosceles Triangle 8">
            <a:extLst>
              <a:ext uri="{FF2B5EF4-FFF2-40B4-BE49-F238E27FC236}">
                <a16:creationId xmlns:a16="http://schemas.microsoft.com/office/drawing/2014/main" id="{98EE4960-6ED7-49B4-BEEE-A96A0C83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Isosceles Triangle 8">
            <a:extLst>
              <a:ext uri="{FF2B5EF4-FFF2-40B4-BE49-F238E27FC236}">
                <a16:creationId xmlns:a16="http://schemas.microsoft.com/office/drawing/2014/main" id="{98EE4960-6ED7-49B4-BEEE-A96A0C83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F8E8FBB-14F8-4A7B-9CFC-69E7A6BB8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r="-3" b="12467"/>
          <a:stretch/>
        </p:blipFill>
        <p:spPr bwMode="auto">
          <a:xfrm>
            <a:off x="8044873" y="3829627"/>
            <a:ext cx="3734854" cy="27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D76C04F-A078-4D03-A0B7-558151CEA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137" r="-3" b="30338"/>
          <a:stretch/>
        </p:blipFill>
        <p:spPr bwMode="auto">
          <a:xfrm>
            <a:off x="8314113" y="118222"/>
            <a:ext cx="3196374" cy="34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5C8C1B-2D7A-428E-9FB6-CEF12B12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160589"/>
            <a:ext cx="554973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(Dutch) Eco-Schools are part of FEE:</a:t>
            </a:r>
            <a:br>
              <a:rPr lang="en-US" sz="1400" dirty="0"/>
            </a:br>
            <a:r>
              <a:rPr lang="en-US" sz="1400" dirty="0"/>
              <a:t>Foundation for Environmental Education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hlinkClick r:id="rId5"/>
              </a:rPr>
              <a:t>https://www.fee.global/</a:t>
            </a: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en-US" dirty="0"/>
              <a:t>ES: </a:t>
            </a:r>
            <a:r>
              <a:rPr lang="es-ES" dirty="0"/>
              <a:t>Asociación de Educación Ambiental y del Consumidor</a:t>
            </a:r>
          </a:p>
          <a:p>
            <a:pPr lvl="2">
              <a:lnSpc>
                <a:spcPct val="90000"/>
              </a:lnSpc>
            </a:pPr>
            <a:r>
              <a:rPr lang="es-ES" dirty="0"/>
              <a:t>IT: FEE Italy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MT: Nature Trust Malta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RO: ?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Sustainable Development Goals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hlinkClick r:id="rId6"/>
              </a:rPr>
              <a:t>https://ec.europa.eu/international-partnerships/sustainable-development-goals_en</a:t>
            </a:r>
            <a:endParaRPr lang="en-US" sz="1400" dirty="0"/>
          </a:p>
          <a:p>
            <a:pPr lvl="1">
              <a:lnSpc>
                <a:spcPct val="90000"/>
              </a:lnSpc>
            </a:pP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10544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7666E-8656-4066-8E90-C1AFCCC6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B9A740-B886-41D7-B2E8-3016E5016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we become an Eco-School? </a:t>
            </a:r>
          </a:p>
          <a:p>
            <a:endParaRPr lang="en-US" dirty="0"/>
          </a:p>
          <a:p>
            <a:r>
              <a:rPr lang="en-US" dirty="0"/>
              <a:t>What is an Eco-School?</a:t>
            </a:r>
          </a:p>
          <a:p>
            <a:endParaRPr lang="en-US" dirty="0"/>
          </a:p>
          <a:p>
            <a:r>
              <a:rPr lang="en-US" dirty="0"/>
              <a:t>Social Changes</a:t>
            </a:r>
          </a:p>
          <a:p>
            <a:endParaRPr lang="en-US" dirty="0"/>
          </a:p>
          <a:p>
            <a:r>
              <a:rPr lang="en-US" dirty="0"/>
              <a:t>Practical Changes</a:t>
            </a:r>
          </a:p>
          <a:p>
            <a:endParaRPr lang="en-US" dirty="0"/>
          </a:p>
          <a:p>
            <a:r>
              <a:rPr lang="en-US" dirty="0"/>
              <a:t>How to become an Eco-School internationally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4281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531A1158-931F-4682-A085-AF74D620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A0B75F-4ECE-4DBF-AB5D-9660B2E6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3178002" cy="1922060"/>
          </a:xfrm>
        </p:spPr>
        <p:txBody>
          <a:bodyPr anchor="b">
            <a:normAutofit/>
          </a:bodyPr>
          <a:lstStyle/>
          <a:p>
            <a:endParaRPr lang="en-NL" sz="3200" dirty="0"/>
          </a:p>
        </p:txBody>
      </p:sp>
      <p:pic>
        <p:nvPicPr>
          <p:cNvPr id="6" name="Picture 2" descr="Voorbeeld van afbeelding">
            <a:extLst>
              <a:ext uri="{FF2B5EF4-FFF2-40B4-BE49-F238E27FC236}">
                <a16:creationId xmlns:a16="http://schemas.microsoft.com/office/drawing/2014/main" id="{7FFC1B33-208B-4F9B-9D5D-FADDB75E9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9" b="3"/>
          <a:stretch/>
        </p:blipFill>
        <p:spPr bwMode="auto"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oorbeeld van afbeelding">
            <a:extLst>
              <a:ext uri="{FF2B5EF4-FFF2-40B4-BE49-F238E27FC236}">
                <a16:creationId xmlns:a16="http://schemas.microsoft.com/office/drawing/2014/main" id="{8C8AEBF4-2CE2-4F6E-88C5-2606A520A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r="2687" b="3"/>
          <a:stretch/>
        </p:blipFill>
        <p:spPr bwMode="auto"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 met tekst, binnen, vloer, persoon&#10;&#10;Automatisch gegenereerde beschrijving">
            <a:extLst>
              <a:ext uri="{FF2B5EF4-FFF2-40B4-BE49-F238E27FC236}">
                <a16:creationId xmlns:a16="http://schemas.microsoft.com/office/drawing/2014/main" id="{A5A19965-219B-4314-AA26-CB6CBB632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"/>
          <a:stretch/>
        </p:blipFill>
        <p:spPr bwMode="auto"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FFF422-F124-4D8A-A66D-2278453B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710380"/>
            <a:ext cx="3178002" cy="333098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Green Flag</a:t>
            </a:r>
          </a:p>
          <a:p>
            <a:endParaRPr lang="en-US" dirty="0"/>
          </a:p>
          <a:p>
            <a:r>
              <a:rPr lang="en-US" dirty="0"/>
              <a:t>New Logo</a:t>
            </a:r>
          </a:p>
          <a:p>
            <a:endParaRPr lang="en-US" dirty="0"/>
          </a:p>
          <a:p>
            <a:r>
              <a:rPr lang="en-US" dirty="0"/>
              <a:t>Covenant</a:t>
            </a:r>
            <a:endParaRPr lang="en-NL" dirty="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68CC4534-BAAC-4D5F-9F61-089745A30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868E2D-9742-407F-951A-CBC2D02B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4">
              <a:extLst>
                <a:ext uri="{FF2B5EF4-FFF2-40B4-BE49-F238E27FC236}">
                  <a16:creationId xmlns:a16="http://schemas.microsoft.com/office/drawing/2014/main" id="{0260601E-0F58-44EA-8496-D4CCBA9DF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7685DF3-C544-4461-BCFF-BFC22FD08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F702000-D597-4B33-97F1-3EA2CA978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940EC63-7135-4958-A6DA-2B7B3F549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0EDEC1C3-D953-4DF1-914A-FE4A7DB6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8EFEF71-11D2-41FA-B797-4781045C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08B9320D-2631-415E-9956-83E6C6F1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64EAB87-65E0-4E1F-B08C-D636A9585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3C46668-C714-4110-8DCB-DB0056366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6980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99F531D-999F-47DC-A15E-05C28DD8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is an Eco-School?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A55C3-8D95-485D-A1CB-A489BFF73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C98FD6-A075-4623-8793-83933DA26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00" b="2"/>
          <a:stretch/>
        </p:blipFill>
        <p:spPr>
          <a:xfrm>
            <a:off x="957248" y="316798"/>
            <a:ext cx="8374078" cy="36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59DAE9-8B0F-4002-B7BF-2E11CBB9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Eco-Schools?</a:t>
            </a:r>
            <a:endParaRPr lang="en-NL" dirty="0">
              <a:solidFill>
                <a:srgbClr val="FFFFFF"/>
              </a:solidFill>
            </a:endParaRPr>
          </a:p>
        </p:txBody>
      </p:sp>
      <p:pic>
        <p:nvPicPr>
          <p:cNvPr id="2050" name="Picture 2" descr="Filosofie van Eco Schools">
            <a:extLst>
              <a:ext uri="{FF2B5EF4-FFF2-40B4-BE49-F238E27FC236}">
                <a16:creationId xmlns:a16="http://schemas.microsoft.com/office/drawing/2014/main" id="{D488FE63-789C-4D06-B63D-A1534E5F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1680049"/>
            <a:ext cx="3856774" cy="35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37BFD-DF2C-4DFA-8405-68D0D4A4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Central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position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of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students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(ORANGE)</a:t>
            </a:r>
          </a:p>
          <a:p>
            <a:pPr>
              <a:buFont typeface="+mj-lt"/>
              <a:buAutoNum type="arabicPeriod"/>
            </a:pP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Sustainable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Steps (GREEN: </a:t>
            </a:r>
            <a:r>
              <a:rPr lang="nl-NL" b="0" i="1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proces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Sustainability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as part of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the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educational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programme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(TOP BLUE: </a:t>
            </a:r>
            <a:r>
              <a:rPr lang="nl-NL" b="0" i="1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onderwijs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Sustainability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as part of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the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building (LEFT BLUE: </a:t>
            </a:r>
            <a:r>
              <a:rPr lang="nl-NL" b="0" i="1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gebouw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Everybody is </a:t>
            </a:r>
            <a:r>
              <a:rPr lang="nl-NL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involved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(RIGHT BLUE: </a:t>
            </a:r>
            <a:r>
              <a:rPr lang="nl-NL" b="0" i="1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community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endParaRPr lang="en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6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28643-208E-4F7A-9317-DA4169FB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Steps to undertake</a:t>
            </a:r>
            <a:endParaRPr lang="en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16315-B8F2-4825-9926-72FD98E9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Form an eco-team</a:t>
            </a:r>
          </a:p>
          <a:p>
            <a:pPr>
              <a:buFont typeface="+mj-lt"/>
              <a:buAutoNum type="arabicPeriod"/>
            </a:pPr>
            <a:r>
              <a:rPr lang="en-US" dirty="0"/>
              <a:t>Execute an eco-scan</a:t>
            </a:r>
          </a:p>
          <a:p>
            <a:pPr>
              <a:buFont typeface="+mj-lt"/>
              <a:buAutoNum type="arabicPeriod"/>
            </a:pPr>
            <a:r>
              <a:rPr lang="en-US" dirty="0"/>
              <a:t>Make a to-do list</a:t>
            </a:r>
          </a:p>
          <a:p>
            <a:pPr>
              <a:buFont typeface="+mj-lt"/>
              <a:buAutoNum type="arabicPeriod"/>
            </a:pPr>
            <a:r>
              <a:rPr lang="en-US" dirty="0"/>
              <a:t>Monitor and evaluate</a:t>
            </a:r>
          </a:p>
          <a:p>
            <a:pPr>
              <a:buFont typeface="+mj-lt"/>
              <a:buAutoNum type="arabicPeriod"/>
            </a:pPr>
            <a:r>
              <a:rPr lang="en-US" dirty="0"/>
              <a:t>Analyze the school curriculum</a:t>
            </a:r>
          </a:p>
          <a:p>
            <a:pPr>
              <a:buFont typeface="+mj-lt"/>
              <a:buAutoNum type="arabicPeriod"/>
            </a:pPr>
            <a:r>
              <a:rPr lang="en-US" dirty="0"/>
              <a:t>Inform and Involve</a:t>
            </a:r>
          </a:p>
          <a:p>
            <a:pPr>
              <a:buFont typeface="+mj-lt"/>
              <a:buAutoNum type="arabicPeriod"/>
            </a:pPr>
            <a:r>
              <a:rPr lang="en-US" dirty="0"/>
              <a:t>Develop Eco-code</a:t>
            </a:r>
            <a:endParaRPr lang="en-NL" dirty="0"/>
          </a:p>
        </p:txBody>
      </p:sp>
      <p:pic>
        <p:nvPicPr>
          <p:cNvPr id="3074" name="Picture 2" descr="zevenstappenplan">
            <a:extLst>
              <a:ext uri="{FF2B5EF4-FFF2-40B4-BE49-F238E27FC236}">
                <a16:creationId xmlns:a16="http://schemas.microsoft.com/office/drawing/2014/main" id="{23C32BA7-29FC-4607-88A2-FD2DA25B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352895"/>
            <a:ext cx="4602747" cy="36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6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2" name="Rectangle 19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21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: Shape 23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5" name="Straight Connector 25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7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C1F38C-3A15-4284-B48A-D08E28A7D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11DE24-511C-4BCC-86E4-67C9D1CA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Central themes to consider</a:t>
            </a:r>
          </a:p>
        </p:txBody>
      </p:sp>
    </p:spTree>
    <p:extLst>
      <p:ext uri="{BB962C8B-B14F-4D97-AF65-F5344CB8AC3E}">
        <p14:creationId xmlns:p14="http://schemas.microsoft.com/office/powerpoint/2010/main" val="377839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5C08ED-7624-4E20-9A22-0E53C48C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66618"/>
            <a:ext cx="4116339" cy="2662381"/>
          </a:xfrm>
        </p:spPr>
        <p:txBody>
          <a:bodyPr>
            <a:normAutofit/>
          </a:bodyPr>
          <a:lstStyle/>
          <a:p>
            <a:r>
              <a:rPr lang="en-US" dirty="0"/>
              <a:t>Climate</a:t>
            </a:r>
          </a:p>
          <a:p>
            <a:r>
              <a:rPr lang="en-US" dirty="0"/>
              <a:t>Nature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Energy</a:t>
            </a:r>
          </a:p>
          <a:p>
            <a:r>
              <a:rPr lang="en-US" dirty="0"/>
              <a:t>Transport</a:t>
            </a:r>
          </a:p>
        </p:txBody>
      </p:sp>
      <p:pic>
        <p:nvPicPr>
          <p:cNvPr id="4098" name="Picture 2" descr="Thema's Eco-Schools">
            <a:extLst>
              <a:ext uri="{FF2B5EF4-FFF2-40B4-BE49-F238E27FC236}">
                <a16:creationId xmlns:a16="http://schemas.microsoft.com/office/drawing/2014/main" id="{ED17B41D-47F3-446B-82C6-61568627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4271"/>
            <a:ext cx="1219200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44F352C-C6F1-4143-9F9F-D2082EBCEF93}"/>
              </a:ext>
            </a:extLst>
          </p:cNvPr>
          <p:cNvSpPr txBox="1">
            <a:spLocks/>
          </p:cNvSpPr>
          <p:nvPr/>
        </p:nvSpPr>
        <p:spPr>
          <a:xfrm>
            <a:off x="4037830" y="766617"/>
            <a:ext cx="4116339" cy="2662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Food</a:t>
            </a:r>
          </a:p>
          <a:p>
            <a:r>
              <a:rPr lang="en-US" dirty="0"/>
              <a:t>Waste</a:t>
            </a:r>
          </a:p>
          <a:p>
            <a:r>
              <a:rPr lang="en-US" dirty="0"/>
              <a:t>Possessions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5873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C1F38C-3A15-4284-B48A-D08E28A7D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11DE24-511C-4BCC-86E4-67C9D1CA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Changes in</a:t>
            </a:r>
            <a:br>
              <a:rPr lang="en-US" sz="6000" dirty="0"/>
            </a:br>
            <a:r>
              <a:rPr lang="en-US" sz="6000" dirty="0"/>
              <a:t>our School</a:t>
            </a:r>
          </a:p>
        </p:txBody>
      </p:sp>
    </p:spTree>
    <p:extLst>
      <p:ext uri="{BB962C8B-B14F-4D97-AF65-F5344CB8AC3E}">
        <p14:creationId xmlns:p14="http://schemas.microsoft.com/office/powerpoint/2010/main" val="30780809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250</Words>
  <Application>Microsoft Office PowerPoint</Application>
  <PresentationFormat>Breedbeeld</PresentationFormat>
  <Paragraphs>71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Source Sans Pro</vt:lpstr>
      <vt:lpstr>Trebuchet MS</vt:lpstr>
      <vt:lpstr>Wingdings 3</vt:lpstr>
      <vt:lpstr>Facet</vt:lpstr>
      <vt:lpstr>Fortes Lyceum EcoSchool</vt:lpstr>
      <vt:lpstr>PowerPoint-presentatie</vt:lpstr>
      <vt:lpstr>PowerPoint-presentatie</vt:lpstr>
      <vt:lpstr>What is an Eco-School?</vt:lpstr>
      <vt:lpstr>What are Eco-Schools?</vt:lpstr>
      <vt:lpstr>Steps to undertake</vt:lpstr>
      <vt:lpstr>Central themes to consider</vt:lpstr>
      <vt:lpstr>PowerPoint-presentatie</vt:lpstr>
      <vt:lpstr>Changes in our School</vt:lpstr>
      <vt:lpstr>Social Changes</vt:lpstr>
      <vt:lpstr>Practical Changes</vt:lpstr>
      <vt:lpstr>How to become an eco-school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Fortes Lyceum EcoSchool</dc:title>
  <dc:creator>Brendan Vos</dc:creator>
  <cp:lastModifiedBy>Brendan Vos</cp:lastModifiedBy>
  <cp:revision>4</cp:revision>
  <dcterms:created xsi:type="dcterms:W3CDTF">2021-08-23T19:55:00Z</dcterms:created>
  <dcterms:modified xsi:type="dcterms:W3CDTF">2021-08-24T08:13:51Z</dcterms:modified>
</cp:coreProperties>
</file>