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regular.fntdata"/><Relationship Id="rId14" Type="http://schemas.openxmlformats.org/officeDocument/2006/relationships/slide" Target="slides/slide10.xml"/><Relationship Id="rId17" Type="http://schemas.openxmlformats.org/officeDocument/2006/relationships/font" Target="fonts/Oswald-regular.fntdata"/><Relationship Id="rId16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f99b271506dfa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ef99b271506dfa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d7cd0c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d7cd0c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d8c08c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d8c08c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094734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094734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826704af02aaba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826704af02aaba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094734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094734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26704af02aaba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26704af02aaba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e06a5e2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e06a5e2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094734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094734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9500" y="835276"/>
            <a:ext cx="8445000" cy="23169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Optional subject presentation: green schools</a:t>
            </a:r>
            <a:endParaRPr b="1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2nd ESO </a:t>
            </a:r>
            <a:endParaRPr b="1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</p:txBody>
      </p:sp>
      <p:pic>
        <p:nvPicPr>
          <p:cNvPr descr="http://blocs.xtec.cat/escolaangelsgarrigaelvendrell/files/2015/09/SomEscolaVerda.jpg"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7053" y="3205209"/>
            <a:ext cx="4122625" cy="16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850" y="105950"/>
            <a:ext cx="873175" cy="780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219590" y="1783811"/>
            <a:ext cx="8520600" cy="15759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8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THANKS</a:t>
            </a:r>
            <a:r>
              <a:rPr b="1" lang="ca" sz="48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 FOR YOUR ATTENTION!!!</a:t>
            </a:r>
            <a:endParaRPr b="1" sz="48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7042">
            <a:off x="6601419" y="-63647"/>
            <a:ext cx="2165989" cy="2161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elchedinamico.es/wp-content/uploads/2014/08/1.png" id="123" name="Google Shape;123;p22"/>
          <p:cNvPicPr preferRelativeResize="0"/>
          <p:nvPr/>
        </p:nvPicPr>
        <p:blipFill rotWithShape="1">
          <a:blip r:embed="rId4">
            <a:alphaModFix/>
          </a:blip>
          <a:srcRect b="21321" l="0" r="0" t="0"/>
          <a:stretch/>
        </p:blipFill>
        <p:spPr>
          <a:xfrm rot="735015">
            <a:off x="697250" y="2975825"/>
            <a:ext cx="1934325" cy="18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6497" y="3711550"/>
            <a:ext cx="1120978" cy="10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0950" y="152400"/>
            <a:ext cx="4825274" cy="147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985702" y="208375"/>
            <a:ext cx="3872100" cy="5727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35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CONTENTS PAGE</a:t>
            </a:r>
            <a:endParaRPr b="1" sz="35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406775"/>
            <a:ext cx="4123500" cy="1989300"/>
          </a:xfrm>
          <a:prstGeom prst="rect">
            <a:avLst/>
          </a:prstGeom>
          <a:ln cap="flat" cmpd="sng" w="9525">
            <a:solidFill>
              <a:srgbClr val="92FF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2FF92"/>
              </a:buClr>
              <a:buSzPts val="2400"/>
              <a:buFont typeface="Oswald"/>
              <a:buAutoNum type="arabicPeriod"/>
            </a:pPr>
            <a:r>
              <a:rPr lang="ca" sz="2400">
                <a:latin typeface="Oswald"/>
                <a:ea typeface="Oswald"/>
                <a:cs typeface="Oswald"/>
                <a:sym typeface="Oswald"/>
              </a:rPr>
              <a:t>Recycling</a:t>
            </a:r>
            <a:r>
              <a:rPr lang="ca" sz="2400">
                <a:latin typeface="Oswald"/>
                <a:ea typeface="Oswald"/>
                <a:cs typeface="Oswald"/>
                <a:sym typeface="Oswald"/>
              </a:rPr>
              <a:t> paper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2FF92"/>
              </a:buClr>
              <a:buSzPts val="2400"/>
              <a:buFont typeface="Oswald"/>
              <a:buAutoNum type="arabicPeriod"/>
            </a:pPr>
            <a:r>
              <a:rPr lang="ca" sz="2400">
                <a:latin typeface="Oswald"/>
                <a:ea typeface="Oswald"/>
                <a:cs typeface="Oswald"/>
                <a:sym typeface="Oswald"/>
              </a:rPr>
              <a:t>Recycling batteries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2FF92"/>
              </a:buClr>
              <a:buSzPts val="2400"/>
              <a:buFont typeface="Oswald"/>
              <a:buAutoNum type="arabicPeriod"/>
            </a:pPr>
            <a:r>
              <a:rPr lang="ca" sz="2400">
                <a:latin typeface="Oswald"/>
                <a:ea typeface="Oswald"/>
                <a:cs typeface="Oswald"/>
                <a:sym typeface="Oswald"/>
              </a:rPr>
              <a:t>Recycling plastic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2FF92"/>
              </a:buClr>
              <a:buSzPts val="2400"/>
              <a:buFont typeface="Oswald"/>
              <a:buAutoNum type="arabicPeriod"/>
            </a:pPr>
            <a:r>
              <a:rPr lang="ca" sz="2400">
                <a:latin typeface="Oswald"/>
                <a:ea typeface="Oswald"/>
                <a:cs typeface="Oswald"/>
                <a:sym typeface="Oswald"/>
              </a:rPr>
              <a:t>Recycling stoppers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9408" l="11412" r="11164" t="25116"/>
          <a:stretch/>
        </p:blipFill>
        <p:spPr>
          <a:xfrm>
            <a:off x="5561329" y="781083"/>
            <a:ext cx="3055627" cy="269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6200" y="3571531"/>
            <a:ext cx="5115279" cy="136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707225" y="252125"/>
            <a:ext cx="7625400" cy="8151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5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1.Recycling paper</a:t>
            </a:r>
            <a:endParaRPr b="1" sz="45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54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ca" sz="2000">
                <a:solidFill>
                  <a:srgbClr val="000000"/>
                </a:solidFill>
              </a:rPr>
              <a:t>Each classroom will have two  bins.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ca" sz="2000">
                <a:solidFill>
                  <a:srgbClr val="000000"/>
                </a:solidFill>
              </a:rPr>
              <a:t>The smaller one will be for </a:t>
            </a:r>
            <a:r>
              <a:rPr b="1" lang="ca" sz="2000">
                <a:solidFill>
                  <a:srgbClr val="000000"/>
                </a:solidFill>
              </a:rPr>
              <a:t>reusing paper.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ca" sz="2000">
                <a:solidFill>
                  <a:srgbClr val="000000"/>
                </a:solidFill>
              </a:rPr>
              <a:t>The bigger one will be for papers we can not reuse, that is </a:t>
            </a:r>
            <a:r>
              <a:rPr b="1" lang="ca" sz="2000">
                <a:solidFill>
                  <a:srgbClr val="000000"/>
                </a:solidFill>
              </a:rPr>
              <a:t>recycling paper. 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descr="IMG_1465.JPG"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157" y="1434000"/>
            <a:ext cx="3402500" cy="25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828100" y="357175"/>
            <a:ext cx="7604700" cy="7953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2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2. CONTEST</a:t>
            </a:r>
            <a:endParaRPr b="1" sz="42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512825" y="1360525"/>
            <a:ext cx="60231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The students of optional green schools subject are going to pass for each classroom on Tuesdays. They are going to review the recycling bins.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They are going to  score </a:t>
            </a:r>
            <a:r>
              <a:rPr lang="ca" sz="1800">
                <a:solidFill>
                  <a:srgbClr val="000000"/>
                </a:solidFill>
              </a:rPr>
              <a:t>: the paper bin, the big one and the small one.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If everything is right, they are going to give it 1 point, otherwise  the class is not going to </a:t>
            </a:r>
            <a:r>
              <a:rPr lang="ca" sz="1800">
                <a:solidFill>
                  <a:srgbClr val="000000"/>
                </a:solidFill>
              </a:rPr>
              <a:t>receive any point.</a:t>
            </a:r>
            <a:r>
              <a:rPr lang="ca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At the end of the course, the class with more points will win a prize.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521" y="1934120"/>
            <a:ext cx="2855700" cy="28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68650" y="252150"/>
            <a:ext cx="7702500" cy="7509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5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3.</a:t>
            </a:r>
            <a:r>
              <a:rPr b="1" lang="ca" sz="45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 Recycling batteries</a:t>
            </a:r>
            <a:endParaRPr b="1" sz="45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76000" y="1265075"/>
            <a:ext cx="3999900" cy="3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There are two small boxes to recycle batteries in each classroom.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You can take your used batteries and throw them away, inside the boxes.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descr="Resultat d'imatges de apilo"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103" y="1682835"/>
            <a:ext cx="1969899" cy="2510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t d'imatges de apilo" id="86" name="Google Shape;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9676" y="2057275"/>
            <a:ext cx="1417425" cy="2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781450" y="233250"/>
            <a:ext cx="7639500" cy="8049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5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4. BATTERIES CONTEST</a:t>
            </a:r>
            <a:endParaRPr b="1" sz="45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2107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Every two or three weeks, the students are going to review the batteries boxes.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They will weigh the batteries on a scale.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ca" sz="1800">
                <a:solidFill>
                  <a:srgbClr val="000000"/>
                </a:solidFill>
              </a:rPr>
              <a:t>The classroom with more batteries will win the contest, because it will be the best recycling.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32401" y="1877675"/>
            <a:ext cx="3887324" cy="2375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758100" y="445025"/>
            <a:ext cx="7674300" cy="779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5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5. RECYCLING PLASTIC</a:t>
            </a:r>
            <a:endParaRPr b="1" sz="45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249225" y="1661775"/>
            <a:ext cx="4866900" cy="31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00"/>
                </a:solidFill>
              </a:rPr>
              <a:t>On the first and second floor hall there is a big, cardboard and </a:t>
            </a:r>
            <a:r>
              <a:rPr b="1" lang="ca" sz="1800">
                <a:solidFill>
                  <a:srgbClr val="000000"/>
                </a:solidFill>
              </a:rPr>
              <a:t>yellow box. </a:t>
            </a:r>
            <a:r>
              <a:rPr lang="ca" sz="1800">
                <a:solidFill>
                  <a:srgbClr val="000000"/>
                </a:solidFill>
              </a:rPr>
              <a:t>On the first floor is in front of C-14 class, on the second floor is next to C-21 class.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000000"/>
                </a:solidFill>
              </a:rPr>
              <a:t>You can recycle </a:t>
            </a:r>
            <a:r>
              <a:rPr b="1" lang="ca" sz="1800">
                <a:solidFill>
                  <a:srgbClr val="000000"/>
                </a:solidFill>
              </a:rPr>
              <a:t>plastic paper, plastic bottles, </a:t>
            </a:r>
            <a:r>
              <a:rPr b="1" lang="ca" sz="1800">
                <a:solidFill>
                  <a:srgbClr val="000000"/>
                </a:solidFill>
              </a:rPr>
              <a:t>bricks</a:t>
            </a:r>
            <a:r>
              <a:rPr b="1" lang="ca" sz="1800">
                <a:solidFill>
                  <a:srgbClr val="000000"/>
                </a:solidFill>
              </a:rPr>
              <a:t>, cartons, plastic bags and aluminium paper.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9268" l="14258" r="5142" t="2711"/>
          <a:stretch/>
        </p:blipFill>
        <p:spPr>
          <a:xfrm>
            <a:off x="5424200" y="1500225"/>
            <a:ext cx="2346377" cy="341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828100" y="445025"/>
            <a:ext cx="7616100" cy="7914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45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6. RECYCLING STOPPERS/PLUGS</a:t>
            </a:r>
            <a:endParaRPr b="1" sz="45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3879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rgbClr val="000000"/>
                </a:solidFill>
              </a:rPr>
              <a:t>On the ground floor, in the office room,  there is a big </a:t>
            </a:r>
            <a:r>
              <a:rPr b="1" lang="ca" sz="1800">
                <a:solidFill>
                  <a:srgbClr val="000000"/>
                </a:solidFill>
              </a:rPr>
              <a:t>decorated box</a:t>
            </a:r>
            <a:r>
              <a:rPr lang="ca" sz="1800">
                <a:solidFill>
                  <a:srgbClr val="000000"/>
                </a:solidFill>
              </a:rPr>
              <a:t> where you can recycle stoppers. You can bring your plugs!!!  </a:t>
            </a:r>
            <a:r>
              <a:rPr lang="ca" sz="1800">
                <a:solidFill>
                  <a:srgbClr val="000000"/>
                </a:solidFill>
              </a:rPr>
              <a:t> The company that collects them is called  </a:t>
            </a:r>
            <a:r>
              <a:rPr b="1" lang="ca" sz="1800">
                <a:solidFill>
                  <a:srgbClr val="000000"/>
                </a:solidFill>
              </a:rPr>
              <a:t>Cel Rogent.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385962" y="3308430"/>
            <a:ext cx="1572901" cy="209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1600" y="1642790"/>
            <a:ext cx="2241774" cy="298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8525" y="1642768"/>
            <a:ext cx="2241774" cy="298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0FF1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69400" y="617050"/>
            <a:ext cx="8520600" cy="20877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4000">
                <a:solidFill>
                  <a:srgbClr val="FFFFFF"/>
                </a:solidFill>
                <a:latin typeface="Amatica SC"/>
                <a:ea typeface="Amatica SC"/>
                <a:cs typeface="Amatica SC"/>
                <a:sym typeface="Amatica SC"/>
              </a:rPr>
              <a:t>WE WISH YOUR PARTICIPATION IN OUR RECYCLING PROJECT!!!</a:t>
            </a:r>
            <a:endParaRPr b="1" sz="40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  <a:latin typeface="Amatica SC"/>
              <a:ea typeface="Amatica SC"/>
              <a:cs typeface="Amatica SC"/>
              <a:sym typeface="Amatica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">
            <a:off x="286919" y="2971175"/>
            <a:ext cx="1963336" cy="186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568" y="2857931"/>
            <a:ext cx="3129406" cy="20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