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9" r:id="rId2"/>
    <p:sldId id="256" r:id="rId3"/>
    <p:sldId id="260" r:id="rId4"/>
    <p:sldId id="261" r:id="rId5"/>
    <p:sldId id="262" r:id="rId6"/>
    <p:sldId id="263" r:id="rId7"/>
    <p:sldId id="264" r:id="rId8"/>
    <p:sldId id="265" r:id="rId9"/>
    <p:sldId id="266" r:id="rId10"/>
    <p:sldId id="267" r:id="rId11"/>
    <p:sldId id="268" r:id="rId12"/>
    <p:sldId id="269" r:id="rId13"/>
    <p:sldId id="270" r:id="rId14"/>
    <p:sldId id="271" r:id="rId15"/>
  </p:sldIdLst>
  <p:sldSz cx="9144000" cy="6858000" type="screen4x3"/>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400"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zitiv titlu">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o-RO"/>
              <a:t>Clic pentru a edita stilul de subtitlu</a:t>
            </a:r>
            <a:endParaRPr lang="en-US" dirty="0"/>
          </a:p>
        </p:txBody>
      </p:sp>
      <p:sp>
        <p:nvSpPr>
          <p:cNvPr id="4" name="Date Placeholder 3"/>
          <p:cNvSpPr>
            <a:spLocks noGrp="1"/>
          </p:cNvSpPr>
          <p:nvPr>
            <p:ph type="dt" sz="half" idx="10"/>
          </p:nvPr>
        </p:nvSpPr>
        <p:spPr/>
        <p:txBody>
          <a:bodyPr/>
          <a:lstStyle/>
          <a:p>
            <a:fld id="{869EC07E-2ABF-439F-AC02-FBEE5109F3E0}" type="datetimeFigureOut">
              <a:rPr lang="ro-RO" smtClean="0"/>
              <a:t>31.08.2021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372B6EF7-8A69-4196-8B2E-A2514922C0A2}" type="slidenum">
              <a:rPr lang="ro-RO" smtClean="0"/>
              <a:t>‹#›</a:t>
            </a:fld>
            <a:endParaRPr lang="ro-RO"/>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o-RO"/>
              <a:t>Clic pentru editare stil titlu</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Clic pentru editare stil titlu</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Date Placeholder 3"/>
          <p:cNvSpPr>
            <a:spLocks noGrp="1"/>
          </p:cNvSpPr>
          <p:nvPr>
            <p:ph type="dt" sz="half" idx="10"/>
          </p:nvPr>
        </p:nvSpPr>
        <p:spPr/>
        <p:txBody>
          <a:bodyPr/>
          <a:lstStyle/>
          <a:p>
            <a:fld id="{869EC07E-2ABF-439F-AC02-FBEE5109F3E0}" type="datetimeFigureOut">
              <a:rPr lang="ro-RO" smtClean="0"/>
              <a:t>31.08.2021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372B6EF7-8A69-4196-8B2E-A2514922C0A2}" type="slidenum">
              <a:rPr lang="ro-RO" smtClean="0"/>
              <a:t>‹#›</a:t>
            </a:fld>
            <a:endParaRPr lang="ro-R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o-RO"/>
              <a:t>Clic pentru editare stil titlu</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869EC07E-2ABF-439F-AC02-FBEE5109F3E0}" type="datetimeFigureOut">
              <a:rPr lang="ro-RO" smtClean="0"/>
              <a:t>31.08.2021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372B6EF7-8A69-4196-8B2E-A2514922C0A2}" type="slidenum">
              <a:rPr lang="ro-RO" smtClean="0"/>
              <a:t>‹#›</a:t>
            </a:fld>
            <a:endParaRPr lang="ro-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69EC07E-2ABF-439F-AC02-FBEE5109F3E0}" type="datetimeFigureOut">
              <a:rPr lang="ro-RO" smtClean="0"/>
              <a:t>31.08.2021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372B6EF7-8A69-4196-8B2E-A2514922C0A2}" type="slidenum">
              <a:rPr lang="ro-RO" smtClean="0"/>
              <a:t>‹#›</a:t>
            </a:fld>
            <a:endParaRPr lang="ro-RO"/>
          </a:p>
        </p:txBody>
      </p:sp>
      <p:sp>
        <p:nvSpPr>
          <p:cNvPr id="8" name="Title 7"/>
          <p:cNvSpPr>
            <a:spLocks noGrp="1"/>
          </p:cNvSpPr>
          <p:nvPr>
            <p:ph type="title"/>
          </p:nvPr>
        </p:nvSpPr>
        <p:spPr/>
        <p:txBody>
          <a:bodyPr/>
          <a:lstStyle/>
          <a:p>
            <a:r>
              <a:rPr lang="ro-RO"/>
              <a:t>Clic pentru editare stil titlu</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o-RO"/>
              <a:t>Clic pentru editare stil titlu</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Clic pentru editare stiluri text Coordonator</a:t>
            </a:r>
          </a:p>
        </p:txBody>
      </p:sp>
      <p:sp>
        <p:nvSpPr>
          <p:cNvPr id="4" name="Date Placeholder 3"/>
          <p:cNvSpPr>
            <a:spLocks noGrp="1"/>
          </p:cNvSpPr>
          <p:nvPr>
            <p:ph type="dt" sz="half" idx="10"/>
          </p:nvPr>
        </p:nvSpPr>
        <p:spPr/>
        <p:txBody>
          <a:bodyPr/>
          <a:lstStyle/>
          <a:p>
            <a:fld id="{869EC07E-2ABF-439F-AC02-FBEE5109F3E0}" type="datetimeFigureOut">
              <a:rPr lang="ro-RO" smtClean="0"/>
              <a:t>31.08.2021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372B6EF7-8A69-4196-8B2E-A2514922C0A2}" type="slidenum">
              <a:rPr lang="ro-RO" smtClean="0"/>
              <a:t>‹#›</a:t>
            </a:fld>
            <a:endParaRPr lang="ro-R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69EC07E-2ABF-439F-AC02-FBEE5109F3E0}" type="datetimeFigureOut">
              <a:rPr lang="ro-RO" smtClean="0"/>
              <a:t>31.08.2021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372B6EF7-8A69-4196-8B2E-A2514922C0A2}" type="slidenum">
              <a:rPr lang="ro-RO" smtClean="0"/>
              <a:t>‹#›</a:t>
            </a:fld>
            <a:endParaRPr lang="ro-RO"/>
          </a:p>
        </p:txBody>
      </p:sp>
      <p:sp>
        <p:nvSpPr>
          <p:cNvPr id="8" name="Title 7"/>
          <p:cNvSpPr>
            <a:spLocks noGrp="1"/>
          </p:cNvSpPr>
          <p:nvPr>
            <p:ph type="title"/>
          </p:nvPr>
        </p:nvSpPr>
        <p:spPr/>
        <p:txBody>
          <a:bodyPr/>
          <a:lstStyle/>
          <a:p>
            <a:r>
              <a:rPr lang="ro-RO"/>
              <a:t>Clic pentru editare stil titlu</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Clic pentru editare stiluri text Coordonator</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o-RO"/>
              <a:t>Clic pentru editare stiluri text Coordonator</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7" name="Date Placeholder 6"/>
          <p:cNvSpPr>
            <a:spLocks noGrp="1"/>
          </p:cNvSpPr>
          <p:nvPr>
            <p:ph type="dt" sz="half" idx="10"/>
          </p:nvPr>
        </p:nvSpPr>
        <p:spPr/>
        <p:txBody>
          <a:bodyPr/>
          <a:lstStyle/>
          <a:p>
            <a:fld id="{869EC07E-2ABF-439F-AC02-FBEE5109F3E0}" type="datetimeFigureOut">
              <a:rPr lang="ro-RO" smtClean="0"/>
              <a:t>31.08.2021</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372B6EF7-8A69-4196-8B2E-A2514922C0A2}" type="slidenum">
              <a:rPr lang="ro-RO" smtClean="0"/>
              <a:t>‹#›</a:t>
            </a:fld>
            <a:endParaRPr lang="ro-RO"/>
          </a:p>
        </p:txBody>
      </p:sp>
      <p:sp>
        <p:nvSpPr>
          <p:cNvPr id="10" name="Title 9"/>
          <p:cNvSpPr>
            <a:spLocks noGrp="1"/>
          </p:cNvSpPr>
          <p:nvPr>
            <p:ph type="title"/>
          </p:nvPr>
        </p:nvSpPr>
        <p:spPr/>
        <p:txBody>
          <a:bodyPr/>
          <a:lstStyle/>
          <a:p>
            <a:r>
              <a:rPr lang="ro-RO"/>
              <a:t>Clic pentru editare stil titlu</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Clic pentru editare stil titlu</a:t>
            </a:r>
            <a:endParaRPr lang="en-US" dirty="0"/>
          </a:p>
        </p:txBody>
      </p:sp>
      <p:sp>
        <p:nvSpPr>
          <p:cNvPr id="3" name="Date Placeholder 2"/>
          <p:cNvSpPr>
            <a:spLocks noGrp="1"/>
          </p:cNvSpPr>
          <p:nvPr>
            <p:ph type="dt" sz="half" idx="10"/>
          </p:nvPr>
        </p:nvSpPr>
        <p:spPr/>
        <p:txBody>
          <a:bodyPr/>
          <a:lstStyle/>
          <a:p>
            <a:fld id="{869EC07E-2ABF-439F-AC02-FBEE5109F3E0}" type="datetimeFigureOut">
              <a:rPr lang="ro-RO" smtClean="0"/>
              <a:t>31.08.2021</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372B6EF7-8A69-4196-8B2E-A2514922C0A2}" type="slidenum">
              <a:rPr lang="ro-RO" smtClean="0"/>
              <a:t>‹#›</a:t>
            </a:fld>
            <a:endParaRPr lang="ro-R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9EC07E-2ABF-439F-AC02-FBEE5109F3E0}" type="datetimeFigureOut">
              <a:rPr lang="ro-RO" smtClean="0"/>
              <a:t>31.08.2021</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372B6EF7-8A69-4196-8B2E-A2514922C0A2}" type="slidenum">
              <a:rPr lang="ro-RO" smtClean="0"/>
              <a:t>‹#›</a:t>
            </a:fld>
            <a:endParaRPr lang="ro-R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o-RO"/>
              <a:t>Clic pentru editare stil titlu</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Clic pentru editare stiluri text Coordonator</a:t>
            </a:r>
          </a:p>
        </p:txBody>
      </p:sp>
      <p:sp>
        <p:nvSpPr>
          <p:cNvPr id="5" name="Date Placeholder 4"/>
          <p:cNvSpPr>
            <a:spLocks noGrp="1"/>
          </p:cNvSpPr>
          <p:nvPr>
            <p:ph type="dt" sz="half" idx="10"/>
          </p:nvPr>
        </p:nvSpPr>
        <p:spPr/>
        <p:txBody>
          <a:bodyPr/>
          <a:lstStyle/>
          <a:p>
            <a:fld id="{869EC07E-2ABF-439F-AC02-FBEE5109F3E0}" type="datetimeFigureOut">
              <a:rPr lang="ro-RO" smtClean="0"/>
              <a:t>31.08.2021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372B6EF7-8A69-4196-8B2E-A2514922C0A2}" type="slidenum">
              <a:rPr lang="ro-RO" smtClean="0"/>
              <a:t>‹#›</a:t>
            </a:fld>
            <a:endParaRPr lang="ro-R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ine cu legendă">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o-RO"/>
              <a:t>Faceți clic pe pictogramă pentru a adăuga o imagine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Clic pentru editare stiluri text Coordonator</a:t>
            </a:r>
          </a:p>
        </p:txBody>
      </p:sp>
      <p:sp>
        <p:nvSpPr>
          <p:cNvPr id="5" name="Date Placeholder 4"/>
          <p:cNvSpPr>
            <a:spLocks noGrp="1"/>
          </p:cNvSpPr>
          <p:nvPr>
            <p:ph type="dt" sz="half" idx="10"/>
          </p:nvPr>
        </p:nvSpPr>
        <p:spPr/>
        <p:txBody>
          <a:bodyPr/>
          <a:lstStyle/>
          <a:p>
            <a:fld id="{869EC07E-2ABF-439F-AC02-FBEE5109F3E0}" type="datetimeFigureOut">
              <a:rPr lang="ro-RO" smtClean="0"/>
              <a:t>31.08.2021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372B6EF7-8A69-4196-8B2E-A2514922C0A2}" type="slidenum">
              <a:rPr lang="ro-RO" smtClean="0"/>
              <a:t>‹#›</a:t>
            </a:fld>
            <a:endParaRPr lang="ro-RO"/>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o-RO"/>
              <a:t>Clic pentru editare stil titlu</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o-RO"/>
              <a:t>Clic pentru editare stil titlu</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869EC07E-2ABF-439F-AC02-FBEE5109F3E0}" type="datetimeFigureOut">
              <a:rPr lang="ro-RO" smtClean="0"/>
              <a:t>31.08.2021</a:t>
            </a:fld>
            <a:endParaRPr lang="ro-RO"/>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o-RO"/>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372B6EF7-8A69-4196-8B2E-A2514922C0A2}" type="slidenum">
              <a:rPr lang="ro-RO" smtClean="0"/>
              <a:t>‹#›</a:t>
            </a:fld>
            <a:endParaRPr lang="ro-RO"/>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5.gif"/><Relationship Id="rId5" Type="http://schemas.openxmlformats.org/officeDocument/2006/relationships/image" Target="../media/image24.jpe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png"/><Relationship Id="rId7" Type="http://schemas.openxmlformats.org/officeDocument/2006/relationships/image" Target="../media/image28.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3.jpeg"/><Relationship Id="rId9"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ine 9" descr="C:\Users\Admin\Desktop\Logo Şcoala Gimn. „Miron Costin” Bacău  2019.png"/>
          <p:cNvPicPr/>
          <p:nvPr/>
        </p:nvPicPr>
        <p:blipFill rotWithShape="1">
          <a:blip r:embed="rId2" cstate="print">
            <a:extLst>
              <a:ext uri="{28A0092B-C50C-407E-A947-70E740481C1C}">
                <a14:useLocalDpi xmlns:a14="http://schemas.microsoft.com/office/drawing/2010/main" val="0"/>
              </a:ext>
            </a:extLst>
          </a:blip>
          <a:srcRect l="19048" t="18803" r="17857" b="14530"/>
          <a:stretch/>
        </p:blipFill>
        <p:spPr bwMode="auto">
          <a:xfrm>
            <a:off x="152401" y="54876"/>
            <a:ext cx="1371600" cy="1164324"/>
          </a:xfrm>
          <a:prstGeom prst="rect">
            <a:avLst/>
          </a:prstGeom>
          <a:noFill/>
          <a:ln>
            <a:noFill/>
          </a:ln>
          <a:extLst>
            <a:ext uri="{53640926-AAD7-44D8-BBD7-CCE9431645EC}">
              <a14:shadowObscured xmlns:a14="http://schemas.microsoft.com/office/drawing/2010/main"/>
            </a:ext>
          </a:extLst>
        </p:spPr>
      </p:pic>
      <p:pic>
        <p:nvPicPr>
          <p:cNvPr id="11" name="Imagine 1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54876"/>
            <a:ext cx="1252855" cy="1096893"/>
          </a:xfrm>
          <a:prstGeom prst="rect">
            <a:avLst/>
          </a:prstGeom>
          <a:noFill/>
        </p:spPr>
      </p:pic>
      <p:pic>
        <p:nvPicPr>
          <p:cNvPr id="13" name="Imagine 12" descr="logo_erasmus_plu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600" y="80769"/>
            <a:ext cx="3417570" cy="1388110"/>
          </a:xfrm>
          <a:prstGeom prst="rect">
            <a:avLst/>
          </a:prstGeom>
          <a:noFill/>
          <a:ln>
            <a:noFill/>
          </a:ln>
        </p:spPr>
      </p:pic>
      <p:sp>
        <p:nvSpPr>
          <p:cNvPr id="7" name="CasetăText 6"/>
          <p:cNvSpPr txBox="1"/>
          <p:nvPr/>
        </p:nvSpPr>
        <p:spPr>
          <a:xfrm>
            <a:off x="838201" y="3429000"/>
            <a:ext cx="7772400" cy="3046988"/>
          </a:xfrm>
          <a:prstGeom prst="rect">
            <a:avLst/>
          </a:prstGeom>
          <a:noFill/>
          <a:ln w="57150">
            <a:solidFill>
              <a:srgbClr val="FF0000"/>
            </a:solidFill>
          </a:ln>
          <a:effectLst>
            <a:softEdge rad="12700"/>
          </a:effectLst>
        </p:spPr>
        <p:txBody>
          <a:bodyPr wrap="square" rtlCol="0">
            <a:spAutoFit/>
          </a:bodyPr>
          <a:lstStyle/>
          <a:p>
            <a:pPr algn="ctr"/>
            <a:r>
              <a:rPr lang="en-US" sz="3200" b="1" dirty="0"/>
              <a:t>Direct and indirect beneficiaries</a:t>
            </a:r>
            <a:endParaRPr lang="ro-RO" sz="3200" b="1" dirty="0"/>
          </a:p>
          <a:p>
            <a:pPr algn="ctr"/>
            <a:r>
              <a:rPr lang="en-US" sz="2000" dirty="0"/>
              <a:t>There are 3 categories of </a:t>
            </a:r>
            <a:r>
              <a:rPr lang="en-US" sz="2000" b="1" dirty="0">
                <a:effectLst>
                  <a:outerShdw blurRad="38100" dist="38100" dir="2700000" algn="tl">
                    <a:srgbClr val="000000">
                      <a:alpha val="43137"/>
                    </a:srgbClr>
                  </a:outerShdw>
                </a:effectLst>
              </a:rPr>
              <a:t>direct</a:t>
            </a:r>
            <a:r>
              <a:rPr lang="en-US" sz="2000" dirty="0"/>
              <a:t> beneficiaries: students in secondary education, teachers involved in the project, partner institutions.</a:t>
            </a:r>
          </a:p>
          <a:p>
            <a:pPr algn="ctr"/>
            <a:r>
              <a:rPr lang="en-US" sz="2000" dirty="0"/>
              <a:t>There are 4 categories of </a:t>
            </a:r>
            <a:r>
              <a:rPr lang="en-US" sz="2000" b="1" dirty="0">
                <a:effectLst>
                  <a:outerShdw blurRad="38100" dist="38100" dir="2700000" algn="tl">
                    <a:srgbClr val="000000">
                      <a:alpha val="43137"/>
                    </a:srgbClr>
                  </a:outerShdw>
                </a:effectLst>
              </a:rPr>
              <a:t>indirect</a:t>
            </a:r>
            <a:r>
              <a:rPr lang="en-US" sz="2000" dirty="0"/>
              <a:t> beneficiaries:</a:t>
            </a:r>
          </a:p>
          <a:p>
            <a:pPr marL="342900" indent="-342900" algn="ctr">
              <a:buFontTx/>
              <a:buChar char="-"/>
            </a:pPr>
            <a:r>
              <a:rPr lang="en-US" sz="2000" dirty="0"/>
              <a:t>family members of students involved in the project; </a:t>
            </a:r>
          </a:p>
          <a:p>
            <a:pPr marL="342900" indent="-342900" algn="ctr">
              <a:buFontTx/>
              <a:buChar char="-"/>
            </a:pPr>
            <a:r>
              <a:rPr lang="en-US" sz="2000" dirty="0"/>
              <a:t>fellow students involved in the project;</a:t>
            </a:r>
          </a:p>
          <a:p>
            <a:pPr marL="342900" indent="-342900" algn="ctr">
              <a:buFontTx/>
              <a:buChar char="-"/>
            </a:pPr>
            <a:r>
              <a:rPr lang="en-US" sz="2000" dirty="0"/>
              <a:t>all teachers from the schools involved in the project; </a:t>
            </a:r>
          </a:p>
          <a:p>
            <a:pPr marL="342900" indent="-342900" algn="ctr">
              <a:buFontTx/>
              <a:buChar char="-"/>
            </a:pPr>
            <a:r>
              <a:rPr lang="en-US" sz="2000" dirty="0"/>
              <a:t>local community.</a:t>
            </a:r>
            <a:endParaRPr lang="ro-RO" sz="2000" dirty="0"/>
          </a:p>
        </p:txBody>
      </p:sp>
      <p:pic>
        <p:nvPicPr>
          <p:cNvPr id="3074" name="Picture 2" descr="C:\Users\Home\Desktop\natura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678" y="1448354"/>
            <a:ext cx="2336061" cy="1752046"/>
          </a:xfrm>
          <a:prstGeom prst="rect">
            <a:avLst/>
          </a:prstGeom>
          <a:noFill/>
          <a:ln w="28575">
            <a:solidFill>
              <a:schemeClr val="tx1"/>
            </a:solidFill>
          </a:ln>
          <a:effectLst>
            <a:glow rad="101600">
              <a:schemeClr val="accent1">
                <a:lumMod val="50000"/>
                <a:alpha val="60000"/>
              </a:schemeClr>
            </a:glow>
          </a:effectLst>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90800" y="1396788"/>
            <a:ext cx="3276600" cy="1855177"/>
          </a:xfrm>
          <a:prstGeom prst="rect">
            <a:avLst/>
          </a:prstGeom>
          <a:solidFill>
            <a:schemeClr val="accent1">
              <a:lumMod val="75000"/>
            </a:schemeClr>
          </a:solidFill>
          <a:ln w="9525">
            <a:solidFill>
              <a:schemeClr val="accent1">
                <a:lumMod val="50000"/>
              </a:schemeClr>
            </a:solidFill>
            <a:miter lim="800000"/>
            <a:headEnd/>
            <a:tailEnd/>
          </a:ln>
          <a:effectLst>
            <a:glow rad="101600">
              <a:schemeClr val="accent4">
                <a:satMod val="175000"/>
                <a:alpha val="40000"/>
              </a:schemeClr>
            </a:glow>
          </a:effectLst>
          <a:scene3d>
            <a:camera prst="orthographicFront"/>
            <a:lightRig rig="threePt" dir="t"/>
          </a:scene3d>
          <a:sp3d>
            <a:bevelT prst="relaxedInset"/>
          </a:sp3d>
        </p:spPr>
      </p:pic>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19800" y="1396788"/>
            <a:ext cx="2929254" cy="1855177"/>
          </a:xfrm>
          <a:prstGeom prst="rect">
            <a:avLst/>
          </a:prstGeom>
          <a:noFill/>
          <a:ln w="9525">
            <a:solidFill>
              <a:schemeClr val="tx1"/>
            </a:solidFill>
            <a:miter lim="800000"/>
            <a:headEnd/>
            <a:tailEnd/>
          </a:ln>
          <a:scene3d>
            <a:camera prst="orthographicFront"/>
            <a:lightRig rig="threePt" dir="t"/>
          </a:scene3d>
          <a:sp3d>
            <a:bevelT prst="relaxedInset"/>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66073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ine 9" descr="C:\Users\Admin\Desktop\Logo Şcoala Gimn. „Miron Costin” Bacău  2019.png"/>
          <p:cNvPicPr/>
          <p:nvPr/>
        </p:nvPicPr>
        <p:blipFill rotWithShape="1">
          <a:blip r:embed="rId2" cstate="print">
            <a:extLst>
              <a:ext uri="{28A0092B-C50C-407E-A947-70E740481C1C}">
                <a14:useLocalDpi xmlns:a14="http://schemas.microsoft.com/office/drawing/2010/main" val="0"/>
              </a:ext>
            </a:extLst>
          </a:blip>
          <a:srcRect l="19048" t="18803" r="17857" b="14530"/>
          <a:stretch/>
        </p:blipFill>
        <p:spPr bwMode="auto">
          <a:xfrm>
            <a:off x="152401" y="54876"/>
            <a:ext cx="1371600" cy="1164324"/>
          </a:xfrm>
          <a:prstGeom prst="rect">
            <a:avLst/>
          </a:prstGeom>
          <a:noFill/>
          <a:ln>
            <a:noFill/>
          </a:ln>
          <a:extLst>
            <a:ext uri="{53640926-AAD7-44D8-BBD7-CCE9431645EC}">
              <a14:shadowObscured xmlns:a14="http://schemas.microsoft.com/office/drawing/2010/main"/>
            </a:ext>
          </a:extLst>
        </p:spPr>
      </p:pic>
      <p:pic>
        <p:nvPicPr>
          <p:cNvPr id="11" name="Imagine 1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54876"/>
            <a:ext cx="1252855" cy="1096893"/>
          </a:xfrm>
          <a:prstGeom prst="rect">
            <a:avLst/>
          </a:prstGeom>
          <a:noFill/>
        </p:spPr>
      </p:pic>
      <p:pic>
        <p:nvPicPr>
          <p:cNvPr id="13" name="Imagine 12" descr="logo_erasmus_plu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600" y="80769"/>
            <a:ext cx="3417570" cy="1388110"/>
          </a:xfrm>
          <a:prstGeom prst="rect">
            <a:avLst/>
          </a:prstGeom>
          <a:noFill/>
          <a:ln>
            <a:noFill/>
          </a:ln>
        </p:spPr>
      </p:pic>
      <p:sp>
        <p:nvSpPr>
          <p:cNvPr id="8" name="CasetăText 7"/>
          <p:cNvSpPr txBox="1"/>
          <p:nvPr/>
        </p:nvSpPr>
        <p:spPr>
          <a:xfrm>
            <a:off x="381000" y="1486604"/>
            <a:ext cx="8305800" cy="1384995"/>
          </a:xfrm>
          <a:prstGeom prst="rect">
            <a:avLst/>
          </a:prstGeom>
          <a:noFill/>
          <a:ln w="57150">
            <a:solidFill>
              <a:srgbClr val="FF0000"/>
            </a:solidFill>
          </a:ln>
          <a:effectLst>
            <a:softEdge rad="12700"/>
          </a:effectLst>
        </p:spPr>
        <p:txBody>
          <a:bodyPr wrap="square" rtlCol="0" anchor="ctr">
            <a:spAutoFit/>
          </a:bodyPr>
          <a:lstStyle/>
          <a:p>
            <a:pPr algn="ctr"/>
            <a:r>
              <a:rPr lang="en-US" sz="2000" b="1" dirty="0"/>
              <a:t>Activity title - "Return to Mother Nature"</a:t>
            </a:r>
          </a:p>
          <a:p>
            <a:pPr algn="just"/>
            <a:r>
              <a:rPr lang="en-US" sz="1600" b="1" dirty="0"/>
              <a:t>Date / period of development </a:t>
            </a:r>
            <a:r>
              <a:rPr lang="en-US" sz="1600" dirty="0"/>
              <a:t>- May 20-26, 2019</a:t>
            </a:r>
          </a:p>
          <a:p>
            <a:pPr algn="just"/>
            <a:r>
              <a:rPr lang="en-US" sz="1600" b="1" dirty="0"/>
              <a:t>Venue</a:t>
            </a:r>
            <a:r>
              <a:rPr lang="en-US" sz="1600" dirty="0"/>
              <a:t> - The forest from </a:t>
            </a:r>
            <a:r>
              <a:rPr lang="en-US" sz="1600" dirty="0" err="1"/>
              <a:t>Pralea</a:t>
            </a:r>
            <a:r>
              <a:rPr lang="en-US" sz="1600" dirty="0"/>
              <a:t> locality, </a:t>
            </a:r>
            <a:r>
              <a:rPr lang="en-US" sz="1600" dirty="0" err="1"/>
              <a:t>Căiuți</a:t>
            </a:r>
            <a:r>
              <a:rPr lang="en-US" sz="1600" dirty="0"/>
              <a:t> commune.</a:t>
            </a:r>
          </a:p>
          <a:p>
            <a:pPr algn="just"/>
            <a:r>
              <a:rPr lang="en-US" sz="1600" b="1" dirty="0"/>
              <a:t>Participants </a:t>
            </a:r>
            <a:r>
              <a:rPr lang="en-US" sz="1600" dirty="0"/>
              <a:t>- students, teachers, representatives of the </a:t>
            </a:r>
            <a:r>
              <a:rPr lang="en-US" sz="1600" dirty="0" err="1"/>
              <a:t>Bacău</a:t>
            </a:r>
            <a:r>
              <a:rPr lang="en-US" sz="1600" dirty="0"/>
              <a:t> Forestry Department, volunteers.</a:t>
            </a:r>
          </a:p>
        </p:txBody>
      </p:sp>
      <p:pic>
        <p:nvPicPr>
          <p:cNvPr id="11266" name="Picture 2" descr="C:\Users\Home\Desktop\padur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2971800"/>
            <a:ext cx="5542494" cy="3694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813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ine 9" descr="C:\Users\Admin\Desktop\Logo Şcoala Gimn. „Miron Costin” Bacău  2019.png"/>
          <p:cNvPicPr/>
          <p:nvPr/>
        </p:nvPicPr>
        <p:blipFill rotWithShape="1">
          <a:blip r:embed="rId2" cstate="print">
            <a:extLst>
              <a:ext uri="{28A0092B-C50C-407E-A947-70E740481C1C}">
                <a14:useLocalDpi xmlns:a14="http://schemas.microsoft.com/office/drawing/2010/main" val="0"/>
              </a:ext>
            </a:extLst>
          </a:blip>
          <a:srcRect l="19048" t="18803" r="17857" b="14530"/>
          <a:stretch/>
        </p:blipFill>
        <p:spPr bwMode="auto">
          <a:xfrm>
            <a:off x="152401" y="54876"/>
            <a:ext cx="1371600" cy="1164324"/>
          </a:xfrm>
          <a:prstGeom prst="rect">
            <a:avLst/>
          </a:prstGeom>
          <a:noFill/>
          <a:ln>
            <a:noFill/>
          </a:ln>
          <a:extLst>
            <a:ext uri="{53640926-AAD7-44D8-BBD7-CCE9431645EC}">
              <a14:shadowObscured xmlns:a14="http://schemas.microsoft.com/office/drawing/2010/main"/>
            </a:ext>
          </a:extLst>
        </p:spPr>
      </p:pic>
      <p:pic>
        <p:nvPicPr>
          <p:cNvPr id="11" name="Imagine 1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54876"/>
            <a:ext cx="1252855" cy="1096893"/>
          </a:xfrm>
          <a:prstGeom prst="rect">
            <a:avLst/>
          </a:prstGeom>
          <a:noFill/>
        </p:spPr>
      </p:pic>
      <p:pic>
        <p:nvPicPr>
          <p:cNvPr id="13" name="Imagine 12" descr="logo_erasmus_plu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600" y="80769"/>
            <a:ext cx="3417570" cy="1388110"/>
          </a:xfrm>
          <a:prstGeom prst="rect">
            <a:avLst/>
          </a:prstGeom>
          <a:noFill/>
          <a:ln>
            <a:noFill/>
          </a:ln>
        </p:spPr>
      </p:pic>
      <p:sp>
        <p:nvSpPr>
          <p:cNvPr id="8" name="CasetăText 7"/>
          <p:cNvSpPr txBox="1"/>
          <p:nvPr/>
        </p:nvSpPr>
        <p:spPr>
          <a:xfrm>
            <a:off x="170156" y="1524000"/>
            <a:ext cx="5029200" cy="5078313"/>
          </a:xfrm>
          <a:prstGeom prst="rect">
            <a:avLst/>
          </a:prstGeom>
          <a:noFill/>
          <a:ln w="57150">
            <a:noFill/>
          </a:ln>
        </p:spPr>
        <p:txBody>
          <a:bodyPr wrap="square" rtlCol="0" anchor="ctr">
            <a:spAutoFit/>
          </a:bodyPr>
          <a:lstStyle/>
          <a:p>
            <a:pPr algn="ctr"/>
            <a:r>
              <a:rPr lang="en-US" sz="2000" b="1" dirty="0"/>
              <a:t>First day</a:t>
            </a:r>
          </a:p>
          <a:p>
            <a:pPr algn="ctr"/>
            <a:r>
              <a:rPr lang="en-US" sz="1600" dirty="0"/>
              <a:t>During the ecotourism test, the participants traveled on a marked two-hour route with checkpoints and used the map and compass. The crews were checked on the individual equipment being mandatory backpack, boots, raincoat, tracksuit, hat / hat, sunglasses, flashlight, water bottle, whistle, matches, knife, cold food, solution - spray mosquitoes, different types of needles and </a:t>
            </a:r>
            <a:r>
              <a:rPr lang="en-US" sz="1600" dirty="0" err="1"/>
              <a:t>relon</a:t>
            </a:r>
            <a:r>
              <a:rPr lang="en-US" sz="1600" dirty="0"/>
              <a:t> for making fishing rods, thick sweater, and the collective equipment contained the medical kit, compass, binoculars, area map. Also during the ecotourism test, the young people had to show that they know how to handle first aid. Also, each crew received a household bag and disposable gloves and sanitized the area that was covered. The amount of waste collected was scored. Also during the ecotourism test, the competitors had to prove that they have knowledge about flora and fauna, but also about fishing and hunting gear.</a:t>
            </a:r>
          </a:p>
        </p:txBody>
      </p:sp>
      <p:pic>
        <p:nvPicPr>
          <p:cNvPr id="12290" name="Picture 2" descr="C:\Users\Home\Desktop\orientare turistica 6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24509" y="1676400"/>
            <a:ext cx="3418649" cy="2287076"/>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C:\Users\Home\Desktop\ATitluLectiiOrientare-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24509" y="4284169"/>
            <a:ext cx="3418649" cy="1947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601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ine 9" descr="C:\Users\Admin\Desktop\Logo Şcoala Gimn. „Miron Costin” Bacău  2019.png"/>
          <p:cNvPicPr/>
          <p:nvPr/>
        </p:nvPicPr>
        <p:blipFill rotWithShape="1">
          <a:blip r:embed="rId2" cstate="print">
            <a:extLst>
              <a:ext uri="{28A0092B-C50C-407E-A947-70E740481C1C}">
                <a14:useLocalDpi xmlns:a14="http://schemas.microsoft.com/office/drawing/2010/main" val="0"/>
              </a:ext>
            </a:extLst>
          </a:blip>
          <a:srcRect l="19048" t="18803" r="17857" b="14530"/>
          <a:stretch/>
        </p:blipFill>
        <p:spPr bwMode="auto">
          <a:xfrm>
            <a:off x="152401" y="54876"/>
            <a:ext cx="1371600" cy="1164324"/>
          </a:xfrm>
          <a:prstGeom prst="rect">
            <a:avLst/>
          </a:prstGeom>
          <a:noFill/>
          <a:ln>
            <a:noFill/>
          </a:ln>
          <a:extLst>
            <a:ext uri="{53640926-AAD7-44D8-BBD7-CCE9431645EC}">
              <a14:shadowObscured xmlns:a14="http://schemas.microsoft.com/office/drawing/2010/main"/>
            </a:ext>
          </a:extLst>
        </p:spPr>
      </p:pic>
      <p:pic>
        <p:nvPicPr>
          <p:cNvPr id="11" name="Imagine 1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54876"/>
            <a:ext cx="1252855" cy="1096893"/>
          </a:xfrm>
          <a:prstGeom prst="rect">
            <a:avLst/>
          </a:prstGeom>
          <a:noFill/>
        </p:spPr>
      </p:pic>
      <p:pic>
        <p:nvPicPr>
          <p:cNvPr id="13" name="Imagine 12" descr="logo_erasmus_plu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600" y="80769"/>
            <a:ext cx="3417570" cy="1388110"/>
          </a:xfrm>
          <a:prstGeom prst="rect">
            <a:avLst/>
          </a:prstGeom>
          <a:noFill/>
          <a:ln>
            <a:noFill/>
          </a:ln>
        </p:spPr>
      </p:pic>
      <p:sp>
        <p:nvSpPr>
          <p:cNvPr id="8" name="CasetăText 7"/>
          <p:cNvSpPr txBox="1"/>
          <p:nvPr/>
        </p:nvSpPr>
        <p:spPr>
          <a:xfrm>
            <a:off x="4495800" y="1732798"/>
            <a:ext cx="4443638" cy="4524315"/>
          </a:xfrm>
          <a:prstGeom prst="rect">
            <a:avLst/>
          </a:prstGeom>
          <a:noFill/>
          <a:ln w="57150">
            <a:noFill/>
          </a:ln>
        </p:spPr>
        <p:txBody>
          <a:bodyPr wrap="square" rtlCol="0" anchor="ctr">
            <a:spAutoFit/>
          </a:bodyPr>
          <a:lstStyle/>
          <a:p>
            <a:pPr algn="ctr"/>
            <a:r>
              <a:rPr lang="en-US" sz="1600" b="1" dirty="0"/>
              <a:t>The next day</a:t>
            </a:r>
          </a:p>
          <a:p>
            <a:pPr algn="just"/>
            <a:r>
              <a:rPr lang="en-US" sz="1600" dirty="0"/>
              <a:t>An application test was held in which all crew members participated, a test that consisted of completing a route with obstacles (crossing in balance, overcoming obstacles, climbing, weightlifting). Also, during the survival test, the crews had to participate in setting up the tents, gathering firewood and preparing food with the ingredients they received from the organizers. Each crew brought a kettle and received a deadline for food preparation (an hour and a half). Also, the young participants had to prove that they know how to make a fishing rod, traps, a spear for hunting and to improvise a shelter, in case of need. The artistic rehearsal was mandatory and consisted of the presentation of an artistic moment by each crew or a cottage game.</a:t>
            </a:r>
          </a:p>
        </p:txBody>
      </p:sp>
      <p:pic>
        <p:nvPicPr>
          <p:cNvPr id="13314" name="Picture 2" descr="C:\Users\Home\Desktop\obstaco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468879"/>
            <a:ext cx="3276600" cy="2180428"/>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C:\Users\Home\Desktop\Brasov-Heroes4-300x216.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3941520"/>
            <a:ext cx="3266243" cy="2351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107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ine 9" descr="C:\Users\Admin\Desktop\Logo Şcoala Gimn. „Miron Costin” Bacău  2019.png"/>
          <p:cNvPicPr/>
          <p:nvPr/>
        </p:nvPicPr>
        <p:blipFill rotWithShape="1">
          <a:blip r:embed="rId2" cstate="print">
            <a:extLst>
              <a:ext uri="{28A0092B-C50C-407E-A947-70E740481C1C}">
                <a14:useLocalDpi xmlns:a14="http://schemas.microsoft.com/office/drawing/2010/main" val="0"/>
              </a:ext>
            </a:extLst>
          </a:blip>
          <a:srcRect l="19048" t="18803" r="17857" b="14530"/>
          <a:stretch/>
        </p:blipFill>
        <p:spPr bwMode="auto">
          <a:xfrm>
            <a:off x="152401" y="54876"/>
            <a:ext cx="1371600" cy="1164324"/>
          </a:xfrm>
          <a:prstGeom prst="rect">
            <a:avLst/>
          </a:prstGeom>
          <a:noFill/>
          <a:ln>
            <a:noFill/>
          </a:ln>
          <a:extLst>
            <a:ext uri="{53640926-AAD7-44D8-BBD7-CCE9431645EC}">
              <a14:shadowObscured xmlns:a14="http://schemas.microsoft.com/office/drawing/2010/main"/>
            </a:ext>
          </a:extLst>
        </p:spPr>
      </p:pic>
      <p:pic>
        <p:nvPicPr>
          <p:cNvPr id="11" name="Imagine 1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54876"/>
            <a:ext cx="1252855" cy="1096893"/>
          </a:xfrm>
          <a:prstGeom prst="rect">
            <a:avLst/>
          </a:prstGeom>
          <a:noFill/>
        </p:spPr>
      </p:pic>
      <p:pic>
        <p:nvPicPr>
          <p:cNvPr id="13" name="Imagine 12" descr="logo_erasmus_plu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600" y="80769"/>
            <a:ext cx="3417570" cy="1388110"/>
          </a:xfrm>
          <a:prstGeom prst="rect">
            <a:avLst/>
          </a:prstGeom>
          <a:noFill/>
          <a:ln>
            <a:noFill/>
          </a:ln>
        </p:spPr>
      </p:pic>
      <p:pic>
        <p:nvPicPr>
          <p:cNvPr id="14338" name="Picture 2" descr="C:\Users\Home\Desktop\p_325.jpe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1606"/>
          <a:stretch/>
        </p:blipFill>
        <p:spPr bwMode="auto">
          <a:xfrm>
            <a:off x="125028" y="1612241"/>
            <a:ext cx="2963661" cy="2512835"/>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C:\Users\Home\Desktop\646x40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888" y="4124580"/>
            <a:ext cx="4169271" cy="2607408"/>
          </a:xfrm>
          <a:prstGeom prst="rect">
            <a:avLst/>
          </a:prstGeom>
          <a:noFill/>
          <a:extLst>
            <a:ext uri="{909E8E84-426E-40DD-AFC4-6F175D3DCCD1}">
              <a14:hiddenFill xmlns:a14="http://schemas.microsoft.com/office/drawing/2010/main">
                <a:solidFill>
                  <a:srgbClr val="FFFFFF"/>
                </a:solidFill>
              </a14:hiddenFill>
            </a:ext>
          </a:extLst>
        </p:spPr>
      </p:pic>
      <p:pic>
        <p:nvPicPr>
          <p:cNvPr id="14343" name="Picture 7" descr="C:\Users\Home\Desktop\ALMC-4.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71159" y="4125076"/>
            <a:ext cx="3475882" cy="2606912"/>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C:\Users\Home\Desktop\tabaradecreatiezonazmeilor2.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1574"/>
          <a:stretch/>
        </p:blipFill>
        <p:spPr bwMode="auto">
          <a:xfrm>
            <a:off x="3078332" y="1611745"/>
            <a:ext cx="2989908" cy="2512835"/>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in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5986397" y="1745359"/>
            <a:ext cx="2426855" cy="22456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54411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ine 9" descr="C:\Users\Admin\Desktop\Logo Şcoala Gimn. „Miron Costin” Bacău  2019.png"/>
          <p:cNvPicPr/>
          <p:nvPr/>
        </p:nvPicPr>
        <p:blipFill rotWithShape="1">
          <a:blip r:embed="rId2" cstate="print">
            <a:extLst>
              <a:ext uri="{28A0092B-C50C-407E-A947-70E740481C1C}">
                <a14:useLocalDpi xmlns:a14="http://schemas.microsoft.com/office/drawing/2010/main" val="0"/>
              </a:ext>
            </a:extLst>
          </a:blip>
          <a:srcRect l="19048" t="18803" r="17857" b="14530"/>
          <a:stretch/>
        </p:blipFill>
        <p:spPr bwMode="auto">
          <a:xfrm>
            <a:off x="152401" y="54876"/>
            <a:ext cx="1371600" cy="1164324"/>
          </a:xfrm>
          <a:prstGeom prst="rect">
            <a:avLst/>
          </a:prstGeom>
          <a:noFill/>
          <a:ln>
            <a:noFill/>
          </a:ln>
          <a:extLst>
            <a:ext uri="{53640926-AAD7-44D8-BBD7-CCE9431645EC}">
              <a14:shadowObscured xmlns:a14="http://schemas.microsoft.com/office/drawing/2010/main"/>
            </a:ext>
          </a:extLst>
        </p:spPr>
      </p:pic>
      <p:pic>
        <p:nvPicPr>
          <p:cNvPr id="11" name="Imagine 1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54876"/>
            <a:ext cx="1252855" cy="1096893"/>
          </a:xfrm>
          <a:prstGeom prst="rect">
            <a:avLst/>
          </a:prstGeom>
          <a:noFill/>
        </p:spPr>
      </p:pic>
      <p:pic>
        <p:nvPicPr>
          <p:cNvPr id="13" name="Imagine 12" descr="logo_erasmus_plu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600" y="80769"/>
            <a:ext cx="3417570" cy="1388110"/>
          </a:xfrm>
          <a:prstGeom prst="rect">
            <a:avLst/>
          </a:prstGeom>
          <a:noFill/>
          <a:ln>
            <a:noFill/>
          </a:ln>
        </p:spPr>
      </p:pic>
      <p:sp>
        <p:nvSpPr>
          <p:cNvPr id="12" name="CasetăText 11"/>
          <p:cNvSpPr txBox="1"/>
          <p:nvPr/>
        </p:nvSpPr>
        <p:spPr>
          <a:xfrm>
            <a:off x="304801" y="1437144"/>
            <a:ext cx="4114800" cy="5078313"/>
          </a:xfrm>
          <a:prstGeom prst="rect">
            <a:avLst/>
          </a:prstGeom>
          <a:noFill/>
        </p:spPr>
        <p:txBody>
          <a:bodyPr wrap="square" rtlCol="0">
            <a:spAutoFit/>
          </a:bodyPr>
          <a:lstStyle/>
          <a:p>
            <a:pPr algn="ctr"/>
            <a:r>
              <a:rPr lang="en-US" b="1" dirty="0"/>
              <a:t>Ways to ensure the continuity / sustainability of the project</a:t>
            </a:r>
          </a:p>
          <a:p>
            <a:pPr algn="just"/>
            <a:r>
              <a:rPr lang="en-US" sz="1600" i="1" dirty="0">
                <a:solidFill>
                  <a:srgbClr val="FF0000"/>
                </a:solidFill>
              </a:rPr>
              <a:t>Financial aspect</a:t>
            </a:r>
            <a:r>
              <a:rPr lang="en-US" sz="1600" dirty="0"/>
              <a:t>: Taking into account the fact that the project was carried out in partnership with </a:t>
            </a:r>
            <a:r>
              <a:rPr lang="en-US" sz="1600" dirty="0" err="1"/>
              <a:t>Bacău</a:t>
            </a:r>
            <a:r>
              <a:rPr lang="en-US" sz="1600" dirty="0"/>
              <a:t> Forestry Department, it can be continued in the coming years, in the same formula.</a:t>
            </a:r>
          </a:p>
          <a:p>
            <a:pPr algn="just"/>
            <a:r>
              <a:rPr lang="en-US" sz="1600" i="1" dirty="0">
                <a:solidFill>
                  <a:srgbClr val="FF0000"/>
                </a:solidFill>
              </a:rPr>
              <a:t>Institutional aspect</a:t>
            </a:r>
            <a:r>
              <a:rPr lang="en-US" sz="1600" dirty="0"/>
              <a:t>: The project coordinator and partners will continue their current activity, after the completion of the project, with improved performances as a result of the experience gained and the results developed during the project implementation. The project also contributes to the improvement of the participants' experience, regarding the implementation of national educational projects, determining an addition of institutional value.</a:t>
            </a:r>
            <a:endParaRPr lang="ro-RO" sz="1600" dirty="0"/>
          </a:p>
        </p:txBody>
      </p:sp>
      <p:pic>
        <p:nvPicPr>
          <p:cNvPr id="14" name="Picture 3" descr="E:\Poze Sustain Romania\20190524_220228.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9038"/>
          <a:stretch/>
        </p:blipFill>
        <p:spPr bwMode="auto">
          <a:xfrm>
            <a:off x="4544366" y="4343400"/>
            <a:ext cx="3537608" cy="188276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Imagin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5702" y="1561294"/>
            <a:ext cx="3506272" cy="262970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667475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ctrTitle"/>
          </p:nvPr>
        </p:nvSpPr>
        <p:spPr>
          <a:xfrm>
            <a:off x="762000" y="1188759"/>
            <a:ext cx="7687235" cy="1097241"/>
          </a:xfrm>
        </p:spPr>
        <p:txBody>
          <a:bodyPr>
            <a:noAutofit/>
          </a:bodyPr>
          <a:lstStyle/>
          <a:p>
            <a:r>
              <a:rPr lang="en-US" sz="4400" dirty="0">
                <a:solidFill>
                  <a:srgbClr val="FF0000"/>
                </a:solidFill>
              </a:rPr>
              <a:t>Return to Mother Nature</a:t>
            </a:r>
            <a:br>
              <a:rPr lang="en-US" sz="4800" b="1" dirty="0"/>
            </a:br>
            <a:r>
              <a:rPr lang="en-US" sz="4800" b="1" dirty="0"/>
              <a:t>"</a:t>
            </a:r>
            <a:r>
              <a:rPr lang="en-US" sz="4800" dirty="0"/>
              <a:t>"</a:t>
            </a:r>
            <a:endParaRPr lang="ro-RO" sz="4800" dirty="0"/>
          </a:p>
        </p:txBody>
      </p:sp>
      <p:pic>
        <p:nvPicPr>
          <p:cNvPr id="1026" name="Picture 2" descr="C:\Users\Home\Desktop\natura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882" y="2209800"/>
            <a:ext cx="7086600" cy="3788153"/>
          </a:xfrm>
          <a:prstGeom prst="rect">
            <a:avLst/>
          </a:prstGeom>
          <a:noFill/>
          <a:extLst>
            <a:ext uri="{909E8E84-426E-40DD-AFC4-6F175D3DCCD1}">
              <a14:hiddenFill xmlns:a14="http://schemas.microsoft.com/office/drawing/2010/main">
                <a:solidFill>
                  <a:srgbClr val="FFFFFF"/>
                </a:solidFill>
              </a14:hiddenFill>
            </a:ext>
          </a:extLst>
        </p:spPr>
      </p:pic>
      <p:sp>
        <p:nvSpPr>
          <p:cNvPr id="8" name="CasetăText 7"/>
          <p:cNvSpPr txBox="1"/>
          <p:nvPr/>
        </p:nvSpPr>
        <p:spPr>
          <a:xfrm>
            <a:off x="1524000" y="443883"/>
            <a:ext cx="5924365" cy="707886"/>
          </a:xfrm>
          <a:prstGeom prst="rect">
            <a:avLst/>
          </a:prstGeom>
          <a:noFill/>
        </p:spPr>
        <p:txBody>
          <a:bodyPr wrap="square" rtlCol="0">
            <a:spAutoFit/>
          </a:bodyPr>
          <a:lstStyle/>
          <a:p>
            <a:pPr algn="ctr"/>
            <a:r>
              <a:rPr lang="en-US" sz="4000" b="1" dirty="0"/>
              <a:t>EDUCATIONAL PROJECT</a:t>
            </a:r>
            <a:endParaRPr lang="ro-RO" sz="4000" dirty="0"/>
          </a:p>
        </p:txBody>
      </p:sp>
      <p:pic>
        <p:nvPicPr>
          <p:cNvPr id="10" name="Imagine 9" descr="C:\Users\Admin\Desktop\Logo Şcoala Gimn. „Miron Costin” Bacău  2019.png"/>
          <p:cNvPicPr/>
          <p:nvPr/>
        </p:nvPicPr>
        <p:blipFill rotWithShape="1">
          <a:blip r:embed="rId3" cstate="print">
            <a:extLst>
              <a:ext uri="{28A0092B-C50C-407E-A947-70E740481C1C}">
                <a14:useLocalDpi xmlns:a14="http://schemas.microsoft.com/office/drawing/2010/main" val="0"/>
              </a:ext>
            </a:extLst>
          </a:blip>
          <a:srcRect l="19048" t="18803" r="17857" b="14530"/>
          <a:stretch/>
        </p:blipFill>
        <p:spPr bwMode="auto">
          <a:xfrm>
            <a:off x="152401" y="54876"/>
            <a:ext cx="1371600" cy="1164324"/>
          </a:xfrm>
          <a:prstGeom prst="rect">
            <a:avLst/>
          </a:prstGeom>
          <a:noFill/>
          <a:ln>
            <a:noFill/>
          </a:ln>
          <a:extLst>
            <a:ext uri="{53640926-AAD7-44D8-BBD7-CCE9431645EC}">
              <a14:shadowObscured xmlns:a14="http://schemas.microsoft.com/office/drawing/2010/main"/>
            </a:ext>
          </a:extLst>
        </p:spPr>
      </p:pic>
      <p:pic>
        <p:nvPicPr>
          <p:cNvPr id="11" name="Imagine 1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6200" y="54876"/>
            <a:ext cx="1252855" cy="1096893"/>
          </a:xfrm>
          <a:prstGeom prst="rect">
            <a:avLst/>
          </a:prstGeom>
          <a:noFill/>
        </p:spPr>
      </p:pic>
      <p:sp>
        <p:nvSpPr>
          <p:cNvPr id="9" name="CasetăText 8"/>
          <p:cNvSpPr txBox="1"/>
          <p:nvPr/>
        </p:nvSpPr>
        <p:spPr>
          <a:xfrm>
            <a:off x="3733800" y="6346054"/>
            <a:ext cx="1295400" cy="369332"/>
          </a:xfrm>
          <a:prstGeom prst="rect">
            <a:avLst/>
          </a:prstGeom>
          <a:noFill/>
        </p:spPr>
        <p:txBody>
          <a:bodyPr wrap="square" rtlCol="0">
            <a:spAutoFit/>
          </a:bodyPr>
          <a:lstStyle/>
          <a:p>
            <a:pPr algn="ctr"/>
            <a:r>
              <a:rPr lang="ro-RO" dirty="0"/>
              <a:t>2018-2019</a:t>
            </a:r>
          </a:p>
        </p:txBody>
      </p:sp>
    </p:spTree>
    <p:extLst>
      <p:ext uri="{BB962C8B-B14F-4D97-AF65-F5344CB8AC3E}">
        <p14:creationId xmlns:p14="http://schemas.microsoft.com/office/powerpoint/2010/main" val="2661526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ine 9" descr="C:\Users\Admin\Desktop\Logo Şcoala Gimn. „Miron Costin” Bacău  2019.png"/>
          <p:cNvPicPr/>
          <p:nvPr/>
        </p:nvPicPr>
        <p:blipFill rotWithShape="1">
          <a:blip r:embed="rId2" cstate="print">
            <a:extLst>
              <a:ext uri="{28A0092B-C50C-407E-A947-70E740481C1C}">
                <a14:useLocalDpi xmlns:a14="http://schemas.microsoft.com/office/drawing/2010/main" val="0"/>
              </a:ext>
            </a:extLst>
          </a:blip>
          <a:srcRect l="19048" t="18803" r="17857" b="14530"/>
          <a:stretch/>
        </p:blipFill>
        <p:spPr bwMode="auto">
          <a:xfrm>
            <a:off x="152401" y="54876"/>
            <a:ext cx="1371600" cy="1164324"/>
          </a:xfrm>
          <a:prstGeom prst="rect">
            <a:avLst/>
          </a:prstGeom>
          <a:noFill/>
          <a:ln>
            <a:noFill/>
          </a:ln>
          <a:extLst>
            <a:ext uri="{53640926-AAD7-44D8-BBD7-CCE9431645EC}">
              <a14:shadowObscured xmlns:a14="http://schemas.microsoft.com/office/drawing/2010/main"/>
            </a:ext>
          </a:extLst>
        </p:spPr>
      </p:pic>
      <p:pic>
        <p:nvPicPr>
          <p:cNvPr id="11" name="Imagine 1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54876"/>
            <a:ext cx="1252855" cy="1096893"/>
          </a:xfrm>
          <a:prstGeom prst="rect">
            <a:avLst/>
          </a:prstGeom>
          <a:noFill/>
        </p:spPr>
      </p:pic>
      <p:pic>
        <p:nvPicPr>
          <p:cNvPr id="13" name="Imagine 12" descr="logo_erasmus_plu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600" y="80769"/>
            <a:ext cx="3417570" cy="1388110"/>
          </a:xfrm>
          <a:prstGeom prst="rect">
            <a:avLst/>
          </a:prstGeom>
          <a:noFill/>
          <a:ln>
            <a:noFill/>
          </a:ln>
        </p:spPr>
      </p:pic>
      <p:sp>
        <p:nvSpPr>
          <p:cNvPr id="7" name="CasetăText 6"/>
          <p:cNvSpPr txBox="1"/>
          <p:nvPr/>
        </p:nvSpPr>
        <p:spPr>
          <a:xfrm>
            <a:off x="718185" y="1524000"/>
            <a:ext cx="7772400" cy="1692771"/>
          </a:xfrm>
          <a:prstGeom prst="rect">
            <a:avLst/>
          </a:prstGeom>
          <a:noFill/>
          <a:ln w="57150">
            <a:noFill/>
          </a:ln>
        </p:spPr>
        <p:txBody>
          <a:bodyPr wrap="square" rtlCol="0">
            <a:spAutoFit/>
          </a:bodyPr>
          <a:lstStyle/>
          <a:p>
            <a:pPr algn="ctr"/>
            <a:r>
              <a:rPr lang="en-US" sz="2400" b="1" dirty="0"/>
              <a:t>Activities, in the order in which they will take place</a:t>
            </a:r>
          </a:p>
          <a:p>
            <a:pPr algn="ctr"/>
            <a:r>
              <a:rPr lang="ro-RO" sz="2000" dirty="0"/>
              <a:t>     </a:t>
            </a:r>
            <a:r>
              <a:rPr lang="en-US" sz="2000" dirty="0"/>
              <a:t>I. Project preparation and launch - November 15, 2018</a:t>
            </a:r>
          </a:p>
          <a:p>
            <a:pPr algn="ctr"/>
            <a:r>
              <a:rPr lang="en-US" sz="2000" dirty="0"/>
              <a:t>II. Thematic activity "Save the forest!" - March 2019</a:t>
            </a:r>
          </a:p>
          <a:p>
            <a:pPr algn="ctr"/>
            <a:r>
              <a:rPr lang="en-US" sz="2000" dirty="0"/>
              <a:t>III Thematic contest "Green Detectives" - April 2019</a:t>
            </a:r>
          </a:p>
          <a:p>
            <a:pPr algn="ctr"/>
            <a:r>
              <a:rPr lang="ro-RO" sz="2000" dirty="0"/>
              <a:t>          </a:t>
            </a:r>
            <a:r>
              <a:rPr lang="en-US" sz="2000" dirty="0"/>
              <a:t>IV. Thematic activity "Return to Mother Nature" - May 2019</a:t>
            </a:r>
            <a:endParaRPr lang="ro-RO" sz="2000" dirty="0"/>
          </a:p>
        </p:txBody>
      </p:sp>
      <p:pic>
        <p:nvPicPr>
          <p:cNvPr id="4098" name="Picture 2" descr="C:\Users\Home\Desktop\natura 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3711567"/>
            <a:ext cx="6019800" cy="2438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23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ine 9" descr="C:\Users\Admin\Desktop\Logo Şcoala Gimn. „Miron Costin” Bacău  2019.png"/>
          <p:cNvPicPr/>
          <p:nvPr/>
        </p:nvPicPr>
        <p:blipFill rotWithShape="1">
          <a:blip r:embed="rId2" cstate="print">
            <a:extLst>
              <a:ext uri="{28A0092B-C50C-407E-A947-70E740481C1C}">
                <a14:useLocalDpi xmlns:a14="http://schemas.microsoft.com/office/drawing/2010/main" val="0"/>
              </a:ext>
            </a:extLst>
          </a:blip>
          <a:srcRect l="19048" t="18803" r="17857" b="14530"/>
          <a:stretch/>
        </p:blipFill>
        <p:spPr bwMode="auto">
          <a:xfrm>
            <a:off x="152401" y="54876"/>
            <a:ext cx="1371600" cy="1164324"/>
          </a:xfrm>
          <a:prstGeom prst="rect">
            <a:avLst/>
          </a:prstGeom>
          <a:noFill/>
          <a:ln>
            <a:noFill/>
          </a:ln>
          <a:extLst>
            <a:ext uri="{53640926-AAD7-44D8-BBD7-CCE9431645EC}">
              <a14:shadowObscured xmlns:a14="http://schemas.microsoft.com/office/drawing/2010/main"/>
            </a:ext>
          </a:extLst>
        </p:spPr>
      </p:pic>
      <p:pic>
        <p:nvPicPr>
          <p:cNvPr id="11" name="Imagine 1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54876"/>
            <a:ext cx="1252855" cy="1096893"/>
          </a:xfrm>
          <a:prstGeom prst="rect">
            <a:avLst/>
          </a:prstGeom>
          <a:noFill/>
        </p:spPr>
      </p:pic>
      <p:pic>
        <p:nvPicPr>
          <p:cNvPr id="13" name="Imagine 12" descr="logo_erasmus_plu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600" y="80769"/>
            <a:ext cx="3417570" cy="1388110"/>
          </a:xfrm>
          <a:prstGeom prst="rect">
            <a:avLst/>
          </a:prstGeom>
          <a:noFill/>
          <a:ln>
            <a:noFill/>
          </a:ln>
        </p:spPr>
      </p:pic>
      <p:sp>
        <p:nvSpPr>
          <p:cNvPr id="8" name="CasetăText 7"/>
          <p:cNvSpPr txBox="1"/>
          <p:nvPr/>
        </p:nvSpPr>
        <p:spPr>
          <a:xfrm>
            <a:off x="222545" y="1522512"/>
            <a:ext cx="4746043" cy="4462760"/>
          </a:xfrm>
          <a:prstGeom prst="rect">
            <a:avLst/>
          </a:prstGeom>
          <a:noFill/>
          <a:ln w="57150">
            <a:noFill/>
          </a:ln>
        </p:spPr>
        <p:txBody>
          <a:bodyPr wrap="square" rtlCol="0" anchor="ctr">
            <a:spAutoFit/>
          </a:bodyPr>
          <a:lstStyle/>
          <a:p>
            <a:pPr algn="ctr"/>
            <a:r>
              <a:rPr lang="en-US" sz="2400" b="1" dirty="0"/>
              <a:t>Description of the main activity</a:t>
            </a:r>
          </a:p>
          <a:p>
            <a:pPr algn="ctr"/>
            <a:r>
              <a:rPr lang="en-US" sz="2000" dirty="0"/>
              <a:t>                 </a:t>
            </a:r>
          </a:p>
          <a:p>
            <a:pPr algn="ctr"/>
            <a:r>
              <a:rPr lang="en-US" sz="2000" dirty="0">
                <a:solidFill>
                  <a:srgbClr val="0070C0"/>
                </a:solidFill>
              </a:rPr>
              <a:t>Activity title - "Return to Mother Nature"</a:t>
            </a:r>
          </a:p>
          <a:p>
            <a:pPr marL="342900" indent="-342900" algn="ctr">
              <a:buFont typeface="Wingdings" pitchFamily="2" charset="2"/>
              <a:buChar char="v"/>
            </a:pPr>
            <a:r>
              <a:rPr lang="en-US" sz="2000" dirty="0"/>
              <a:t>Date / period of development - May 20-26, 2019</a:t>
            </a:r>
          </a:p>
          <a:p>
            <a:pPr marL="342900" indent="-342900" algn="ctr">
              <a:buFont typeface="Wingdings" pitchFamily="2" charset="2"/>
              <a:buChar char="v"/>
            </a:pPr>
            <a:r>
              <a:rPr lang="en-US" sz="2000" dirty="0"/>
              <a:t> Place of development - </a:t>
            </a:r>
            <a:r>
              <a:rPr lang="en-US" sz="2000" dirty="0" err="1"/>
              <a:t>Pralea</a:t>
            </a:r>
            <a:r>
              <a:rPr lang="en-US" sz="2000" dirty="0"/>
              <a:t> locality, </a:t>
            </a:r>
            <a:r>
              <a:rPr lang="en-US" sz="2000" dirty="0" err="1"/>
              <a:t>Căiuți</a:t>
            </a:r>
            <a:r>
              <a:rPr lang="en-US" sz="2000" dirty="0"/>
              <a:t> commune, </a:t>
            </a:r>
            <a:r>
              <a:rPr lang="en-US" sz="2000" dirty="0" err="1"/>
              <a:t>Bacău</a:t>
            </a:r>
            <a:r>
              <a:rPr lang="en-US" sz="2000" dirty="0"/>
              <a:t> county</a:t>
            </a:r>
            <a:r>
              <a:rPr lang="ro-RO" sz="2000" dirty="0"/>
              <a:t>;</a:t>
            </a:r>
            <a:endParaRPr lang="en-US" sz="2000" dirty="0"/>
          </a:p>
          <a:p>
            <a:pPr marL="342900" indent="-342900" algn="ctr">
              <a:buFont typeface="Wingdings" pitchFamily="2" charset="2"/>
              <a:buChar char="v"/>
            </a:pPr>
            <a:r>
              <a:rPr lang="en-US" sz="2000" dirty="0"/>
              <a:t> Participants - students from “</a:t>
            </a:r>
            <a:r>
              <a:rPr lang="en-US" sz="2000" dirty="0" err="1"/>
              <a:t>Miron</a:t>
            </a:r>
            <a:r>
              <a:rPr lang="en-US" sz="2000" dirty="0"/>
              <a:t> </a:t>
            </a:r>
            <a:r>
              <a:rPr lang="en-US" sz="2000" dirty="0" err="1"/>
              <a:t>Costin</a:t>
            </a:r>
            <a:r>
              <a:rPr lang="en-US" sz="2000" dirty="0"/>
              <a:t>” </a:t>
            </a:r>
            <a:r>
              <a:rPr lang="en-US" sz="2000" dirty="0" err="1"/>
              <a:t>Bacău</a:t>
            </a:r>
            <a:r>
              <a:rPr lang="en-US" sz="2000" dirty="0"/>
              <a:t> Secondary School, teachers, parents, representatives of </a:t>
            </a:r>
            <a:r>
              <a:rPr lang="en-US" sz="2000" dirty="0" err="1"/>
              <a:t>Bacău</a:t>
            </a:r>
            <a:r>
              <a:rPr lang="en-US" sz="2000" dirty="0"/>
              <a:t> Forestry Department and the local community.</a:t>
            </a:r>
            <a:endParaRPr lang="ro-RO" sz="2000" dirty="0"/>
          </a:p>
        </p:txBody>
      </p:sp>
      <p:pic>
        <p:nvPicPr>
          <p:cNvPr id="5122" name="Picture 2" descr="C:\Users\Home\Desktop\mediu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8588" y="2468733"/>
            <a:ext cx="3736732" cy="2712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2939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ine 9" descr="C:\Users\Admin\Desktop\Logo Şcoala Gimn. „Miron Costin” Bacău  2019.png"/>
          <p:cNvPicPr/>
          <p:nvPr/>
        </p:nvPicPr>
        <p:blipFill rotWithShape="1">
          <a:blip r:embed="rId2" cstate="print">
            <a:extLst>
              <a:ext uri="{28A0092B-C50C-407E-A947-70E740481C1C}">
                <a14:useLocalDpi xmlns:a14="http://schemas.microsoft.com/office/drawing/2010/main" val="0"/>
              </a:ext>
            </a:extLst>
          </a:blip>
          <a:srcRect l="19048" t="18803" r="17857" b="14530"/>
          <a:stretch/>
        </p:blipFill>
        <p:spPr bwMode="auto">
          <a:xfrm>
            <a:off x="152401" y="54876"/>
            <a:ext cx="1371600" cy="1164324"/>
          </a:xfrm>
          <a:prstGeom prst="rect">
            <a:avLst/>
          </a:prstGeom>
          <a:noFill/>
          <a:ln>
            <a:noFill/>
          </a:ln>
          <a:extLst>
            <a:ext uri="{53640926-AAD7-44D8-BBD7-CCE9431645EC}">
              <a14:shadowObscured xmlns:a14="http://schemas.microsoft.com/office/drawing/2010/main"/>
            </a:ext>
          </a:extLst>
        </p:spPr>
      </p:pic>
      <p:pic>
        <p:nvPicPr>
          <p:cNvPr id="11" name="Imagine 1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54876"/>
            <a:ext cx="1252855" cy="1096893"/>
          </a:xfrm>
          <a:prstGeom prst="rect">
            <a:avLst/>
          </a:prstGeom>
          <a:noFill/>
        </p:spPr>
      </p:pic>
      <p:pic>
        <p:nvPicPr>
          <p:cNvPr id="13" name="Imagine 12" descr="logo_erasmus_plu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600" y="80769"/>
            <a:ext cx="3417570" cy="1388110"/>
          </a:xfrm>
          <a:prstGeom prst="rect">
            <a:avLst/>
          </a:prstGeom>
          <a:noFill/>
          <a:ln>
            <a:noFill/>
          </a:ln>
        </p:spPr>
      </p:pic>
      <p:sp>
        <p:nvSpPr>
          <p:cNvPr id="8" name="CasetăText 7"/>
          <p:cNvSpPr txBox="1"/>
          <p:nvPr/>
        </p:nvSpPr>
        <p:spPr>
          <a:xfrm>
            <a:off x="489585" y="1498818"/>
            <a:ext cx="8229600" cy="2369880"/>
          </a:xfrm>
          <a:prstGeom prst="rect">
            <a:avLst/>
          </a:prstGeom>
          <a:noFill/>
          <a:ln w="57150">
            <a:noFill/>
          </a:ln>
        </p:spPr>
        <p:txBody>
          <a:bodyPr wrap="square" rtlCol="0" anchor="ctr">
            <a:spAutoFit/>
          </a:bodyPr>
          <a:lstStyle/>
          <a:p>
            <a:pPr algn="ctr"/>
            <a:r>
              <a:rPr lang="en-US" sz="2800" b="1" dirty="0"/>
              <a:t>Briefly describing the activity</a:t>
            </a:r>
          </a:p>
          <a:p>
            <a:pPr algn="just"/>
            <a:r>
              <a:rPr lang="en-US" sz="2000" dirty="0"/>
              <a:t>           Teams of students greened the </a:t>
            </a:r>
            <a:r>
              <a:rPr lang="en-US" sz="2000" dirty="0" err="1"/>
              <a:t>Pralea</a:t>
            </a:r>
            <a:r>
              <a:rPr lang="en-US" sz="2000" dirty="0"/>
              <a:t> - </a:t>
            </a:r>
            <a:r>
              <a:rPr lang="en-US" sz="2000" dirty="0" err="1"/>
              <a:t>Căiuți</a:t>
            </a:r>
            <a:r>
              <a:rPr lang="en-US" sz="2000" dirty="0"/>
              <a:t> area, planted trees, learned techniques of forest survival and orientation. They also went to a sheepfold to see how the traditional products are prepared and visited the bear observatories in the area. For a true history lesson, they were accommodated at the hunting lodge in </a:t>
            </a:r>
            <a:r>
              <a:rPr lang="en-US" sz="2000" dirty="0" err="1"/>
              <a:t>Pralea</a:t>
            </a:r>
            <a:r>
              <a:rPr lang="en-US" sz="2000" dirty="0"/>
              <a:t>, which belonged to the dictator </a:t>
            </a:r>
            <a:r>
              <a:rPr lang="en-US" sz="2000" dirty="0" err="1"/>
              <a:t>Nicolae</a:t>
            </a:r>
            <a:r>
              <a:rPr lang="en-US" sz="2000" dirty="0"/>
              <a:t> </a:t>
            </a:r>
            <a:r>
              <a:rPr lang="en-US" sz="2000" dirty="0" err="1"/>
              <a:t>Ceaușescu</a:t>
            </a:r>
            <a:r>
              <a:rPr lang="en-US" sz="2000" dirty="0"/>
              <a:t>.</a:t>
            </a:r>
          </a:p>
        </p:txBody>
      </p:sp>
      <p:pic>
        <p:nvPicPr>
          <p:cNvPr id="6146" name="Picture 2" descr="C:\Users\Home\Desktop\stan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2519" y="4552469"/>
            <a:ext cx="2405303" cy="1506731"/>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Home\Desktop\ursi 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87439" y="4560189"/>
            <a:ext cx="3385122" cy="1506731"/>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descr="C:\Users\Home\Desktop\plantat copaci.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90316" y="4562155"/>
            <a:ext cx="2006354" cy="1504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949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ine 9" descr="C:\Users\Admin\Desktop\Logo Şcoala Gimn. „Miron Costin” Bacău  2019.png"/>
          <p:cNvPicPr/>
          <p:nvPr/>
        </p:nvPicPr>
        <p:blipFill rotWithShape="1">
          <a:blip r:embed="rId2" cstate="print">
            <a:extLst>
              <a:ext uri="{28A0092B-C50C-407E-A947-70E740481C1C}">
                <a14:useLocalDpi xmlns:a14="http://schemas.microsoft.com/office/drawing/2010/main" val="0"/>
              </a:ext>
            </a:extLst>
          </a:blip>
          <a:srcRect l="19048" t="18803" r="17857" b="14530"/>
          <a:stretch/>
        </p:blipFill>
        <p:spPr bwMode="auto">
          <a:xfrm>
            <a:off x="152401" y="54876"/>
            <a:ext cx="1371600" cy="1164324"/>
          </a:xfrm>
          <a:prstGeom prst="rect">
            <a:avLst/>
          </a:prstGeom>
          <a:noFill/>
          <a:ln>
            <a:noFill/>
          </a:ln>
          <a:extLst>
            <a:ext uri="{53640926-AAD7-44D8-BBD7-CCE9431645EC}">
              <a14:shadowObscured xmlns:a14="http://schemas.microsoft.com/office/drawing/2010/main"/>
            </a:ext>
          </a:extLst>
        </p:spPr>
      </p:pic>
      <p:pic>
        <p:nvPicPr>
          <p:cNvPr id="11" name="Imagine 1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54876"/>
            <a:ext cx="1252855" cy="1096893"/>
          </a:xfrm>
          <a:prstGeom prst="rect">
            <a:avLst/>
          </a:prstGeom>
          <a:noFill/>
        </p:spPr>
      </p:pic>
      <p:pic>
        <p:nvPicPr>
          <p:cNvPr id="13" name="Imagine 12" descr="logo_erasmus_plu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600" y="80769"/>
            <a:ext cx="3417570" cy="1388110"/>
          </a:xfrm>
          <a:prstGeom prst="rect">
            <a:avLst/>
          </a:prstGeom>
          <a:noFill/>
          <a:ln>
            <a:noFill/>
          </a:ln>
        </p:spPr>
      </p:pic>
      <p:sp>
        <p:nvSpPr>
          <p:cNvPr id="8" name="CasetăText 7"/>
          <p:cNvSpPr txBox="1"/>
          <p:nvPr/>
        </p:nvSpPr>
        <p:spPr>
          <a:xfrm>
            <a:off x="3005455" y="1478235"/>
            <a:ext cx="5943600" cy="5016758"/>
          </a:xfrm>
          <a:prstGeom prst="rect">
            <a:avLst/>
          </a:prstGeom>
          <a:noFill/>
          <a:ln w="57150">
            <a:noFill/>
          </a:ln>
        </p:spPr>
        <p:txBody>
          <a:bodyPr wrap="square" rtlCol="0" anchor="ctr">
            <a:spAutoFit/>
          </a:bodyPr>
          <a:lstStyle/>
          <a:p>
            <a:pPr algn="ctr"/>
            <a:r>
              <a:rPr lang="en-US" sz="2400" b="1" dirty="0"/>
              <a:t>Estimated educational impact on the target group</a:t>
            </a:r>
          </a:p>
          <a:p>
            <a:pPr marL="285750" indent="-285750" algn="just">
              <a:buFont typeface="Wingdings" pitchFamily="2" charset="2"/>
              <a:buChar char="v"/>
            </a:pPr>
            <a:r>
              <a:rPr lang="en-US" sz="1600" dirty="0"/>
              <a:t>Through activities of all kinds, through involvement, dedication and conviction, the participants will be able to develop their spirit of initiative, to learn to take responsibility, to integrate into a team.</a:t>
            </a:r>
          </a:p>
          <a:p>
            <a:pPr marL="285750" indent="-285750" algn="just">
              <a:buFont typeface="Wingdings" pitchFamily="2" charset="2"/>
              <a:buChar char="v"/>
            </a:pPr>
            <a:r>
              <a:rPr lang="en-US" sz="1600" dirty="0"/>
              <a:t>The fact that the project also includes activities that take place in a rural area of ​​Romania, again is a beneficial thing for participants, who will learn to cope in a seemingly hostile environment, will stay away from the tumult of civilization, will see and will feel the true face of nature, they will try to adapt and integrate into it. All the activities included in the project will have an active but also an attractive character, and the objective to be achieved is to teach young people to overcome difficulties, to develop personally, to improve their social relations, to know and understand everything related to nature, natural phenomena, to form an attitude of respect and protection for the environment.</a:t>
            </a:r>
          </a:p>
        </p:txBody>
      </p:sp>
      <p:pic>
        <p:nvPicPr>
          <p:cNvPr id="7170" name="Picture 2" descr="C:\Users\Home\Desktop\Madalina-Rotaru.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1828800"/>
            <a:ext cx="2743200" cy="20574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501" y="4267200"/>
            <a:ext cx="2844800" cy="21336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00926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ine 9" descr="C:\Users\Admin\Desktop\Logo Şcoala Gimn. „Miron Costin” Bacău  2019.png"/>
          <p:cNvPicPr/>
          <p:nvPr/>
        </p:nvPicPr>
        <p:blipFill rotWithShape="1">
          <a:blip r:embed="rId2" cstate="print">
            <a:extLst>
              <a:ext uri="{28A0092B-C50C-407E-A947-70E740481C1C}">
                <a14:useLocalDpi xmlns:a14="http://schemas.microsoft.com/office/drawing/2010/main" val="0"/>
              </a:ext>
            </a:extLst>
          </a:blip>
          <a:srcRect l="19048" t="18803" r="17857" b="14530"/>
          <a:stretch/>
        </p:blipFill>
        <p:spPr bwMode="auto">
          <a:xfrm>
            <a:off x="152401" y="54876"/>
            <a:ext cx="1371600" cy="1164324"/>
          </a:xfrm>
          <a:prstGeom prst="rect">
            <a:avLst/>
          </a:prstGeom>
          <a:noFill/>
          <a:ln>
            <a:noFill/>
          </a:ln>
          <a:extLst>
            <a:ext uri="{53640926-AAD7-44D8-BBD7-CCE9431645EC}">
              <a14:shadowObscured xmlns:a14="http://schemas.microsoft.com/office/drawing/2010/main"/>
            </a:ext>
          </a:extLst>
        </p:spPr>
      </p:pic>
      <p:pic>
        <p:nvPicPr>
          <p:cNvPr id="11" name="Imagine 1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54876"/>
            <a:ext cx="1252855" cy="1096893"/>
          </a:xfrm>
          <a:prstGeom prst="rect">
            <a:avLst/>
          </a:prstGeom>
          <a:noFill/>
        </p:spPr>
      </p:pic>
      <p:pic>
        <p:nvPicPr>
          <p:cNvPr id="13" name="Imagine 12" descr="logo_erasmus_plu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600" y="80769"/>
            <a:ext cx="3417570" cy="1388110"/>
          </a:xfrm>
          <a:prstGeom prst="rect">
            <a:avLst/>
          </a:prstGeom>
          <a:noFill/>
          <a:ln>
            <a:noFill/>
          </a:ln>
        </p:spPr>
      </p:pic>
      <p:sp>
        <p:nvSpPr>
          <p:cNvPr id="8" name="CasetăText 7"/>
          <p:cNvSpPr txBox="1"/>
          <p:nvPr/>
        </p:nvSpPr>
        <p:spPr>
          <a:xfrm>
            <a:off x="152401" y="1582580"/>
            <a:ext cx="4724399" cy="4524315"/>
          </a:xfrm>
          <a:prstGeom prst="rect">
            <a:avLst/>
          </a:prstGeom>
          <a:noFill/>
          <a:ln w="57150">
            <a:noFill/>
          </a:ln>
        </p:spPr>
        <p:txBody>
          <a:bodyPr wrap="square" rtlCol="0" anchor="ctr">
            <a:spAutoFit/>
          </a:bodyPr>
          <a:lstStyle/>
          <a:p>
            <a:pPr algn="ctr"/>
            <a:r>
              <a:rPr lang="en-US" sz="2400" b="1" dirty="0"/>
              <a:t>Estimated educational impact on the target group</a:t>
            </a:r>
          </a:p>
          <a:p>
            <a:pPr algn="just"/>
            <a:r>
              <a:rPr lang="en-US" sz="1600" b="1" i="1" dirty="0"/>
              <a:t>About the school:</a:t>
            </a:r>
          </a:p>
          <a:p>
            <a:pPr algn="just"/>
            <a:r>
              <a:rPr lang="en-US" sz="1600" dirty="0"/>
              <a:t>  - positive changes in the behavior of students and teachers, who will learn </a:t>
            </a:r>
            <a:r>
              <a:rPr lang="en-US" sz="1600" b="1" dirty="0">
                <a:solidFill>
                  <a:schemeClr val="accent6">
                    <a:lumMod val="75000"/>
                  </a:schemeClr>
                </a:solidFill>
                <a:effectLst>
                  <a:outerShdw blurRad="38100" dist="38100" dir="2700000" algn="tl">
                    <a:srgbClr val="000000">
                      <a:alpha val="43137"/>
                    </a:srgbClr>
                  </a:outerShdw>
                </a:effectLst>
              </a:rPr>
              <a:t>to know and respect the environment</a:t>
            </a:r>
            <a:r>
              <a:rPr lang="en-US" sz="1600" dirty="0"/>
              <a:t>;</a:t>
            </a:r>
          </a:p>
          <a:p>
            <a:pPr algn="just"/>
            <a:r>
              <a:rPr lang="en-US" sz="1600" dirty="0"/>
              <a:t>-positive changes in children's behavior, which will interact much better with colleagues and teachers, which leads to </a:t>
            </a:r>
            <a:r>
              <a:rPr lang="en-US" sz="1600" b="1" dirty="0">
                <a:solidFill>
                  <a:schemeClr val="accent6">
                    <a:lumMod val="75000"/>
                  </a:schemeClr>
                </a:solidFill>
                <a:effectLst>
                  <a:outerShdw blurRad="38100" dist="38100" dir="2700000" algn="tl">
                    <a:srgbClr val="000000">
                      <a:alpha val="43137"/>
                    </a:srgbClr>
                  </a:outerShdw>
                </a:effectLst>
              </a:rPr>
              <a:t>increased self-confidence</a:t>
            </a:r>
            <a:r>
              <a:rPr lang="en-US" sz="1600" dirty="0"/>
              <a:t>;</a:t>
            </a:r>
          </a:p>
          <a:p>
            <a:pPr algn="just"/>
            <a:r>
              <a:rPr lang="en-US" sz="1600" dirty="0"/>
              <a:t>- increasing the prestige of the school, by popularizing educational activities;</a:t>
            </a:r>
          </a:p>
          <a:p>
            <a:pPr algn="just"/>
            <a:r>
              <a:rPr lang="en-US" sz="1600" dirty="0"/>
              <a:t>- The innovative models promoted by the project team will be transmitted to other schools, thus becoming </a:t>
            </a:r>
            <a:r>
              <a:rPr lang="en-US" sz="1600" b="1" dirty="0">
                <a:solidFill>
                  <a:schemeClr val="accent6">
                    <a:lumMod val="75000"/>
                  </a:schemeClr>
                </a:solidFill>
                <a:effectLst>
                  <a:outerShdw blurRad="38100" dist="38100" dir="2700000" algn="tl">
                    <a:srgbClr val="000000">
                      <a:alpha val="43137"/>
                    </a:srgbClr>
                  </a:outerShdw>
                </a:effectLst>
              </a:rPr>
              <a:t>a model of good practices</a:t>
            </a:r>
            <a:r>
              <a:rPr lang="en-US" sz="1600" dirty="0"/>
              <a:t>;</a:t>
            </a:r>
          </a:p>
          <a:p>
            <a:pPr algn="just"/>
            <a:r>
              <a:rPr lang="en-US" sz="1600" dirty="0"/>
              <a:t>- The possibility of establishing partnerships with other schools in the country and abroad.</a:t>
            </a:r>
          </a:p>
        </p:txBody>
      </p:sp>
      <p:pic>
        <p:nvPicPr>
          <p:cNvPr id="8194" name="Picture 2" descr="C:\Users\Home\Desktop\pe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0576" y="2743200"/>
            <a:ext cx="3357120" cy="2514600"/>
          </a:xfrm>
          <a:prstGeom prst="rect">
            <a:avLst/>
          </a:prstGeom>
          <a:noFill/>
          <a:ln w="57150">
            <a:solidFill>
              <a:schemeClr val="accent3">
                <a:lumMod val="60000"/>
                <a:lumOff val="4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3106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ine 9" descr="C:\Users\Admin\Desktop\Logo Şcoala Gimn. „Miron Costin” Bacău  2019.png"/>
          <p:cNvPicPr/>
          <p:nvPr/>
        </p:nvPicPr>
        <p:blipFill rotWithShape="1">
          <a:blip r:embed="rId2" cstate="print">
            <a:extLst>
              <a:ext uri="{28A0092B-C50C-407E-A947-70E740481C1C}">
                <a14:useLocalDpi xmlns:a14="http://schemas.microsoft.com/office/drawing/2010/main" val="0"/>
              </a:ext>
            </a:extLst>
          </a:blip>
          <a:srcRect l="19048" t="18803" r="17857" b="14530"/>
          <a:stretch/>
        </p:blipFill>
        <p:spPr bwMode="auto">
          <a:xfrm>
            <a:off x="152401" y="54876"/>
            <a:ext cx="1371600" cy="1164324"/>
          </a:xfrm>
          <a:prstGeom prst="rect">
            <a:avLst/>
          </a:prstGeom>
          <a:noFill/>
          <a:ln>
            <a:noFill/>
          </a:ln>
          <a:extLst>
            <a:ext uri="{53640926-AAD7-44D8-BBD7-CCE9431645EC}">
              <a14:shadowObscured xmlns:a14="http://schemas.microsoft.com/office/drawing/2010/main"/>
            </a:ext>
          </a:extLst>
        </p:spPr>
      </p:pic>
      <p:pic>
        <p:nvPicPr>
          <p:cNvPr id="11" name="Imagine 1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54876"/>
            <a:ext cx="1252855" cy="1096893"/>
          </a:xfrm>
          <a:prstGeom prst="rect">
            <a:avLst/>
          </a:prstGeom>
          <a:noFill/>
        </p:spPr>
      </p:pic>
      <p:pic>
        <p:nvPicPr>
          <p:cNvPr id="13" name="Imagine 12" descr="logo_erasmus_plu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600" y="80769"/>
            <a:ext cx="3417570" cy="1388110"/>
          </a:xfrm>
          <a:prstGeom prst="rect">
            <a:avLst/>
          </a:prstGeom>
          <a:noFill/>
          <a:ln>
            <a:noFill/>
          </a:ln>
        </p:spPr>
      </p:pic>
      <p:sp>
        <p:nvSpPr>
          <p:cNvPr id="8" name="CasetăText 7"/>
          <p:cNvSpPr txBox="1"/>
          <p:nvPr/>
        </p:nvSpPr>
        <p:spPr>
          <a:xfrm>
            <a:off x="3581400" y="1575259"/>
            <a:ext cx="5367656" cy="5016758"/>
          </a:xfrm>
          <a:prstGeom prst="rect">
            <a:avLst/>
          </a:prstGeom>
          <a:noFill/>
          <a:ln w="57150">
            <a:noFill/>
          </a:ln>
        </p:spPr>
        <p:txBody>
          <a:bodyPr wrap="square" rtlCol="0" anchor="ctr">
            <a:spAutoFit/>
          </a:bodyPr>
          <a:lstStyle/>
          <a:p>
            <a:pPr algn="ctr"/>
            <a:r>
              <a:rPr lang="en-US" sz="2000" b="1" dirty="0"/>
              <a:t>Activity title – “Save the forest!”</a:t>
            </a:r>
            <a:endParaRPr lang="ro-RO" sz="2000" b="1" dirty="0"/>
          </a:p>
          <a:p>
            <a:pPr algn="ctr"/>
            <a:endParaRPr lang="ro-RO" sz="2000" b="1" dirty="0"/>
          </a:p>
          <a:p>
            <a:pPr algn="just"/>
            <a:r>
              <a:rPr lang="en-US" sz="1400" b="1" dirty="0"/>
              <a:t>Date</a:t>
            </a:r>
            <a:r>
              <a:rPr lang="en-US" sz="1400" dirty="0"/>
              <a:t> - March 21, 2019</a:t>
            </a:r>
          </a:p>
          <a:p>
            <a:pPr algn="just"/>
            <a:r>
              <a:rPr lang="en-US" sz="1400" b="1" dirty="0"/>
              <a:t>Venue </a:t>
            </a:r>
            <a:r>
              <a:rPr lang="en-US" sz="1400" dirty="0"/>
              <a:t>- "</a:t>
            </a:r>
            <a:r>
              <a:rPr lang="en-US" sz="1400" dirty="0" err="1"/>
              <a:t>Miron</a:t>
            </a:r>
            <a:r>
              <a:rPr lang="en-US" sz="1400" dirty="0"/>
              <a:t> </a:t>
            </a:r>
            <a:r>
              <a:rPr lang="en-US" sz="1400" dirty="0" err="1"/>
              <a:t>Costin</a:t>
            </a:r>
            <a:r>
              <a:rPr lang="en-US" sz="1400" dirty="0"/>
              <a:t>" Gymnasium School, Bacau, </a:t>
            </a:r>
            <a:r>
              <a:rPr lang="en-US" sz="1400" dirty="0" err="1"/>
              <a:t>Valea</a:t>
            </a:r>
            <a:r>
              <a:rPr lang="en-US" sz="1400" dirty="0"/>
              <a:t> </a:t>
            </a:r>
            <a:r>
              <a:rPr lang="en-US" sz="1400" dirty="0" err="1"/>
              <a:t>Trotușului</a:t>
            </a:r>
            <a:r>
              <a:rPr lang="en-US" sz="1400" dirty="0"/>
              <a:t>.</a:t>
            </a:r>
          </a:p>
          <a:p>
            <a:pPr algn="just"/>
            <a:r>
              <a:rPr lang="en-US" sz="1400" b="1" dirty="0"/>
              <a:t>Participants</a:t>
            </a:r>
            <a:r>
              <a:rPr lang="en-US" sz="1400" dirty="0"/>
              <a:t> - students, teachers.</a:t>
            </a:r>
          </a:p>
          <a:p>
            <a:pPr algn="ctr"/>
            <a:r>
              <a:rPr lang="en-US" sz="1600" b="1" dirty="0"/>
              <a:t>Briefly describing the activity</a:t>
            </a:r>
          </a:p>
          <a:p>
            <a:pPr algn="just"/>
            <a:r>
              <a:rPr lang="en-US" sz="1600" dirty="0"/>
              <a:t>	In March, on the International Day of Forest Protection, 10 children from “</a:t>
            </a:r>
            <a:r>
              <a:rPr lang="en-US" sz="1600" dirty="0" err="1"/>
              <a:t>Miron</a:t>
            </a:r>
            <a:r>
              <a:rPr lang="en-US" sz="1600" dirty="0"/>
              <a:t> </a:t>
            </a:r>
            <a:r>
              <a:rPr lang="en-US" sz="1600" dirty="0" err="1"/>
              <a:t>Costin</a:t>
            </a:r>
            <a:r>
              <a:rPr lang="en-US" sz="1600" dirty="0"/>
              <a:t>” Gymnasium School will go to </a:t>
            </a:r>
            <a:r>
              <a:rPr lang="en-US" sz="1600" dirty="0" err="1"/>
              <a:t>Valea</a:t>
            </a:r>
            <a:r>
              <a:rPr lang="en-US" sz="1600" dirty="0"/>
              <a:t> </a:t>
            </a:r>
            <a:r>
              <a:rPr lang="en-US" sz="1600" dirty="0" err="1"/>
              <a:t>Trotușului</a:t>
            </a:r>
            <a:r>
              <a:rPr lang="en-US" sz="1600" dirty="0"/>
              <a:t>, where, with the support of </a:t>
            </a:r>
            <a:r>
              <a:rPr lang="en-US" sz="1600" dirty="0" err="1"/>
              <a:t>Bacău</a:t>
            </a:r>
            <a:r>
              <a:rPr lang="en-US" sz="1600" dirty="0"/>
              <a:t> Forestry Department, they will participate in an afforestation action. At the same time, the younger middle school students will make an exhibition of drawings on ecological themes, participate in an ecology seminar and will hold a fashion contest with clothing made from recycled products.</a:t>
            </a:r>
          </a:p>
          <a:p>
            <a:pPr algn="just"/>
            <a:r>
              <a:rPr lang="en-US" sz="1600" b="1" dirty="0"/>
              <a:t>Beneficiaries</a:t>
            </a:r>
            <a:r>
              <a:rPr lang="en-US" sz="1600" dirty="0"/>
              <a:t> - students participating in the project, teachers, invitations, parents, local community.</a:t>
            </a:r>
          </a:p>
          <a:p>
            <a:pPr algn="just"/>
            <a:r>
              <a:rPr lang="en-US" sz="1600" b="1" dirty="0"/>
              <a:t>Evaluation methods </a:t>
            </a:r>
            <a:r>
              <a:rPr lang="en-US" sz="1600" dirty="0"/>
              <a:t>- exhibition, debates, direct discussions, satisfaction questionnaires, observation.</a:t>
            </a:r>
          </a:p>
        </p:txBody>
      </p:sp>
      <p:pic>
        <p:nvPicPr>
          <p:cNvPr id="9218" name="Picture 2" descr="C:\Users\Home\Desktop\gu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849" y="1343699"/>
            <a:ext cx="3306526" cy="2618701"/>
          </a:xfrm>
          <a:prstGeom prst="rect">
            <a:avLst/>
          </a:prstGeom>
          <a:noFill/>
          <a:ln w="38100">
            <a:solidFill>
              <a:srgbClr val="00B050"/>
            </a:solidFill>
          </a:ln>
          <a:scene3d>
            <a:camera prst="perspectiveRight"/>
            <a:lightRig rig="threePt" dir="t"/>
          </a:scene3d>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3849" y="4036887"/>
            <a:ext cx="3331927" cy="2758206"/>
          </a:xfrm>
          <a:prstGeom prst="rect">
            <a:avLst/>
          </a:prstGeom>
          <a:noFill/>
          <a:ln w="38100">
            <a:solidFill>
              <a:srgbClr val="00B050"/>
            </a:solidFill>
            <a:miter lim="800000"/>
            <a:headEnd/>
            <a:tailEnd/>
          </a:ln>
          <a:scene3d>
            <a:camera prst="perspectiveRight"/>
            <a:lightRig rig="threePt" dir="t"/>
          </a:scene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54578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ine 9" descr="C:\Users\Admin\Desktop\Logo Şcoala Gimn. „Miron Costin” Bacău  2019.png"/>
          <p:cNvPicPr/>
          <p:nvPr/>
        </p:nvPicPr>
        <p:blipFill rotWithShape="1">
          <a:blip r:embed="rId2" cstate="print">
            <a:extLst>
              <a:ext uri="{28A0092B-C50C-407E-A947-70E740481C1C}">
                <a14:useLocalDpi xmlns:a14="http://schemas.microsoft.com/office/drawing/2010/main" val="0"/>
              </a:ext>
            </a:extLst>
          </a:blip>
          <a:srcRect l="19048" t="18803" r="17857" b="14530"/>
          <a:stretch/>
        </p:blipFill>
        <p:spPr bwMode="auto">
          <a:xfrm>
            <a:off x="152401" y="54876"/>
            <a:ext cx="1371600" cy="1164324"/>
          </a:xfrm>
          <a:prstGeom prst="rect">
            <a:avLst/>
          </a:prstGeom>
          <a:noFill/>
          <a:ln>
            <a:noFill/>
          </a:ln>
          <a:extLst>
            <a:ext uri="{53640926-AAD7-44D8-BBD7-CCE9431645EC}">
              <a14:shadowObscured xmlns:a14="http://schemas.microsoft.com/office/drawing/2010/main"/>
            </a:ext>
          </a:extLst>
        </p:spPr>
      </p:pic>
      <p:pic>
        <p:nvPicPr>
          <p:cNvPr id="11" name="Imagine 1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54876"/>
            <a:ext cx="1252855" cy="1096893"/>
          </a:xfrm>
          <a:prstGeom prst="rect">
            <a:avLst/>
          </a:prstGeom>
          <a:noFill/>
        </p:spPr>
      </p:pic>
      <p:pic>
        <p:nvPicPr>
          <p:cNvPr id="13" name="Imagine 12" descr="logo_erasmus_plu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600" y="80769"/>
            <a:ext cx="3417570" cy="1388110"/>
          </a:xfrm>
          <a:prstGeom prst="rect">
            <a:avLst/>
          </a:prstGeom>
          <a:noFill/>
          <a:ln>
            <a:noFill/>
          </a:ln>
        </p:spPr>
      </p:pic>
      <p:sp>
        <p:nvSpPr>
          <p:cNvPr id="8" name="CasetăText 7"/>
          <p:cNvSpPr txBox="1"/>
          <p:nvPr/>
        </p:nvSpPr>
        <p:spPr>
          <a:xfrm>
            <a:off x="451485" y="1591990"/>
            <a:ext cx="8305800" cy="2923877"/>
          </a:xfrm>
          <a:prstGeom prst="rect">
            <a:avLst/>
          </a:prstGeom>
          <a:noFill/>
          <a:ln w="57150">
            <a:solidFill>
              <a:srgbClr val="FF0000"/>
            </a:solidFill>
          </a:ln>
          <a:effectLst>
            <a:softEdge rad="12700"/>
          </a:effectLst>
        </p:spPr>
        <p:txBody>
          <a:bodyPr wrap="square" rtlCol="0" anchor="ctr">
            <a:spAutoFit/>
          </a:bodyPr>
          <a:lstStyle/>
          <a:p>
            <a:pPr algn="ctr"/>
            <a:r>
              <a:rPr lang="en-US" sz="2000" b="1" dirty="0"/>
              <a:t>Activity title - "Green detectives"</a:t>
            </a:r>
          </a:p>
          <a:p>
            <a:pPr algn="just"/>
            <a:r>
              <a:rPr lang="en-US" sz="1600" b="1" dirty="0"/>
              <a:t>Date / period of development </a:t>
            </a:r>
            <a:r>
              <a:rPr lang="en-US" sz="1600" dirty="0"/>
              <a:t>- April 15, 2019</a:t>
            </a:r>
          </a:p>
          <a:p>
            <a:pPr algn="just"/>
            <a:r>
              <a:rPr lang="en-US" sz="1600" b="1" dirty="0"/>
              <a:t>Venue </a:t>
            </a:r>
            <a:r>
              <a:rPr lang="en-US" sz="1600" dirty="0"/>
              <a:t>- "</a:t>
            </a:r>
            <a:r>
              <a:rPr lang="en-US" sz="1600" dirty="0" err="1"/>
              <a:t>Miron</a:t>
            </a:r>
            <a:r>
              <a:rPr lang="en-US" sz="1600" dirty="0"/>
              <a:t> </a:t>
            </a:r>
            <a:r>
              <a:rPr lang="en-US" sz="1600" dirty="0" err="1"/>
              <a:t>Costin</a:t>
            </a:r>
            <a:r>
              <a:rPr lang="en-US" sz="1600" dirty="0"/>
              <a:t>" High School Bacau and </a:t>
            </a:r>
            <a:r>
              <a:rPr lang="en-US" sz="1600" dirty="0" err="1"/>
              <a:t>Bistrita</a:t>
            </a:r>
            <a:r>
              <a:rPr lang="en-US" sz="1600" dirty="0"/>
              <a:t> Valley.</a:t>
            </a:r>
          </a:p>
          <a:p>
            <a:pPr algn="just"/>
            <a:r>
              <a:rPr lang="en-US" sz="1600" b="1" dirty="0"/>
              <a:t>Participants </a:t>
            </a:r>
            <a:r>
              <a:rPr lang="en-US" sz="1600" dirty="0"/>
              <a:t>- students, teachers, representatives of </a:t>
            </a:r>
            <a:r>
              <a:rPr lang="en-US" sz="1600" dirty="0" err="1"/>
              <a:t>Bacău</a:t>
            </a:r>
            <a:r>
              <a:rPr lang="en-US" sz="1600" dirty="0"/>
              <a:t> Forestry Department, of the local community.</a:t>
            </a:r>
          </a:p>
          <a:p>
            <a:pPr algn="ctr"/>
            <a:r>
              <a:rPr lang="en-US" b="1" dirty="0"/>
              <a:t>Briefly describing the activity</a:t>
            </a:r>
            <a:endParaRPr lang="ro-RO" b="1" dirty="0"/>
          </a:p>
          <a:p>
            <a:pPr algn="ctr"/>
            <a:endParaRPr lang="en-US" b="1" dirty="0"/>
          </a:p>
          <a:p>
            <a:pPr algn="just"/>
            <a:r>
              <a:rPr lang="en-US" sz="1600" dirty="0"/>
              <a:t>A competition on ecological topics was held at the school among primary school children. The winners were declared "Green Detectives" and were awarded.</a:t>
            </a:r>
          </a:p>
          <a:p>
            <a:pPr algn="just"/>
            <a:r>
              <a:rPr lang="en-US" sz="1600" dirty="0"/>
              <a:t>Beneficiaries - students participating in the project, teachers, parents, guests, local community.</a:t>
            </a:r>
          </a:p>
        </p:txBody>
      </p:sp>
      <p:pic>
        <p:nvPicPr>
          <p:cNvPr id="10242" name="Picture 2" descr="C:\Users\Home\Desktop\xconcurs-national-floare-de-lotus.jpg.pagespeed.ic.t-picFuvOi.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1485" y="4684058"/>
            <a:ext cx="2666999" cy="1788458"/>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Home\Desktop\concurs-national-de-ecologie-desfasurat-la-Brasov.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52800" y="4704229"/>
            <a:ext cx="2684752" cy="1788458"/>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C:\Users\Home\Desktop\Participare cu bucurie la Concursul National de Ecologie si Protectia mediului Floare de Colt.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48400" y="4684058"/>
            <a:ext cx="24384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43583"/>
      </p:ext>
    </p:extLst>
  </p:cSld>
  <p:clrMapOvr>
    <a:masterClrMapping/>
  </p:clrMapOvr>
</p:sld>
</file>

<file path=ppt/theme/theme1.xml><?xml version="1.0" encoding="utf-8"?>
<a:theme xmlns:a="http://schemas.openxmlformats.org/drawingml/2006/main" name="Slipstream">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645</TotalTime>
  <Words>1280</Words>
  <Application>Microsoft Office PowerPoint</Application>
  <PresentationFormat>Expunere pe ecran (4:3)</PresentationFormat>
  <Paragraphs>61</Paragraphs>
  <Slides>14</Slides>
  <Notes>0</Notes>
  <HiddenSlides>0</HiddenSlides>
  <MMClips>0</MMClips>
  <ScaleCrop>false</ScaleCrop>
  <HeadingPairs>
    <vt:vector size="6" baseType="variant">
      <vt:variant>
        <vt:lpstr>Fonturi utilizate</vt:lpstr>
      </vt:variant>
      <vt:variant>
        <vt:i4>3</vt:i4>
      </vt:variant>
      <vt:variant>
        <vt:lpstr>Temă</vt:lpstr>
      </vt:variant>
      <vt:variant>
        <vt:i4>1</vt:i4>
      </vt:variant>
      <vt:variant>
        <vt:lpstr>Titluri diapozitive</vt:lpstr>
      </vt:variant>
      <vt:variant>
        <vt:i4>14</vt:i4>
      </vt:variant>
    </vt:vector>
  </HeadingPairs>
  <TitlesOfParts>
    <vt:vector size="18" baseType="lpstr">
      <vt:lpstr>Georgia</vt:lpstr>
      <vt:lpstr>Trebuchet MS</vt:lpstr>
      <vt:lpstr>Wingdings</vt:lpstr>
      <vt:lpstr>Slipstream</vt:lpstr>
      <vt:lpstr>Prezentare PowerPoint</vt:lpstr>
      <vt:lpstr>Return to Mother Nature ""</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EDUCATIONAL PROJECT "Return to Mother Nature"</dc:title>
  <dc:creator>Home</dc:creator>
  <cp:lastModifiedBy>Adochitei Liliana</cp:lastModifiedBy>
  <cp:revision>38</cp:revision>
  <dcterms:created xsi:type="dcterms:W3CDTF">2021-08-20T08:04:46Z</dcterms:created>
  <dcterms:modified xsi:type="dcterms:W3CDTF">2021-08-31T17:05:15Z</dcterms:modified>
</cp:coreProperties>
</file>