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Lst>
  <p:sldSz cy="5143500" cx="9144000"/>
  <p:notesSz cx="6858000" cy="9144000"/>
  <p:embeddedFontLst>
    <p:embeddedFont>
      <p:font typeface="Lora"/>
      <p:regular r:id="rId13"/>
      <p:bold r:id="rId14"/>
      <p:italic r:id="rId15"/>
      <p:boldItalic r:id="rId1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Lora-regular.fntdata"/><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Lora-italic.fntdata"/><Relationship Id="rId14" Type="http://schemas.openxmlformats.org/officeDocument/2006/relationships/font" Target="fonts/Lora-bold.fntdata"/><Relationship Id="rId16" Type="http://schemas.openxmlformats.org/officeDocument/2006/relationships/font" Target="fonts/Lora-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d982cf17b4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d982cf17b4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d982cf17b4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d982cf17b4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d982cf17b4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d982cf17b4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d982cf17b4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d982cf17b4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d982cf17b4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d982cf17b4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d982cf17b4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d982cf17b4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dk1"/>
              </a:buClr>
              <a:buSzPts val="1800"/>
              <a:buChar char="●"/>
              <a:defRPr>
                <a:solidFill>
                  <a:schemeClr val="dk1"/>
                </a:solidFill>
              </a:defRPr>
            </a:lvl1pPr>
            <a:lvl2pPr indent="-317500" lvl="1" marL="914400">
              <a:spcBef>
                <a:spcPts val="0"/>
              </a:spcBef>
              <a:spcAft>
                <a:spcPts val="0"/>
              </a:spcAft>
              <a:buClr>
                <a:schemeClr val="dk1"/>
              </a:buClr>
              <a:buSzPts val="1400"/>
              <a:buChar char="○"/>
              <a:defRPr>
                <a:solidFill>
                  <a:schemeClr val="dk1"/>
                </a:solidFill>
              </a:defRPr>
            </a:lvl2pPr>
            <a:lvl3pPr indent="-317500" lvl="2" marL="1371600">
              <a:spcBef>
                <a:spcPts val="0"/>
              </a:spcBef>
              <a:spcAft>
                <a:spcPts val="0"/>
              </a:spcAft>
              <a:buClr>
                <a:schemeClr val="dk1"/>
              </a:buClr>
              <a:buSzPts val="1400"/>
              <a:buChar char="■"/>
              <a:defRPr>
                <a:solidFill>
                  <a:schemeClr val="dk1"/>
                </a:solidFill>
              </a:defRPr>
            </a:lvl3pPr>
            <a:lvl4pPr indent="-317500" lvl="3" marL="1828800">
              <a:spcBef>
                <a:spcPts val="0"/>
              </a:spcBef>
              <a:spcAft>
                <a:spcPts val="0"/>
              </a:spcAft>
              <a:buClr>
                <a:schemeClr val="dk1"/>
              </a:buClr>
              <a:buSzPts val="1400"/>
              <a:buChar char="●"/>
              <a:defRPr>
                <a:solidFill>
                  <a:schemeClr val="dk1"/>
                </a:solidFill>
              </a:defRPr>
            </a:lvl4pPr>
            <a:lvl5pPr indent="-317500" lvl="4" marL="2286000">
              <a:spcBef>
                <a:spcPts val="0"/>
              </a:spcBef>
              <a:spcAft>
                <a:spcPts val="0"/>
              </a:spcAft>
              <a:buClr>
                <a:schemeClr val="dk1"/>
              </a:buClr>
              <a:buSzPts val="1400"/>
              <a:buChar char="○"/>
              <a:defRPr>
                <a:solidFill>
                  <a:schemeClr val="dk1"/>
                </a:solidFill>
              </a:defRPr>
            </a:lvl5pPr>
            <a:lvl6pPr indent="-317500" lvl="5" marL="2743200">
              <a:spcBef>
                <a:spcPts val="0"/>
              </a:spcBef>
              <a:spcAft>
                <a:spcPts val="0"/>
              </a:spcAft>
              <a:buClr>
                <a:schemeClr val="dk1"/>
              </a:buClr>
              <a:buSzPts val="1400"/>
              <a:buChar char="■"/>
              <a:defRPr>
                <a:solidFill>
                  <a:schemeClr val="dk1"/>
                </a:solidFill>
              </a:defRPr>
            </a:lvl6pPr>
            <a:lvl7pPr indent="-317500" lvl="6" marL="3200400">
              <a:spcBef>
                <a:spcPts val="0"/>
              </a:spcBef>
              <a:spcAft>
                <a:spcPts val="0"/>
              </a:spcAft>
              <a:buClr>
                <a:schemeClr val="dk1"/>
              </a:buClr>
              <a:buSzPts val="1400"/>
              <a:buChar char="●"/>
              <a:defRPr>
                <a:solidFill>
                  <a:schemeClr val="dk1"/>
                </a:solidFill>
              </a:defRPr>
            </a:lvl7pPr>
            <a:lvl8pPr indent="-317500" lvl="7" marL="3657600">
              <a:spcBef>
                <a:spcPts val="0"/>
              </a:spcBef>
              <a:spcAft>
                <a:spcPts val="0"/>
              </a:spcAft>
              <a:buClr>
                <a:schemeClr val="dk1"/>
              </a:buClr>
              <a:buSzPts val="1400"/>
              <a:buChar char="○"/>
              <a:defRPr>
                <a:solidFill>
                  <a:schemeClr val="dk1"/>
                </a:solidFill>
              </a:defRPr>
            </a:lvl8pPr>
            <a:lvl9pPr indent="-317500" lvl="8" marL="4114800">
              <a:spcBef>
                <a:spcPts val="0"/>
              </a:spcBef>
              <a:spcAft>
                <a:spcPts val="0"/>
              </a:spcAft>
              <a:buClr>
                <a:schemeClr val="dk1"/>
              </a:buClr>
              <a:buSzPts val="1400"/>
              <a:buChar char="■"/>
              <a:defRPr>
                <a:solidFill>
                  <a:schemeClr val="dk1"/>
                </a:solidFill>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lt2"/>
              </a:buClr>
              <a:buSzPts val="1800"/>
              <a:buChar char="●"/>
              <a:defRPr sz="1800">
                <a:solidFill>
                  <a:schemeClr val="lt2"/>
                </a:solidFill>
              </a:defRPr>
            </a:lvl1pPr>
            <a:lvl2pPr indent="-317500" lvl="1" marL="914400">
              <a:lnSpc>
                <a:spcPct val="115000"/>
              </a:lnSpc>
              <a:spcBef>
                <a:spcPts val="0"/>
              </a:spcBef>
              <a:spcAft>
                <a:spcPts val="0"/>
              </a:spcAft>
              <a:buClr>
                <a:schemeClr val="lt2"/>
              </a:buClr>
              <a:buSzPts val="1400"/>
              <a:buChar char="○"/>
              <a:defRPr>
                <a:solidFill>
                  <a:schemeClr val="lt2"/>
                </a:solidFill>
              </a:defRPr>
            </a:lvl2pPr>
            <a:lvl3pPr indent="-317500" lvl="2" marL="1371600">
              <a:lnSpc>
                <a:spcPct val="115000"/>
              </a:lnSpc>
              <a:spcBef>
                <a:spcPts val="0"/>
              </a:spcBef>
              <a:spcAft>
                <a:spcPts val="0"/>
              </a:spcAft>
              <a:buClr>
                <a:schemeClr val="lt2"/>
              </a:buClr>
              <a:buSzPts val="1400"/>
              <a:buChar char="■"/>
              <a:defRPr>
                <a:solidFill>
                  <a:schemeClr val="lt2"/>
                </a:solidFill>
              </a:defRPr>
            </a:lvl3pPr>
            <a:lvl4pPr indent="-317500" lvl="3" marL="1828800">
              <a:lnSpc>
                <a:spcPct val="115000"/>
              </a:lnSpc>
              <a:spcBef>
                <a:spcPts val="0"/>
              </a:spcBef>
              <a:spcAft>
                <a:spcPts val="0"/>
              </a:spcAft>
              <a:buClr>
                <a:schemeClr val="lt2"/>
              </a:buClr>
              <a:buSzPts val="1400"/>
              <a:buChar char="●"/>
              <a:defRPr>
                <a:solidFill>
                  <a:schemeClr val="lt2"/>
                </a:solidFill>
              </a:defRPr>
            </a:lvl4pPr>
            <a:lvl5pPr indent="-317500" lvl="4" marL="2286000">
              <a:lnSpc>
                <a:spcPct val="115000"/>
              </a:lnSpc>
              <a:spcBef>
                <a:spcPts val="0"/>
              </a:spcBef>
              <a:spcAft>
                <a:spcPts val="0"/>
              </a:spcAft>
              <a:buClr>
                <a:schemeClr val="lt2"/>
              </a:buClr>
              <a:buSzPts val="1400"/>
              <a:buChar char="○"/>
              <a:defRPr>
                <a:solidFill>
                  <a:schemeClr val="lt2"/>
                </a:solidFill>
              </a:defRPr>
            </a:lvl5pPr>
            <a:lvl6pPr indent="-317500" lvl="5" marL="2743200">
              <a:lnSpc>
                <a:spcPct val="115000"/>
              </a:lnSpc>
              <a:spcBef>
                <a:spcPts val="0"/>
              </a:spcBef>
              <a:spcAft>
                <a:spcPts val="0"/>
              </a:spcAft>
              <a:buClr>
                <a:schemeClr val="lt2"/>
              </a:buClr>
              <a:buSzPts val="1400"/>
              <a:buChar char="■"/>
              <a:defRPr>
                <a:solidFill>
                  <a:schemeClr val="lt2"/>
                </a:solidFill>
              </a:defRPr>
            </a:lvl6pPr>
            <a:lvl7pPr indent="-317500" lvl="6" marL="3200400">
              <a:lnSpc>
                <a:spcPct val="115000"/>
              </a:lnSpc>
              <a:spcBef>
                <a:spcPts val="0"/>
              </a:spcBef>
              <a:spcAft>
                <a:spcPts val="0"/>
              </a:spcAft>
              <a:buClr>
                <a:schemeClr val="lt2"/>
              </a:buClr>
              <a:buSzPts val="1400"/>
              <a:buChar char="●"/>
              <a:defRPr>
                <a:solidFill>
                  <a:schemeClr val="lt2"/>
                </a:solidFill>
              </a:defRPr>
            </a:lvl7pPr>
            <a:lvl8pPr indent="-317500" lvl="7" marL="3657600">
              <a:lnSpc>
                <a:spcPct val="115000"/>
              </a:lnSpc>
              <a:spcBef>
                <a:spcPts val="0"/>
              </a:spcBef>
              <a:spcAft>
                <a:spcPts val="0"/>
              </a:spcAft>
              <a:buClr>
                <a:schemeClr val="lt2"/>
              </a:buClr>
              <a:buSzPts val="1400"/>
              <a:buChar char="○"/>
              <a:defRPr>
                <a:solidFill>
                  <a:schemeClr val="lt2"/>
                </a:solidFill>
              </a:defRPr>
            </a:lvl8pPr>
            <a:lvl9pPr indent="-317500" lvl="8" marL="4114800">
              <a:lnSpc>
                <a:spcPct val="115000"/>
              </a:lnSpc>
              <a:spcBef>
                <a:spcPts val="0"/>
              </a:spcBef>
              <a:spcAft>
                <a:spcPts val="0"/>
              </a:spcAft>
              <a:buClr>
                <a:schemeClr val="lt2"/>
              </a:buClr>
              <a:buSzPts val="1400"/>
              <a:buChar char="■"/>
              <a:defRPr>
                <a:solidFill>
                  <a:schemeClr val="lt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indent="0" lvl="0" marL="0" rtl="0" algn="r">
              <a:spcBef>
                <a:spcPts val="0"/>
              </a:spcBef>
              <a:spcAft>
                <a:spcPts val="0"/>
              </a:spcAft>
              <a:buNone/>
            </a:pPr>
            <a:fld id="{00000000-1234-1234-1234-123412341234}" type="slidenum">
              <a:rPr lang="ca"/>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 Id="rId4" Type="http://schemas.openxmlformats.org/officeDocument/2006/relationships/image" Target="../media/image4.jpg"/><Relationship Id="rId5" Type="http://schemas.openxmlformats.org/officeDocument/2006/relationships/image" Target="../media/image1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jp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0" y="402875"/>
            <a:ext cx="8520600" cy="16788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b="1" i="1" lang="ca">
                <a:latin typeface="Lora"/>
                <a:ea typeface="Lora"/>
                <a:cs typeface="Lora"/>
                <a:sym typeface="Lora"/>
              </a:rPr>
              <a:t>El Vendrell</a:t>
            </a:r>
            <a:endParaRPr b="1" i="1">
              <a:latin typeface="Lora"/>
              <a:ea typeface="Lora"/>
              <a:cs typeface="Lora"/>
              <a:sym typeface="Lora"/>
            </a:endParaRPr>
          </a:p>
          <a:p>
            <a:pPr indent="0" lvl="0" marL="0" rtl="0" algn="ctr">
              <a:spcBef>
                <a:spcPts val="0"/>
              </a:spcBef>
              <a:spcAft>
                <a:spcPts val="0"/>
              </a:spcAft>
              <a:buNone/>
            </a:pPr>
            <a:r>
              <a:rPr b="1" i="1" lang="ca" sz="3133">
                <a:latin typeface="Lora"/>
                <a:ea typeface="Lora"/>
                <a:cs typeface="Lora"/>
                <a:sym typeface="Lora"/>
              </a:rPr>
              <a:t>The landscape of the geniuses</a:t>
            </a:r>
            <a:endParaRPr b="1" i="1" sz="3133">
              <a:latin typeface="Lora"/>
              <a:ea typeface="Lora"/>
              <a:cs typeface="Lora"/>
              <a:sym typeface="Lora"/>
            </a:endParaRPr>
          </a:p>
        </p:txBody>
      </p:sp>
      <p:sp>
        <p:nvSpPr>
          <p:cNvPr id="55" name="Google Shape;55;p13"/>
          <p:cNvSpPr txBox="1"/>
          <p:nvPr>
            <p:ph idx="1" type="subTitle"/>
          </p:nvPr>
        </p:nvSpPr>
        <p:spPr>
          <a:xfrm>
            <a:off x="375300" y="2490625"/>
            <a:ext cx="8393400" cy="1356000"/>
          </a:xfrm>
          <a:prstGeom prst="rect">
            <a:avLst/>
          </a:prstGeom>
        </p:spPr>
        <p:txBody>
          <a:bodyPr anchorCtr="0" anchor="t" bIns="91425" lIns="91425" spcFirstLastPara="1" rIns="91425" wrap="square" tIns="91425">
            <a:normAutofit/>
          </a:bodyPr>
          <a:lstStyle/>
          <a:p>
            <a:pPr indent="0" lvl="0" marL="0" rtl="0" algn="just">
              <a:spcBef>
                <a:spcPts val="0"/>
              </a:spcBef>
              <a:spcAft>
                <a:spcPts val="0"/>
              </a:spcAft>
              <a:buNone/>
            </a:pPr>
            <a:r>
              <a:rPr i="1" lang="ca" sz="2400">
                <a:solidFill>
                  <a:schemeClr val="dk1"/>
                </a:solidFill>
                <a:latin typeface="Lora"/>
                <a:ea typeface="Lora"/>
                <a:cs typeface="Lora"/>
                <a:sym typeface="Lora"/>
              </a:rPr>
              <a:t>Let us discover the essence of the landscape that inspired the works and influenced the personalities of Antonio Gaudí, Joan Miró, Pau Casals and Pablo Picasso.</a:t>
            </a:r>
            <a:endParaRPr i="1" sz="2400">
              <a:solidFill>
                <a:schemeClr val="dk1"/>
              </a:solidFill>
              <a:latin typeface="Lora"/>
              <a:ea typeface="Lora"/>
              <a:cs typeface="Lora"/>
              <a:sym typeface="Lora"/>
            </a:endParaRPr>
          </a:p>
        </p:txBody>
      </p:sp>
      <p:pic>
        <p:nvPicPr>
          <p:cNvPr id="56" name="Google Shape;56;p13"/>
          <p:cNvPicPr preferRelativeResize="0"/>
          <p:nvPr/>
        </p:nvPicPr>
        <p:blipFill>
          <a:blip r:embed="rId3">
            <a:alphaModFix/>
          </a:blip>
          <a:stretch>
            <a:fillRect/>
          </a:stretch>
        </p:blipFill>
        <p:spPr>
          <a:xfrm>
            <a:off x="8054475" y="4137500"/>
            <a:ext cx="674898" cy="660202"/>
          </a:xfrm>
          <a:prstGeom prst="rect">
            <a:avLst/>
          </a:prstGeom>
          <a:noFill/>
          <a:ln>
            <a:noFill/>
          </a:ln>
        </p:spPr>
      </p:pic>
      <p:pic>
        <p:nvPicPr>
          <p:cNvPr id="57" name="Google Shape;57;p13"/>
          <p:cNvPicPr preferRelativeResize="0"/>
          <p:nvPr/>
        </p:nvPicPr>
        <p:blipFill>
          <a:blip r:embed="rId4">
            <a:alphaModFix/>
          </a:blip>
          <a:stretch>
            <a:fillRect/>
          </a:stretch>
        </p:blipFill>
        <p:spPr>
          <a:xfrm>
            <a:off x="7226300" y="4137500"/>
            <a:ext cx="674900" cy="674900"/>
          </a:xfrm>
          <a:prstGeom prst="rect">
            <a:avLst/>
          </a:prstGeom>
          <a:noFill/>
          <a:ln>
            <a:noFill/>
          </a:ln>
        </p:spPr>
      </p:pic>
      <p:pic>
        <p:nvPicPr>
          <p:cNvPr id="58" name="Google Shape;58;p13"/>
          <p:cNvPicPr preferRelativeResize="0"/>
          <p:nvPr/>
        </p:nvPicPr>
        <p:blipFill>
          <a:blip r:embed="rId5">
            <a:alphaModFix/>
          </a:blip>
          <a:stretch>
            <a:fillRect/>
          </a:stretch>
        </p:blipFill>
        <p:spPr>
          <a:xfrm>
            <a:off x="4710275" y="4130150"/>
            <a:ext cx="2362751" cy="6749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pic>
        <p:nvPicPr>
          <p:cNvPr id="63" name="Google Shape;63;p14"/>
          <p:cNvPicPr preferRelativeResize="0"/>
          <p:nvPr/>
        </p:nvPicPr>
        <p:blipFill>
          <a:blip r:embed="rId3">
            <a:alphaModFix/>
          </a:blip>
          <a:stretch>
            <a:fillRect/>
          </a:stretch>
        </p:blipFill>
        <p:spPr>
          <a:xfrm>
            <a:off x="4852325" y="1150025"/>
            <a:ext cx="3970900" cy="2303250"/>
          </a:xfrm>
          <a:prstGeom prst="rect">
            <a:avLst/>
          </a:prstGeom>
          <a:noFill/>
          <a:ln>
            <a:noFill/>
          </a:ln>
        </p:spPr>
      </p:pic>
      <p:sp>
        <p:nvSpPr>
          <p:cNvPr id="64" name="Google Shape;64;p14"/>
          <p:cNvSpPr txBox="1"/>
          <p:nvPr/>
        </p:nvSpPr>
        <p:spPr>
          <a:xfrm>
            <a:off x="319400" y="356050"/>
            <a:ext cx="54618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ca" sz="2800">
                <a:solidFill>
                  <a:schemeClr val="dk1"/>
                </a:solidFill>
                <a:latin typeface="Lora"/>
                <a:ea typeface="Lora"/>
                <a:cs typeface="Lora"/>
                <a:sym typeface="Lora"/>
              </a:rPr>
              <a:t>Vineyards</a:t>
            </a:r>
            <a:endParaRPr b="1" i="1" sz="2800">
              <a:solidFill>
                <a:schemeClr val="dk1"/>
              </a:solidFill>
              <a:latin typeface="Lora"/>
              <a:ea typeface="Lora"/>
              <a:cs typeface="Lora"/>
              <a:sym typeface="Lora"/>
            </a:endParaRPr>
          </a:p>
        </p:txBody>
      </p:sp>
      <p:sp>
        <p:nvSpPr>
          <p:cNvPr id="65" name="Google Shape;65;p14"/>
          <p:cNvSpPr txBox="1"/>
          <p:nvPr/>
        </p:nvSpPr>
        <p:spPr>
          <a:xfrm>
            <a:off x="416325" y="3693125"/>
            <a:ext cx="8406900" cy="9696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i="1" lang="ca" sz="1700">
                <a:solidFill>
                  <a:schemeClr val="dk1"/>
                </a:solidFill>
                <a:latin typeface="Lora"/>
                <a:ea typeface="Lora"/>
                <a:cs typeface="Lora"/>
                <a:sym typeface="Lora"/>
              </a:rPr>
              <a:t>Just an hour south of Barcelona lie the sheltered valleys and rolling hills of the picturesque Penedes region, one of Spain’s most famous wine regions, </a:t>
            </a:r>
            <a:r>
              <a:rPr i="1" lang="ca" sz="1700">
                <a:solidFill>
                  <a:srgbClr val="FAFAFA"/>
                </a:solidFill>
                <a:latin typeface="Lora"/>
                <a:ea typeface="Lora"/>
                <a:cs typeface="Lora"/>
                <a:sym typeface="Lora"/>
              </a:rPr>
              <a:t>where the vast majority of the wines are produced.</a:t>
            </a:r>
            <a:endParaRPr i="1" sz="1800">
              <a:solidFill>
                <a:srgbClr val="FAFAFA"/>
              </a:solidFill>
              <a:latin typeface="Lora"/>
              <a:ea typeface="Lora"/>
              <a:cs typeface="Lora"/>
              <a:sym typeface="Lora"/>
            </a:endParaRPr>
          </a:p>
        </p:txBody>
      </p:sp>
      <p:pic>
        <p:nvPicPr>
          <p:cNvPr id="66" name="Google Shape;66;p14"/>
          <p:cNvPicPr preferRelativeResize="0"/>
          <p:nvPr/>
        </p:nvPicPr>
        <p:blipFill>
          <a:blip r:embed="rId4">
            <a:alphaModFix/>
          </a:blip>
          <a:stretch>
            <a:fillRect/>
          </a:stretch>
        </p:blipFill>
        <p:spPr>
          <a:xfrm>
            <a:off x="416325" y="1150013"/>
            <a:ext cx="3970900" cy="23032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5"/>
          <p:cNvSpPr txBox="1"/>
          <p:nvPr>
            <p:ph type="title"/>
          </p:nvPr>
        </p:nvSpPr>
        <p:spPr>
          <a:xfrm>
            <a:off x="311700" y="1018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i="1" lang="ca" sz="2820">
                <a:latin typeface="Lora"/>
                <a:ea typeface="Lora"/>
                <a:cs typeface="Lora"/>
                <a:sym typeface="Lora"/>
              </a:rPr>
              <a:t>Olive trees</a:t>
            </a:r>
            <a:endParaRPr b="1" i="1" sz="2820">
              <a:latin typeface="Lora"/>
              <a:ea typeface="Lora"/>
              <a:cs typeface="Lora"/>
              <a:sym typeface="Lora"/>
            </a:endParaRPr>
          </a:p>
        </p:txBody>
      </p:sp>
      <p:pic>
        <p:nvPicPr>
          <p:cNvPr id="72" name="Google Shape;72;p15"/>
          <p:cNvPicPr preferRelativeResize="0"/>
          <p:nvPr/>
        </p:nvPicPr>
        <p:blipFill>
          <a:blip r:embed="rId3">
            <a:alphaModFix/>
          </a:blip>
          <a:stretch>
            <a:fillRect/>
          </a:stretch>
        </p:blipFill>
        <p:spPr>
          <a:xfrm>
            <a:off x="311700" y="819225"/>
            <a:ext cx="5562125" cy="3621375"/>
          </a:xfrm>
          <a:prstGeom prst="rect">
            <a:avLst/>
          </a:prstGeom>
          <a:noFill/>
          <a:ln>
            <a:noFill/>
          </a:ln>
        </p:spPr>
      </p:pic>
      <p:sp>
        <p:nvSpPr>
          <p:cNvPr id="73" name="Google Shape;73;p15"/>
          <p:cNvSpPr txBox="1"/>
          <p:nvPr/>
        </p:nvSpPr>
        <p:spPr>
          <a:xfrm>
            <a:off x="6019700" y="819225"/>
            <a:ext cx="2870700" cy="40749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800"/>
              </a:spcBef>
              <a:spcAft>
                <a:spcPts val="0"/>
              </a:spcAft>
              <a:buNone/>
            </a:pPr>
            <a:r>
              <a:rPr i="1" lang="ca">
                <a:solidFill>
                  <a:schemeClr val="dk1"/>
                </a:solidFill>
                <a:latin typeface="Lora"/>
                <a:ea typeface="Lora"/>
                <a:cs typeface="Lora"/>
                <a:sym typeface="Lora"/>
              </a:rPr>
              <a:t>     Since time immemorial, our region has been a fertile land, exploited by its inhabitants to harvest its fruits. This traditional farming continues today offering typical Mediterranean products such as t</a:t>
            </a:r>
            <a:r>
              <a:rPr i="1" lang="ca">
                <a:solidFill>
                  <a:schemeClr val="dk1"/>
                </a:solidFill>
                <a:latin typeface="Lora"/>
                <a:ea typeface="Lora"/>
                <a:cs typeface="Lora"/>
                <a:sym typeface="Lora"/>
              </a:rPr>
              <a:t>he golden elixir: extra virgin olive oil.</a:t>
            </a:r>
            <a:endParaRPr i="1">
              <a:solidFill>
                <a:schemeClr val="dk1"/>
              </a:solidFill>
              <a:latin typeface="Lora"/>
              <a:ea typeface="Lora"/>
              <a:cs typeface="Lora"/>
              <a:sym typeface="Lora"/>
            </a:endParaRPr>
          </a:p>
          <a:p>
            <a:pPr indent="0" lvl="0" marL="0" rtl="0" algn="just">
              <a:lnSpc>
                <a:spcPct val="115000"/>
              </a:lnSpc>
              <a:spcBef>
                <a:spcPts val="800"/>
              </a:spcBef>
              <a:spcAft>
                <a:spcPts val="0"/>
              </a:spcAft>
              <a:buNone/>
            </a:pPr>
            <a:r>
              <a:rPr i="1" lang="ca">
                <a:solidFill>
                  <a:schemeClr val="dk1"/>
                </a:solidFill>
                <a:latin typeface="Lora"/>
                <a:ea typeface="Lora"/>
                <a:cs typeface="Lora"/>
                <a:sym typeface="Lora"/>
              </a:rPr>
              <a:t>     </a:t>
            </a:r>
            <a:r>
              <a:rPr i="1" lang="ca">
                <a:solidFill>
                  <a:schemeClr val="dk1"/>
                </a:solidFill>
                <a:latin typeface="Lora"/>
                <a:ea typeface="Lora"/>
                <a:cs typeface="Lora"/>
                <a:sym typeface="Lora"/>
              </a:rPr>
              <a:t>The climate, with its mild temperatures marked by north-westerly winds, and the soil, rich in nutrients, are key to its products and produce, whose quality is renowned.</a:t>
            </a:r>
            <a:endParaRPr i="1">
              <a:solidFill>
                <a:schemeClr val="dk1"/>
              </a:solidFill>
              <a:latin typeface="Lora"/>
              <a:ea typeface="Lora"/>
              <a:cs typeface="Lora"/>
              <a:sym typeface="Lora"/>
            </a:endParaRPr>
          </a:p>
          <a:p>
            <a:pPr indent="0" lvl="0" marL="0" rtl="0" algn="l">
              <a:spcBef>
                <a:spcPts val="80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6"/>
          <p:cNvSpPr txBox="1"/>
          <p:nvPr>
            <p:ph type="title"/>
          </p:nvPr>
        </p:nvSpPr>
        <p:spPr>
          <a:xfrm>
            <a:off x="580300" y="270450"/>
            <a:ext cx="30324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i="1" lang="ca" sz="2811">
                <a:latin typeface="Lora"/>
                <a:ea typeface="Lora"/>
                <a:cs typeface="Lora"/>
                <a:sym typeface="Lora"/>
              </a:rPr>
              <a:t>Les Madrigueres</a:t>
            </a:r>
            <a:endParaRPr b="1" i="1" sz="2520">
              <a:latin typeface="Lora"/>
              <a:ea typeface="Lora"/>
              <a:cs typeface="Lora"/>
              <a:sym typeface="Lora"/>
            </a:endParaRPr>
          </a:p>
        </p:txBody>
      </p:sp>
      <p:sp>
        <p:nvSpPr>
          <p:cNvPr id="79" name="Google Shape;79;p16"/>
          <p:cNvSpPr txBox="1"/>
          <p:nvPr>
            <p:ph idx="1" type="body"/>
          </p:nvPr>
        </p:nvSpPr>
        <p:spPr>
          <a:xfrm>
            <a:off x="580300" y="1137475"/>
            <a:ext cx="5055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80" name="Google Shape;80;p16"/>
          <p:cNvPicPr preferRelativeResize="0"/>
          <p:nvPr/>
        </p:nvPicPr>
        <p:blipFill>
          <a:blip r:embed="rId3">
            <a:alphaModFix/>
          </a:blip>
          <a:stretch>
            <a:fillRect/>
          </a:stretch>
        </p:blipFill>
        <p:spPr>
          <a:xfrm>
            <a:off x="580349" y="1164525"/>
            <a:ext cx="5055800" cy="3362300"/>
          </a:xfrm>
          <a:prstGeom prst="rect">
            <a:avLst/>
          </a:prstGeom>
          <a:noFill/>
          <a:ln>
            <a:noFill/>
          </a:ln>
        </p:spPr>
      </p:pic>
      <p:sp>
        <p:nvSpPr>
          <p:cNvPr id="81" name="Google Shape;81;p16"/>
          <p:cNvSpPr txBox="1"/>
          <p:nvPr/>
        </p:nvSpPr>
        <p:spPr>
          <a:xfrm>
            <a:off x="5961375" y="1152475"/>
            <a:ext cx="2378400" cy="34170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i="1" lang="ca">
                <a:solidFill>
                  <a:schemeClr val="dk1"/>
                </a:solidFill>
                <a:latin typeface="Lora"/>
                <a:ea typeface="Lora"/>
                <a:cs typeface="Lora"/>
                <a:sym typeface="Lora"/>
              </a:rPr>
              <a:t>Les Madrigueres is a 30-hectares littoral space, located in the maritime centre of Sant Salvador in El Vendrell, which encompasses a damp</a:t>
            </a:r>
            <a:r>
              <a:rPr i="1" lang="ca">
                <a:solidFill>
                  <a:schemeClr val="dk1"/>
                </a:solidFill>
                <a:latin typeface="Lora"/>
                <a:ea typeface="Lora"/>
                <a:cs typeface="Lora"/>
                <a:sym typeface="Lora"/>
              </a:rPr>
              <a:t> area of high environmental and scenic interest, because of its unique nature in a completely urbanized littoral environment, and for its role as an ecological passage between the sea, the fields and the interior mountains.</a:t>
            </a:r>
            <a:endParaRPr i="1" sz="2100">
              <a:solidFill>
                <a:schemeClr val="dk1"/>
              </a:solidFill>
              <a:latin typeface="Lora"/>
              <a:ea typeface="Lora"/>
              <a:cs typeface="Lora"/>
              <a:sym typeface="Lor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7"/>
          <p:cNvSpPr txBox="1"/>
          <p:nvPr>
            <p:ph type="title"/>
          </p:nvPr>
        </p:nvSpPr>
        <p:spPr>
          <a:xfrm>
            <a:off x="607150" y="257025"/>
            <a:ext cx="46437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i="1" lang="ca" sz="2820">
                <a:latin typeface="Lora"/>
                <a:ea typeface="Lora"/>
                <a:cs typeface="Lora"/>
                <a:sym typeface="Lora"/>
              </a:rPr>
              <a:t>Montmell mountain range</a:t>
            </a:r>
            <a:endParaRPr b="1" i="1" sz="2820">
              <a:latin typeface="Lora"/>
              <a:ea typeface="Lora"/>
              <a:cs typeface="Lora"/>
              <a:sym typeface="Lora"/>
            </a:endParaRPr>
          </a:p>
        </p:txBody>
      </p:sp>
      <p:pic>
        <p:nvPicPr>
          <p:cNvPr id="87" name="Google Shape;87;p17"/>
          <p:cNvPicPr preferRelativeResize="0"/>
          <p:nvPr/>
        </p:nvPicPr>
        <p:blipFill>
          <a:blip r:embed="rId3">
            <a:alphaModFix/>
          </a:blip>
          <a:stretch>
            <a:fillRect/>
          </a:stretch>
        </p:blipFill>
        <p:spPr>
          <a:xfrm>
            <a:off x="607150" y="964000"/>
            <a:ext cx="5636224" cy="3696027"/>
          </a:xfrm>
          <a:prstGeom prst="rect">
            <a:avLst/>
          </a:prstGeom>
          <a:noFill/>
          <a:ln>
            <a:noFill/>
          </a:ln>
        </p:spPr>
      </p:pic>
      <p:sp>
        <p:nvSpPr>
          <p:cNvPr id="88" name="Google Shape;88;p17"/>
          <p:cNvSpPr txBox="1"/>
          <p:nvPr/>
        </p:nvSpPr>
        <p:spPr>
          <a:xfrm>
            <a:off x="6390875" y="829725"/>
            <a:ext cx="2325000" cy="39867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i="1" lang="ca" sz="1300">
                <a:solidFill>
                  <a:schemeClr val="dk1"/>
                </a:solidFill>
                <a:latin typeface="Lora"/>
                <a:ea typeface="Lora"/>
                <a:cs typeface="Lora"/>
                <a:sym typeface="Lora"/>
              </a:rPr>
              <a:t>This natural area is currently characterised by large extensions of scrubland, wildflowers, bushes, white pine groves and dry meadows. In the mountains you can practise several outdoor adventure sports such as mountain biking and climbing. There are also various hiking routes on which to visit the remains of ancient medieval castles, Romanesque chapels and dry stone structures, clear examples of the extensive cultural heritage of the Serra de Montmell and Penedès natural areas.</a:t>
            </a:r>
            <a:endParaRPr i="1" sz="1300">
              <a:solidFill>
                <a:schemeClr val="dk1"/>
              </a:solidFill>
              <a:latin typeface="Lora"/>
              <a:ea typeface="Lora"/>
              <a:cs typeface="Lora"/>
              <a:sym typeface="Lor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8"/>
          <p:cNvSpPr txBox="1"/>
          <p:nvPr>
            <p:ph type="title"/>
          </p:nvPr>
        </p:nvSpPr>
        <p:spPr>
          <a:xfrm>
            <a:off x="620575" y="337600"/>
            <a:ext cx="2898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i="1" lang="ca">
                <a:latin typeface="Lora"/>
                <a:ea typeface="Lora"/>
                <a:cs typeface="Lora"/>
                <a:sym typeface="Lora"/>
              </a:rPr>
              <a:t>Kentish plover</a:t>
            </a:r>
            <a:endParaRPr b="1" i="1">
              <a:latin typeface="Lora"/>
              <a:ea typeface="Lora"/>
              <a:cs typeface="Lora"/>
              <a:sym typeface="Lora"/>
            </a:endParaRPr>
          </a:p>
        </p:txBody>
      </p:sp>
      <p:sp>
        <p:nvSpPr>
          <p:cNvPr id="94" name="Google Shape;94;p18"/>
          <p:cNvSpPr txBox="1"/>
          <p:nvPr>
            <p:ph idx="1" type="body"/>
          </p:nvPr>
        </p:nvSpPr>
        <p:spPr>
          <a:xfrm>
            <a:off x="311700" y="1152475"/>
            <a:ext cx="50370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95" name="Google Shape;95;p18"/>
          <p:cNvPicPr preferRelativeResize="0"/>
          <p:nvPr/>
        </p:nvPicPr>
        <p:blipFill>
          <a:blip r:embed="rId3">
            <a:alphaModFix/>
          </a:blip>
          <a:stretch>
            <a:fillRect/>
          </a:stretch>
        </p:blipFill>
        <p:spPr>
          <a:xfrm>
            <a:off x="620575" y="1152475"/>
            <a:ext cx="5137167" cy="3416400"/>
          </a:xfrm>
          <a:prstGeom prst="rect">
            <a:avLst/>
          </a:prstGeom>
          <a:noFill/>
          <a:ln>
            <a:noFill/>
          </a:ln>
        </p:spPr>
      </p:pic>
      <p:sp>
        <p:nvSpPr>
          <p:cNvPr id="96" name="Google Shape;96;p18"/>
          <p:cNvSpPr txBox="1"/>
          <p:nvPr/>
        </p:nvSpPr>
        <p:spPr>
          <a:xfrm>
            <a:off x="6053200" y="1067425"/>
            <a:ext cx="2595300" cy="35865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i="1" lang="ca" sz="1700">
                <a:solidFill>
                  <a:schemeClr val="dk1"/>
                </a:solidFill>
                <a:latin typeface="Lora"/>
                <a:ea typeface="Lora"/>
                <a:cs typeface="Lora"/>
                <a:sym typeface="Lora"/>
              </a:rPr>
              <a:t>Our area has a lot of diverse habitats: sand beaches and dunes, littoral lagoons with reed beds and sugar cane plantations, and Mediterranean thickets and maquis with holm oaks. One prominent example of wildlife is the Kentish plover, a bird declining in numbers.</a:t>
            </a:r>
            <a:endParaRPr i="1" sz="2000">
              <a:solidFill>
                <a:schemeClr val="dk1"/>
              </a:solidFill>
              <a:latin typeface="Lora"/>
              <a:ea typeface="Lora"/>
              <a:cs typeface="Lora"/>
              <a:sym typeface="Lor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9"/>
          <p:cNvSpPr txBox="1"/>
          <p:nvPr>
            <p:ph type="title"/>
          </p:nvPr>
        </p:nvSpPr>
        <p:spPr>
          <a:xfrm>
            <a:off x="617750" y="230150"/>
            <a:ext cx="53181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i="1" lang="ca" sz="2820">
                <a:latin typeface="Lora"/>
                <a:ea typeface="Lora"/>
                <a:cs typeface="Lora"/>
                <a:sym typeface="Lora"/>
              </a:rPr>
              <a:t>Masia Blanca marine reserve</a:t>
            </a:r>
            <a:endParaRPr b="1" i="1" sz="2820">
              <a:latin typeface="Lora"/>
              <a:ea typeface="Lora"/>
              <a:cs typeface="Lora"/>
              <a:sym typeface="Lora"/>
            </a:endParaRPr>
          </a:p>
        </p:txBody>
      </p:sp>
      <p:sp>
        <p:nvSpPr>
          <p:cNvPr id="102" name="Google Shape;102;p1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03" name="Google Shape;103;p19"/>
          <p:cNvPicPr preferRelativeResize="0"/>
          <p:nvPr/>
        </p:nvPicPr>
        <p:blipFill>
          <a:blip r:embed="rId3">
            <a:alphaModFix/>
          </a:blip>
          <a:stretch>
            <a:fillRect/>
          </a:stretch>
        </p:blipFill>
        <p:spPr>
          <a:xfrm>
            <a:off x="424599" y="945927"/>
            <a:ext cx="5435802" cy="3622949"/>
          </a:xfrm>
          <a:prstGeom prst="rect">
            <a:avLst/>
          </a:prstGeom>
          <a:noFill/>
          <a:ln>
            <a:noFill/>
          </a:ln>
        </p:spPr>
      </p:pic>
      <p:sp>
        <p:nvSpPr>
          <p:cNvPr id="104" name="Google Shape;104;p19"/>
          <p:cNvSpPr txBox="1"/>
          <p:nvPr/>
        </p:nvSpPr>
        <p:spPr>
          <a:xfrm>
            <a:off x="6083575" y="945925"/>
            <a:ext cx="2806500" cy="36942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i="1" lang="ca" sz="1900">
                <a:solidFill>
                  <a:schemeClr val="dk1"/>
                </a:solidFill>
                <a:latin typeface="Lora"/>
                <a:ea typeface="Lora"/>
                <a:cs typeface="Lora"/>
                <a:sym typeface="Lora"/>
              </a:rPr>
              <a:t>The marine reserve known as Masia Blanca, an underwater area that is typical of these sloping sandy beaches. The fauna and flora that the township aims to protect represent roughly half of the species found along the Catalan coastline.</a:t>
            </a:r>
            <a:endParaRPr i="1" sz="2300">
              <a:solidFill>
                <a:schemeClr val="dk1"/>
              </a:solidFill>
              <a:latin typeface="Lora"/>
              <a:ea typeface="Lora"/>
              <a:cs typeface="Lora"/>
              <a:sym typeface="Lora"/>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