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5"/>
  </p:notesMasterIdLst>
  <p:sldIdLst>
    <p:sldId id="256" r:id="rId2"/>
    <p:sldId id="262" r:id="rId3"/>
    <p:sldId id="257" r:id="rId4"/>
    <p:sldId id="258" r:id="rId5"/>
    <p:sldId id="259" r:id="rId6"/>
    <p:sldId id="260" r:id="rId7"/>
    <p:sldId id="261" r:id="rId8"/>
    <p:sldId id="264" r:id="rId9"/>
    <p:sldId id="265" r:id="rId10"/>
    <p:sldId id="268" r:id="rId11"/>
    <p:sldId id="267" r:id="rId12"/>
    <p:sldId id="269"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1BD31A-31F0-454B-BDA1-A357C1FBB979}" type="datetimeFigureOut">
              <a:rPr lang="it-IT" smtClean="0"/>
              <a:t>28/10/2019</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B6935D-893A-4512-A268-84FCEBA17619}" type="slidenum">
              <a:rPr lang="it-IT" smtClean="0"/>
              <a:t>‹N›</a:t>
            </a:fld>
            <a:endParaRPr lang="it-IT"/>
          </a:p>
        </p:txBody>
      </p:sp>
    </p:spTree>
    <p:extLst>
      <p:ext uri="{BB962C8B-B14F-4D97-AF65-F5344CB8AC3E}">
        <p14:creationId xmlns:p14="http://schemas.microsoft.com/office/powerpoint/2010/main" val="1268029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BB6935D-893A-4512-A268-84FCEBA17619}" type="slidenum">
              <a:rPr lang="it-IT" smtClean="0"/>
              <a:t>5</a:t>
            </a:fld>
            <a:endParaRPr lang="it-IT"/>
          </a:p>
        </p:txBody>
      </p:sp>
    </p:spTree>
    <p:extLst>
      <p:ext uri="{BB962C8B-B14F-4D97-AF65-F5344CB8AC3E}">
        <p14:creationId xmlns:p14="http://schemas.microsoft.com/office/powerpoint/2010/main" val="3743772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325773" y="6117336"/>
            <a:ext cx="857473" cy="365125"/>
          </a:xfrm>
        </p:spPr>
        <p:txBody>
          <a:bodyPr/>
          <a:lstStyle/>
          <a:p>
            <a:fld id="{4BC66761-2FDD-440F-8103-E89A313BD045}" type="datetimeFigureOut">
              <a:rPr lang="it-IT" smtClean="0"/>
              <a:pPr/>
              <a:t>28/10/2019</a:t>
            </a:fld>
            <a:endParaRPr lang="it-IT"/>
          </a:p>
        </p:txBody>
      </p:sp>
      <p:sp>
        <p:nvSpPr>
          <p:cNvPr id="5" name="Footer Placeholder 4"/>
          <p:cNvSpPr>
            <a:spLocks noGrp="1"/>
          </p:cNvSpPr>
          <p:nvPr>
            <p:ph type="ftr" sz="quarter" idx="11"/>
          </p:nvPr>
        </p:nvSpPr>
        <p:spPr>
          <a:xfrm>
            <a:off x="3623733" y="6117336"/>
            <a:ext cx="3609438" cy="365125"/>
          </a:xfrm>
        </p:spPr>
        <p:txBody>
          <a:bodyPr/>
          <a:lstStyle/>
          <a:p>
            <a:endParaRPr lang="it-IT"/>
          </a:p>
        </p:txBody>
      </p:sp>
      <p:sp>
        <p:nvSpPr>
          <p:cNvPr id="6" name="Slide Number Placeholder 5"/>
          <p:cNvSpPr>
            <a:spLocks noGrp="1"/>
          </p:cNvSpPr>
          <p:nvPr>
            <p:ph type="sldNum" sz="quarter" idx="12"/>
          </p:nvPr>
        </p:nvSpPr>
        <p:spPr>
          <a:xfrm>
            <a:off x="8275320" y="6117336"/>
            <a:ext cx="411480" cy="365125"/>
          </a:xfrm>
        </p:spPr>
        <p:txBody>
          <a:bodyPr/>
          <a:lstStyle/>
          <a:p>
            <a:fld id="{B873D5CB-DB22-4674-9EB3-84591DBFA02A}" type="slidenum">
              <a:rPr lang="it-IT" smtClean="0"/>
              <a:pPr/>
              <a:t>‹N›</a:t>
            </a:fld>
            <a:endParaRPr lang="it-IT"/>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215772239"/>
      </p:ext>
    </p:extLst>
  </p:cSld>
  <p:clrMapOvr>
    <a:masterClrMapping/>
  </p:clrMapOvr>
  <p:transition>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BC66761-2FDD-440F-8103-E89A313BD045}" type="datetimeFigureOut">
              <a:rPr lang="it-IT" smtClean="0"/>
              <a:pPr/>
              <a:t>28/10/2019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73D5CB-DB22-4674-9EB3-84591DBFA02A}" type="slidenum">
              <a:rPr lang="it-IT" smtClean="0"/>
              <a:pPr/>
              <a:t>‹N›</a:t>
            </a:fld>
            <a:endParaRPr lang="it-IT"/>
          </a:p>
        </p:txBody>
      </p:sp>
    </p:spTree>
    <p:extLst>
      <p:ext uri="{BB962C8B-B14F-4D97-AF65-F5344CB8AC3E}">
        <p14:creationId xmlns:p14="http://schemas.microsoft.com/office/powerpoint/2010/main" val="3879623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BC66761-2FDD-440F-8103-E89A313BD045}" type="datetimeFigureOut">
              <a:rPr lang="it-IT" smtClean="0"/>
              <a:pPr/>
              <a:t>28/10/2019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73D5CB-DB22-4674-9EB3-84591DBFA02A}" type="slidenum">
              <a:rPr lang="it-IT" smtClean="0"/>
              <a:pPr/>
              <a:t>‹N›</a:t>
            </a:fld>
            <a:endParaRPr lang="it-IT"/>
          </a:p>
        </p:txBody>
      </p:sp>
    </p:spTree>
    <p:extLst>
      <p:ext uri="{BB962C8B-B14F-4D97-AF65-F5344CB8AC3E}">
        <p14:creationId xmlns:p14="http://schemas.microsoft.com/office/powerpoint/2010/main" val="1598019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BC66761-2FDD-440F-8103-E89A313BD045}" type="datetimeFigureOut">
              <a:rPr lang="it-IT" smtClean="0"/>
              <a:pPr/>
              <a:t>28/10/2019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73D5CB-DB22-4674-9EB3-84591DBFA02A}" type="slidenum">
              <a:rPr lang="it-IT" smtClean="0"/>
              <a:pPr/>
              <a:t>‹N›</a:t>
            </a:fld>
            <a:endParaRPr lang="it-IT"/>
          </a:p>
        </p:txBody>
      </p:sp>
    </p:spTree>
    <p:extLst>
      <p:ext uri="{BB962C8B-B14F-4D97-AF65-F5344CB8AC3E}">
        <p14:creationId xmlns:p14="http://schemas.microsoft.com/office/powerpoint/2010/main" val="2162102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BC66761-2FDD-440F-8103-E89A313BD045}" type="datetimeFigureOut">
              <a:rPr lang="it-IT" smtClean="0"/>
              <a:pPr/>
              <a:t>28/10/2019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73D5CB-DB22-4674-9EB3-84591DBFA02A}" type="slidenum">
              <a:rPr lang="it-IT" smtClean="0"/>
              <a:pPr/>
              <a:t>‹N›</a:t>
            </a:fld>
            <a:endParaRPr lang="it-IT"/>
          </a:p>
        </p:txBody>
      </p:sp>
    </p:spTree>
    <p:extLst>
      <p:ext uri="{BB962C8B-B14F-4D97-AF65-F5344CB8AC3E}">
        <p14:creationId xmlns:p14="http://schemas.microsoft.com/office/powerpoint/2010/main" val="2226904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BC66761-2FDD-440F-8103-E89A313BD045}" type="datetimeFigureOut">
              <a:rPr lang="it-IT" smtClean="0"/>
              <a:pPr/>
              <a:t>28/10/2019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73D5CB-DB22-4674-9EB3-84591DBFA02A}" type="slidenum">
              <a:rPr lang="it-IT" smtClean="0"/>
              <a:pPr/>
              <a:t>‹N›</a:t>
            </a:fld>
            <a:endParaRPr lang="it-IT"/>
          </a:p>
        </p:txBody>
      </p:sp>
    </p:spTree>
    <p:extLst>
      <p:ext uri="{BB962C8B-B14F-4D97-AF65-F5344CB8AC3E}">
        <p14:creationId xmlns:p14="http://schemas.microsoft.com/office/powerpoint/2010/main" val="4063270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BC66761-2FDD-440F-8103-E89A313BD045}" type="datetimeFigureOut">
              <a:rPr lang="it-IT" smtClean="0"/>
              <a:pPr/>
              <a:t>28/10/2019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73D5CB-DB22-4674-9EB3-84591DBFA02A}" type="slidenum">
              <a:rPr lang="it-IT" smtClean="0"/>
              <a:pPr/>
              <a:t>‹N›</a:t>
            </a:fld>
            <a:endParaRPr lang="it-IT"/>
          </a:p>
        </p:txBody>
      </p:sp>
    </p:spTree>
    <p:extLst>
      <p:ext uri="{BB962C8B-B14F-4D97-AF65-F5344CB8AC3E}">
        <p14:creationId xmlns:p14="http://schemas.microsoft.com/office/powerpoint/2010/main" val="1400438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BC66761-2FDD-440F-8103-E89A313BD045}" type="datetimeFigureOut">
              <a:rPr lang="it-IT" smtClean="0"/>
              <a:pPr/>
              <a:t>28/10/2019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73D5CB-DB22-4674-9EB3-84591DBFA02A}" type="slidenum">
              <a:rPr lang="it-IT" smtClean="0"/>
              <a:pPr/>
              <a:t>‹N›</a:t>
            </a:fld>
            <a:endParaRPr lang="it-IT"/>
          </a:p>
        </p:txBody>
      </p:sp>
    </p:spTree>
    <p:extLst>
      <p:ext uri="{BB962C8B-B14F-4D97-AF65-F5344CB8AC3E}">
        <p14:creationId xmlns:p14="http://schemas.microsoft.com/office/powerpoint/2010/main" val="3394701453"/>
      </p:ext>
    </p:extLst>
  </p:cSld>
  <p:clrMapOvr>
    <a:masterClrMapping/>
  </p:clrMapOvr>
  <p:transition>
    <p:pull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BC66761-2FDD-440F-8103-E89A313BD045}" type="datetimeFigureOut">
              <a:rPr lang="it-IT" smtClean="0"/>
              <a:pPr/>
              <a:t>28/10/2019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73D5CB-DB22-4674-9EB3-84591DBFA02A}" type="slidenum">
              <a:rPr lang="it-IT" smtClean="0"/>
              <a:pPr/>
              <a:t>‹N›</a:t>
            </a:fld>
            <a:endParaRPr lang="it-IT"/>
          </a:p>
        </p:txBody>
      </p:sp>
    </p:spTree>
    <p:extLst>
      <p:ext uri="{BB962C8B-B14F-4D97-AF65-F5344CB8AC3E}">
        <p14:creationId xmlns:p14="http://schemas.microsoft.com/office/powerpoint/2010/main" val="2155574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7344329" y="6108173"/>
            <a:ext cx="857473" cy="365125"/>
          </a:xfrm>
        </p:spPr>
        <p:txBody>
          <a:bodyPr/>
          <a:lstStyle/>
          <a:p>
            <a:fld id="{4BC66761-2FDD-440F-8103-E89A313BD045}" type="datetimeFigureOut">
              <a:rPr lang="it-IT" smtClean="0"/>
              <a:pPr/>
              <a:t>28/10/2019</a:t>
            </a:fld>
            <a:endParaRPr lang="it-IT"/>
          </a:p>
        </p:txBody>
      </p:sp>
      <p:sp>
        <p:nvSpPr>
          <p:cNvPr id="5" name="Footer Placeholder 4"/>
          <p:cNvSpPr>
            <a:spLocks noGrp="1"/>
          </p:cNvSpPr>
          <p:nvPr>
            <p:ph type="ftr" sz="quarter" idx="11"/>
          </p:nvPr>
        </p:nvSpPr>
        <p:spPr>
          <a:xfrm>
            <a:off x="1972647" y="6108173"/>
            <a:ext cx="5314517" cy="365125"/>
          </a:xfrm>
        </p:spPr>
        <p:txBody>
          <a:bodyPr/>
          <a:lstStyle/>
          <a:p>
            <a:endParaRPr lang="it-IT"/>
          </a:p>
        </p:txBody>
      </p:sp>
      <p:sp>
        <p:nvSpPr>
          <p:cNvPr id="6" name="Slide Number Placeholder 5"/>
          <p:cNvSpPr>
            <a:spLocks noGrp="1"/>
          </p:cNvSpPr>
          <p:nvPr>
            <p:ph type="sldNum" sz="quarter" idx="12"/>
          </p:nvPr>
        </p:nvSpPr>
        <p:spPr>
          <a:xfrm>
            <a:off x="8258967" y="6108173"/>
            <a:ext cx="427833" cy="365125"/>
          </a:xfrm>
        </p:spPr>
        <p:txBody>
          <a:bodyPr/>
          <a:lstStyle/>
          <a:p>
            <a:fld id="{B873D5CB-DB22-4674-9EB3-84591DBFA02A}" type="slidenum">
              <a:rPr lang="it-IT" smtClean="0"/>
              <a:pPr/>
              <a:t>‹N›</a:t>
            </a:fld>
            <a:endParaRPr lang="it-IT"/>
          </a:p>
        </p:txBody>
      </p:sp>
    </p:spTree>
    <p:extLst>
      <p:ext uri="{BB962C8B-B14F-4D97-AF65-F5344CB8AC3E}">
        <p14:creationId xmlns:p14="http://schemas.microsoft.com/office/powerpoint/2010/main" val="52825425"/>
      </p:ext>
    </p:extLst>
  </p:cSld>
  <p:clrMapOvr>
    <a:masterClrMapping/>
  </p:clrMapOvr>
  <p:transition>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BC66761-2FDD-440F-8103-E89A313BD045}" type="datetimeFigureOut">
              <a:rPr lang="it-IT" smtClean="0"/>
              <a:pPr/>
              <a:t>28/10/2019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8273317" y="6116070"/>
            <a:ext cx="413483" cy="365125"/>
          </a:xfrm>
        </p:spPr>
        <p:txBody>
          <a:bodyPr/>
          <a:lstStyle/>
          <a:p>
            <a:fld id="{B873D5CB-DB22-4674-9EB3-84591DBFA02A}" type="slidenum">
              <a:rPr lang="it-IT" smtClean="0"/>
              <a:pPr/>
              <a:t>‹N›</a:t>
            </a:fld>
            <a:endParaRPr lang="it-IT"/>
          </a:p>
        </p:txBody>
      </p:sp>
    </p:spTree>
    <p:extLst>
      <p:ext uri="{BB962C8B-B14F-4D97-AF65-F5344CB8AC3E}">
        <p14:creationId xmlns:p14="http://schemas.microsoft.com/office/powerpoint/2010/main" val="1411371764"/>
      </p:ext>
    </p:extLst>
  </p:cSld>
  <p:clrMapOvr>
    <a:masterClrMapping/>
  </p:clrMapOvr>
  <p:transition>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BC66761-2FDD-440F-8103-E89A313BD045}" type="datetimeFigureOut">
              <a:rPr lang="it-IT" smtClean="0"/>
              <a:pPr/>
              <a:t>28/10/2019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73D5CB-DB22-4674-9EB3-84591DBFA02A}" type="slidenum">
              <a:rPr lang="it-IT" smtClean="0"/>
              <a:pPr/>
              <a:t>‹N›</a:t>
            </a:fld>
            <a:endParaRPr lang="it-IT"/>
          </a:p>
        </p:txBody>
      </p:sp>
    </p:spTree>
    <p:extLst>
      <p:ext uri="{BB962C8B-B14F-4D97-AF65-F5344CB8AC3E}">
        <p14:creationId xmlns:p14="http://schemas.microsoft.com/office/powerpoint/2010/main" val="1907699336"/>
      </p:ext>
    </p:extLst>
  </p:cSld>
  <p:clrMapOvr>
    <a:masterClrMapping/>
  </p:clrMapOvr>
  <p:transition>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BC66761-2FDD-440F-8103-E89A313BD045}" type="datetimeFigureOut">
              <a:rPr lang="it-IT" smtClean="0"/>
              <a:pPr/>
              <a:t>28/10/2019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73D5CB-DB22-4674-9EB3-84591DBFA02A}" type="slidenum">
              <a:rPr lang="it-IT" smtClean="0"/>
              <a:pPr/>
              <a:t>‹N›</a:t>
            </a:fld>
            <a:endParaRPr lang="it-IT"/>
          </a:p>
        </p:txBody>
      </p:sp>
    </p:spTree>
    <p:extLst>
      <p:ext uri="{BB962C8B-B14F-4D97-AF65-F5344CB8AC3E}">
        <p14:creationId xmlns:p14="http://schemas.microsoft.com/office/powerpoint/2010/main" val="2407045763"/>
      </p:ext>
    </p:extLst>
  </p:cSld>
  <p:clrMapOvr>
    <a:masterClrMapping/>
  </p:clrMapOvr>
  <p:transition>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BC66761-2FDD-440F-8103-E89A313BD045}" type="datetimeFigureOut">
              <a:rPr lang="it-IT" smtClean="0"/>
              <a:pPr/>
              <a:t>28/10/2019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73D5CB-DB22-4674-9EB3-84591DBFA02A}" type="slidenum">
              <a:rPr lang="it-IT" smtClean="0"/>
              <a:pPr/>
              <a:t>‹N›</a:t>
            </a:fld>
            <a:endParaRPr lang="it-IT"/>
          </a:p>
        </p:txBody>
      </p:sp>
    </p:spTree>
    <p:extLst>
      <p:ext uri="{BB962C8B-B14F-4D97-AF65-F5344CB8AC3E}">
        <p14:creationId xmlns:p14="http://schemas.microsoft.com/office/powerpoint/2010/main" val="2750030266"/>
      </p:ext>
    </p:extLst>
  </p:cSld>
  <p:clrMapOvr>
    <a:masterClrMapping/>
  </p:clrMapOvr>
  <p:transition>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C66761-2FDD-440F-8103-E89A313BD045}" type="datetimeFigureOut">
              <a:rPr lang="it-IT" smtClean="0"/>
              <a:pPr/>
              <a:t>28/10/2019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73D5CB-DB22-4674-9EB3-84591DBFA02A}" type="slidenum">
              <a:rPr lang="it-IT" smtClean="0"/>
              <a:pPr/>
              <a:t>‹N›</a:t>
            </a:fld>
            <a:endParaRPr lang="it-IT"/>
          </a:p>
        </p:txBody>
      </p:sp>
    </p:spTree>
    <p:extLst>
      <p:ext uri="{BB962C8B-B14F-4D97-AF65-F5344CB8AC3E}">
        <p14:creationId xmlns:p14="http://schemas.microsoft.com/office/powerpoint/2010/main" val="2348012702"/>
      </p:ext>
    </p:extLst>
  </p:cSld>
  <p:clrMapOvr>
    <a:masterClrMapping/>
  </p:clrMapOvr>
  <p:transition>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BC66761-2FDD-440F-8103-E89A313BD045}" type="datetimeFigureOut">
              <a:rPr lang="it-IT" smtClean="0"/>
              <a:pPr/>
              <a:t>28/10/2019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73D5CB-DB22-4674-9EB3-84591DBFA02A}" type="slidenum">
              <a:rPr lang="it-IT" smtClean="0"/>
              <a:pPr/>
              <a:t>‹N›</a:t>
            </a:fld>
            <a:endParaRPr lang="it-IT"/>
          </a:p>
        </p:txBody>
      </p:sp>
    </p:spTree>
    <p:extLst>
      <p:ext uri="{BB962C8B-B14F-4D97-AF65-F5344CB8AC3E}">
        <p14:creationId xmlns:p14="http://schemas.microsoft.com/office/powerpoint/2010/main" val="2666648567"/>
      </p:ext>
    </p:extLst>
  </p:cSld>
  <p:clrMapOvr>
    <a:masterClrMapping/>
  </p:clrMapOvr>
  <p:transition>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BC66761-2FDD-440F-8103-E89A313BD045}" type="datetimeFigureOut">
              <a:rPr lang="it-IT" smtClean="0"/>
              <a:pPr/>
              <a:t>28/10/2019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73D5CB-DB22-4674-9EB3-84591DBFA02A}" type="slidenum">
              <a:rPr lang="it-IT" smtClean="0"/>
              <a:pPr/>
              <a:t>‹N›</a:t>
            </a:fld>
            <a:endParaRPr lang="it-IT"/>
          </a:p>
        </p:txBody>
      </p:sp>
    </p:spTree>
    <p:extLst>
      <p:ext uri="{BB962C8B-B14F-4D97-AF65-F5344CB8AC3E}">
        <p14:creationId xmlns:p14="http://schemas.microsoft.com/office/powerpoint/2010/main" val="2245353639"/>
      </p:ext>
    </p:extLst>
  </p:cSld>
  <p:clrMapOvr>
    <a:masterClrMapping/>
  </p:clrMapOvr>
  <p:transition>
    <p:pull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BC66761-2FDD-440F-8103-E89A313BD045}" type="datetimeFigureOut">
              <a:rPr lang="it-IT" smtClean="0"/>
              <a:pPr/>
              <a:t>28/10/2019</a:t>
            </a:fld>
            <a:endParaRPr lang="it-IT"/>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t-IT"/>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873D5CB-DB22-4674-9EB3-84591DBFA02A}" type="slidenum">
              <a:rPr lang="it-IT" smtClean="0"/>
              <a:pPr/>
              <a:t>‹N›</a:t>
            </a:fld>
            <a:endParaRPr lang="it-IT"/>
          </a:p>
        </p:txBody>
      </p:sp>
    </p:spTree>
    <p:extLst>
      <p:ext uri="{BB962C8B-B14F-4D97-AF65-F5344CB8AC3E}">
        <p14:creationId xmlns:p14="http://schemas.microsoft.com/office/powerpoint/2010/main" val="3193779988"/>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ransition>
    <p:pull dir="u"/>
  </p:transition>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www.youtube.com/watch?v=Wg22wIG9WR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15616" y="796637"/>
            <a:ext cx="5159474" cy="830997"/>
          </a:xfrm>
          <a:prstGeom prst="rect">
            <a:avLst/>
          </a:prstGeom>
          <a:noFill/>
        </p:spPr>
        <p:txBody>
          <a:bodyPr wrap="square" rtlCol="0">
            <a:spAutoFit/>
          </a:bodyPr>
          <a:lstStyle/>
          <a:p>
            <a:pPr algn="ctr"/>
            <a:r>
              <a:rPr lang="it-IT" sz="4800" b="1" dirty="0">
                <a:solidFill>
                  <a:srgbClr val="002060"/>
                </a:solidFill>
              </a:rPr>
              <a:t>WIND ENERGY</a:t>
            </a:r>
          </a:p>
        </p:txBody>
      </p:sp>
      <p:sp>
        <p:nvSpPr>
          <p:cNvPr id="5" name="CasellaDiTesto 4"/>
          <p:cNvSpPr txBox="1"/>
          <p:nvPr/>
        </p:nvSpPr>
        <p:spPr>
          <a:xfrm>
            <a:off x="1475656" y="2541091"/>
            <a:ext cx="6912768" cy="2616101"/>
          </a:xfrm>
          <a:prstGeom prst="rect">
            <a:avLst/>
          </a:prstGeom>
          <a:noFill/>
        </p:spPr>
        <p:txBody>
          <a:bodyPr wrap="square" rtlCol="0">
            <a:spAutoFit/>
          </a:bodyPr>
          <a:lstStyle/>
          <a:p>
            <a:r>
              <a:rPr lang="en-US" b="1" dirty="0"/>
              <a:t>Wind energy </a:t>
            </a:r>
            <a:r>
              <a:rPr lang="en-US" dirty="0"/>
              <a:t>is a form of</a:t>
            </a:r>
            <a:r>
              <a:rPr lang="en-US" b="1" dirty="0"/>
              <a:t> free, inexhaustible, distributed</a:t>
            </a:r>
            <a:r>
              <a:rPr lang="en-US" dirty="0"/>
              <a:t> "fuel". Producing wind energy means to exploit</a:t>
            </a:r>
            <a:r>
              <a:rPr lang="en-US" b="1" dirty="0"/>
              <a:t> the kinetic energy of wind</a:t>
            </a:r>
            <a:r>
              <a:rPr lang="en-US" dirty="0"/>
              <a:t> by transforming it into</a:t>
            </a:r>
            <a:r>
              <a:rPr lang="en-US" b="1" dirty="0"/>
              <a:t> electric energy,</a:t>
            </a:r>
            <a:r>
              <a:rPr lang="en-US" dirty="0"/>
              <a:t> using a wind turbine.</a:t>
            </a:r>
            <a:br>
              <a:rPr lang="en-US" sz="2000" dirty="0"/>
            </a:br>
            <a:br>
              <a:rPr lang="en-US" sz="2000" dirty="0"/>
            </a:br>
            <a:r>
              <a:rPr lang="en-US" b="1" dirty="0"/>
              <a:t>A wind turbine </a:t>
            </a:r>
            <a:r>
              <a:rPr lang="en-US" dirty="0"/>
              <a:t>is a structure consisting mainly of a support called a tower (latticed or tubular steel), a nacelle and rotor blades. When moved by the wind, the blades rotate and spin a shaft that is connected to a generator that produces electric energy.</a:t>
            </a:r>
            <a:br>
              <a:rPr lang="en-US" sz="2000" dirty="0"/>
            </a:br>
            <a:r>
              <a:rPr lang="en-US" dirty="0"/>
              <a:t> </a:t>
            </a:r>
            <a:endParaRPr lang="it-IT" sz="2000" b="1" dirty="0"/>
          </a:p>
        </p:txBody>
      </p:sp>
      <p:pic>
        <p:nvPicPr>
          <p:cNvPr id="7" name="Immagine 6" descr="download (1).jpg"/>
          <p:cNvPicPr>
            <a:picLocks noChangeAspect="1"/>
          </p:cNvPicPr>
          <p:nvPr/>
        </p:nvPicPr>
        <p:blipFill>
          <a:blip r:embed="rId2" cstate="print"/>
          <a:stretch>
            <a:fillRect/>
          </a:stretch>
        </p:blipFill>
        <p:spPr>
          <a:xfrm>
            <a:off x="5528544" y="4791541"/>
            <a:ext cx="3143250" cy="2088232"/>
          </a:xfrm>
          <a:prstGeom prst="rect">
            <a:avLst/>
          </a:prstGeom>
          <a:ln>
            <a:noFill/>
          </a:ln>
          <a:effectLst>
            <a:softEdge rad="112500"/>
          </a:effectLst>
        </p:spPr>
      </p:pic>
      <p:pic>
        <p:nvPicPr>
          <p:cNvPr id="8" name="Immagine 7" descr="7880905832_681231e68a_b.jpg"/>
          <p:cNvPicPr>
            <a:picLocks noChangeAspect="1"/>
          </p:cNvPicPr>
          <p:nvPr/>
        </p:nvPicPr>
        <p:blipFill>
          <a:blip r:embed="rId3" cstate="print"/>
          <a:stretch>
            <a:fillRect/>
          </a:stretch>
        </p:blipFill>
        <p:spPr>
          <a:xfrm>
            <a:off x="2483768" y="4857199"/>
            <a:ext cx="2761406" cy="1972433"/>
          </a:xfrm>
          <a:prstGeom prst="rect">
            <a:avLst/>
          </a:prstGeom>
          <a:ln>
            <a:noFill/>
          </a:ln>
          <a:effectLst>
            <a:softEdge rad="112500"/>
          </a:effectLst>
        </p:spPr>
      </p:pic>
      <p:sp>
        <p:nvSpPr>
          <p:cNvPr id="9" name="CasellaDiTesto 8"/>
          <p:cNvSpPr txBox="1"/>
          <p:nvPr/>
        </p:nvSpPr>
        <p:spPr>
          <a:xfrm flipH="1">
            <a:off x="2272406" y="6429522"/>
            <a:ext cx="2443606" cy="400110"/>
          </a:xfrm>
          <a:prstGeom prst="rect">
            <a:avLst/>
          </a:prstGeom>
          <a:noFill/>
        </p:spPr>
        <p:txBody>
          <a:bodyPr wrap="square" rtlCol="0">
            <a:spAutoFit/>
          </a:bodyPr>
          <a:lstStyle/>
          <a:p>
            <a:r>
              <a:rPr lang="it-IT" sz="2000" dirty="0" err="1"/>
              <a:t>Traditional</a:t>
            </a:r>
            <a:r>
              <a:rPr lang="it-IT" sz="2000" dirty="0"/>
              <a:t> </a:t>
            </a:r>
            <a:r>
              <a:rPr lang="it-IT" sz="2000" dirty="0" err="1"/>
              <a:t>use</a:t>
            </a:r>
            <a:r>
              <a:rPr lang="it-IT" sz="2000" dirty="0"/>
              <a:t> </a:t>
            </a:r>
          </a:p>
        </p:txBody>
      </p:sp>
      <p:sp>
        <p:nvSpPr>
          <p:cNvPr id="10" name="CasellaDiTesto 9"/>
          <p:cNvSpPr txBox="1"/>
          <p:nvPr/>
        </p:nvSpPr>
        <p:spPr>
          <a:xfrm>
            <a:off x="5796136" y="6429522"/>
            <a:ext cx="1944216" cy="400110"/>
          </a:xfrm>
          <a:prstGeom prst="rect">
            <a:avLst/>
          </a:prstGeom>
          <a:noFill/>
        </p:spPr>
        <p:txBody>
          <a:bodyPr wrap="square" rtlCol="0">
            <a:spAutoFit/>
          </a:bodyPr>
          <a:lstStyle/>
          <a:p>
            <a:r>
              <a:rPr lang="it-IT" sz="2000" dirty="0" err="1"/>
              <a:t>Modern</a:t>
            </a:r>
            <a:r>
              <a:rPr lang="it-IT" sz="2000" dirty="0"/>
              <a:t> </a:t>
            </a:r>
            <a:r>
              <a:rPr lang="it-IT" sz="2000" dirty="0" err="1"/>
              <a:t>use</a:t>
            </a:r>
            <a:endParaRPr lang="it-IT" sz="2000" dirty="0"/>
          </a:p>
        </p:txBody>
      </p:sp>
    </p:spTree>
  </p:cSld>
  <p:clrMapOvr>
    <a:masterClrMapping/>
  </p:clrMapOvr>
  <p:transition>
    <p:pull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2E047E73-E1BE-4606-B7A8-A108C822A760}"/>
              </a:ext>
            </a:extLst>
          </p:cNvPr>
          <p:cNvSpPr/>
          <p:nvPr/>
        </p:nvSpPr>
        <p:spPr>
          <a:xfrm rot="10800000" flipV="1">
            <a:off x="1619672" y="3183654"/>
            <a:ext cx="6984776" cy="1754326"/>
          </a:xfrm>
          <a:prstGeom prst="rect">
            <a:avLst/>
          </a:prstGeom>
        </p:spPr>
        <p:txBody>
          <a:bodyPr wrap="square">
            <a:spAutoFit/>
          </a:bodyPr>
          <a:lstStyle/>
          <a:p>
            <a:r>
              <a:rPr lang="en-US" dirty="0"/>
              <a:t>SEVION  will build the first offshore wind farm in the Mediterranean Sea. The farm will be composed by two turbine groups for a total of 10 wind turbines a 30MW development located in front of Taranto </a:t>
            </a:r>
            <a:r>
              <a:rPr lang="en-US" dirty="0" err="1"/>
              <a:t>harbour</a:t>
            </a:r>
            <a:r>
              <a:rPr lang="en-US" dirty="0"/>
              <a:t> in the Apulia region in southern Italy.</a:t>
            </a:r>
          </a:p>
          <a:p>
            <a:endParaRPr lang="en-US" dirty="0"/>
          </a:p>
          <a:p>
            <a:r>
              <a:rPr lang="it-IT" dirty="0">
                <a:hlinkClick r:id="rId2"/>
              </a:rPr>
              <a:t>https://www.youtube.com/watch?v=Wg22wIG9WRg</a:t>
            </a:r>
            <a:endParaRPr lang="it-IT" dirty="0"/>
          </a:p>
        </p:txBody>
      </p:sp>
      <p:sp>
        <p:nvSpPr>
          <p:cNvPr id="3" name="CasellaDiTesto 2">
            <a:extLst>
              <a:ext uri="{FF2B5EF4-FFF2-40B4-BE49-F238E27FC236}">
                <a16:creationId xmlns:a16="http://schemas.microsoft.com/office/drawing/2014/main" id="{B883E062-7B27-4D42-AC6D-4250FC360215}"/>
              </a:ext>
            </a:extLst>
          </p:cNvPr>
          <p:cNvSpPr txBox="1"/>
          <p:nvPr/>
        </p:nvSpPr>
        <p:spPr>
          <a:xfrm>
            <a:off x="1403648" y="1124744"/>
            <a:ext cx="7740352" cy="1323439"/>
          </a:xfrm>
          <a:prstGeom prst="rect">
            <a:avLst/>
          </a:prstGeom>
          <a:noFill/>
        </p:spPr>
        <p:txBody>
          <a:bodyPr wrap="square" rtlCol="0">
            <a:spAutoFit/>
          </a:bodyPr>
          <a:lstStyle/>
          <a:p>
            <a:r>
              <a:rPr lang="it-IT" sz="4000" b="1" dirty="0"/>
              <a:t>THE FIRST ITALIAN OFFSHORE WIND FARM IS IN TARANTO</a:t>
            </a:r>
          </a:p>
        </p:txBody>
      </p:sp>
      <p:pic>
        <p:nvPicPr>
          <p:cNvPr id="1026" name="Picture 2" descr="Risultati immagini per off shore wind plants in  TARANTO">
            <a:extLst>
              <a:ext uri="{FF2B5EF4-FFF2-40B4-BE49-F238E27FC236}">
                <a16:creationId xmlns:a16="http://schemas.microsoft.com/office/drawing/2014/main" id="{076B8F08-F538-4BD7-804C-796DD64C7D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1262" y="4942429"/>
            <a:ext cx="2760898" cy="1840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494781"/>
      </p:ext>
    </p:extLst>
  </p:cSld>
  <p:clrMapOvr>
    <a:masterClrMapping/>
  </p:clrMapOvr>
  <p:transition>
    <p:pull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427984" y="836713"/>
            <a:ext cx="4716015" cy="5447645"/>
          </a:xfrm>
          <a:prstGeom prst="rect">
            <a:avLst/>
          </a:prstGeom>
          <a:noFill/>
        </p:spPr>
        <p:txBody>
          <a:bodyPr wrap="square" rtlCol="0">
            <a:spAutoFit/>
          </a:bodyPr>
          <a:lstStyle/>
          <a:p>
            <a:r>
              <a:rPr lang="it-IT" sz="2400" b="1" dirty="0">
                <a:solidFill>
                  <a:srgbClr val="002060"/>
                </a:solidFill>
              </a:rPr>
              <a:t>INERGIA S.P.A </a:t>
            </a:r>
          </a:p>
          <a:p>
            <a:r>
              <a:rPr lang="it-IT" sz="2400" b="1" dirty="0">
                <a:solidFill>
                  <a:srgbClr val="002060"/>
                </a:solidFill>
              </a:rPr>
              <a:t> </a:t>
            </a:r>
            <a:r>
              <a:rPr lang="it-IT" sz="2000" dirty="0" err="1"/>
              <a:t>it</a:t>
            </a:r>
            <a:r>
              <a:rPr lang="it-IT" sz="2000" dirty="0"/>
              <a:t> </a:t>
            </a:r>
            <a:r>
              <a:rPr lang="it-IT" sz="2000" dirty="0" err="1"/>
              <a:t>started</a:t>
            </a:r>
            <a:r>
              <a:rPr lang="it-IT" sz="2000" dirty="0"/>
              <a:t> </a:t>
            </a:r>
            <a:r>
              <a:rPr lang="it-IT" sz="2000" dirty="0" err="1"/>
              <a:t>his</a:t>
            </a:r>
            <a:r>
              <a:rPr lang="it-IT" sz="2000" dirty="0"/>
              <a:t> activity in 2003 and </a:t>
            </a:r>
            <a:r>
              <a:rPr lang="it-IT" sz="2000" dirty="0" err="1"/>
              <a:t>now</a:t>
            </a:r>
            <a:r>
              <a:rPr lang="it-IT" sz="2000" dirty="0"/>
              <a:t> </a:t>
            </a:r>
            <a:r>
              <a:rPr lang="it-IT" sz="2000" dirty="0" err="1"/>
              <a:t>it</a:t>
            </a:r>
            <a:r>
              <a:rPr lang="it-IT" sz="2000" dirty="0"/>
              <a:t> </a:t>
            </a:r>
            <a:r>
              <a:rPr lang="it-IT" sz="2000" dirty="0" err="1"/>
              <a:t>operates</a:t>
            </a:r>
            <a:r>
              <a:rPr lang="it-IT" sz="2000" dirty="0"/>
              <a:t> in </a:t>
            </a:r>
            <a:r>
              <a:rPr lang="it-IT" sz="2000" dirty="0" err="1"/>
              <a:t>different</a:t>
            </a:r>
            <a:r>
              <a:rPr lang="it-IT" sz="2000" dirty="0"/>
              <a:t> </a:t>
            </a:r>
            <a:r>
              <a:rPr lang="it-IT" sz="2000" dirty="0" err="1"/>
              <a:t>sectors</a:t>
            </a:r>
            <a:r>
              <a:rPr lang="it-IT" sz="2000" dirty="0"/>
              <a:t> of </a:t>
            </a:r>
            <a:r>
              <a:rPr lang="it-IT" sz="2000" dirty="0" err="1"/>
              <a:t>renewable</a:t>
            </a:r>
            <a:r>
              <a:rPr lang="it-IT" sz="2000" dirty="0"/>
              <a:t> energy.</a:t>
            </a:r>
          </a:p>
          <a:p>
            <a:r>
              <a:rPr lang="it-IT" sz="2000" dirty="0"/>
              <a:t> </a:t>
            </a:r>
            <a:r>
              <a:rPr lang="it-IT" sz="2000" dirty="0" err="1"/>
              <a:t>Inergia</a:t>
            </a:r>
            <a:r>
              <a:rPr lang="it-IT" sz="2000" dirty="0"/>
              <a:t> </a:t>
            </a:r>
            <a:r>
              <a:rPr lang="it-IT" sz="2000" dirty="0" err="1"/>
              <a:t>is</a:t>
            </a:r>
            <a:r>
              <a:rPr lang="it-IT" sz="2000" dirty="0"/>
              <a:t> </a:t>
            </a:r>
            <a:r>
              <a:rPr lang="it-IT" sz="2000" dirty="0" err="1"/>
              <a:t>totally</a:t>
            </a:r>
            <a:r>
              <a:rPr lang="it-IT" sz="2000" dirty="0"/>
              <a:t> </a:t>
            </a:r>
            <a:r>
              <a:rPr lang="it-IT" sz="2000" dirty="0" err="1"/>
              <a:t>concerned</a:t>
            </a:r>
            <a:r>
              <a:rPr lang="it-IT" sz="2000" dirty="0"/>
              <a:t> with  green activities and green economy;</a:t>
            </a:r>
          </a:p>
          <a:p>
            <a:r>
              <a:rPr lang="it-IT" sz="2000" dirty="0"/>
              <a:t> </a:t>
            </a:r>
            <a:r>
              <a:rPr lang="it-IT" sz="2000" dirty="0" err="1"/>
              <a:t>it</a:t>
            </a:r>
            <a:r>
              <a:rPr lang="it-IT" sz="2000" dirty="0"/>
              <a:t> </a:t>
            </a:r>
            <a:r>
              <a:rPr lang="it-IT" sz="2000" dirty="0" err="1"/>
              <a:t>doesn’t</a:t>
            </a:r>
            <a:r>
              <a:rPr lang="it-IT" sz="2000" dirty="0"/>
              <a:t> design, build and </a:t>
            </a:r>
            <a:r>
              <a:rPr lang="it-IT" sz="2000" dirty="0" err="1"/>
              <a:t>run</a:t>
            </a:r>
            <a:r>
              <a:rPr lang="it-IT" sz="2000" dirty="0"/>
              <a:t> </a:t>
            </a:r>
            <a:r>
              <a:rPr lang="it-IT" sz="2000" dirty="0" err="1"/>
              <a:t>only</a:t>
            </a:r>
            <a:r>
              <a:rPr lang="it-IT" sz="2000" dirty="0"/>
              <a:t> </a:t>
            </a:r>
            <a:r>
              <a:rPr lang="it-IT" sz="2000" dirty="0" err="1"/>
              <a:t>wind</a:t>
            </a:r>
            <a:r>
              <a:rPr lang="it-IT" sz="2000" dirty="0"/>
              <a:t> farms </a:t>
            </a:r>
            <a:r>
              <a:rPr lang="it-IT" sz="2000" dirty="0" err="1"/>
              <a:t>but</a:t>
            </a:r>
            <a:r>
              <a:rPr lang="it-IT" sz="2000" dirty="0"/>
              <a:t> </a:t>
            </a:r>
            <a:r>
              <a:rPr lang="it-IT" sz="2000" dirty="0" err="1"/>
              <a:t>also</a:t>
            </a:r>
            <a:r>
              <a:rPr lang="it-IT" sz="2000" dirty="0"/>
              <a:t> </a:t>
            </a:r>
            <a:r>
              <a:rPr lang="it-IT" sz="2000" dirty="0" err="1"/>
              <a:t>photovoltaic</a:t>
            </a:r>
            <a:r>
              <a:rPr lang="it-IT" sz="2000" dirty="0"/>
              <a:t> systems </a:t>
            </a:r>
          </a:p>
          <a:p>
            <a:r>
              <a:rPr lang="it-IT" sz="2000" dirty="0" err="1"/>
              <a:t>it</a:t>
            </a:r>
            <a:r>
              <a:rPr lang="it-IT" sz="2000" dirty="0"/>
              <a:t> </a:t>
            </a:r>
            <a:r>
              <a:rPr lang="it-IT" sz="2000" dirty="0" err="1"/>
              <a:t>is</a:t>
            </a:r>
            <a:r>
              <a:rPr lang="it-IT" sz="2000" dirty="0"/>
              <a:t> </a:t>
            </a:r>
            <a:r>
              <a:rPr lang="it-IT" sz="2000" dirty="0" err="1"/>
              <a:t>engaged</a:t>
            </a:r>
            <a:r>
              <a:rPr lang="it-IT" sz="2000" dirty="0"/>
              <a:t> in the </a:t>
            </a:r>
            <a:r>
              <a:rPr lang="it-IT" sz="2000" dirty="0" err="1"/>
              <a:t>biomasses</a:t>
            </a:r>
            <a:r>
              <a:rPr lang="it-IT" sz="2000" dirty="0"/>
              <a:t>’ </a:t>
            </a:r>
            <a:r>
              <a:rPr lang="it-IT" sz="2000" dirty="0" err="1"/>
              <a:t>recycling</a:t>
            </a:r>
            <a:r>
              <a:rPr lang="it-IT" sz="2000" dirty="0"/>
              <a:t> and </a:t>
            </a:r>
            <a:r>
              <a:rPr lang="it-IT" sz="2000" dirty="0" err="1"/>
              <a:t>bio-constructin</a:t>
            </a:r>
            <a:r>
              <a:rPr lang="it-IT" sz="2000" dirty="0"/>
              <a:t> </a:t>
            </a:r>
            <a:r>
              <a:rPr lang="it-IT" sz="2000" dirty="0" err="1"/>
              <a:t>industry</a:t>
            </a:r>
            <a:r>
              <a:rPr lang="it-IT" sz="2000" dirty="0"/>
              <a:t> </a:t>
            </a:r>
            <a:r>
              <a:rPr lang="it-IT" sz="2000" dirty="0" err="1"/>
              <a:t>too</a:t>
            </a:r>
            <a:r>
              <a:rPr lang="it-IT" sz="2000" dirty="0"/>
              <a:t>.</a:t>
            </a:r>
          </a:p>
          <a:p>
            <a:r>
              <a:rPr lang="it-IT" sz="2000" dirty="0"/>
              <a:t>The “20-20-20” </a:t>
            </a:r>
            <a:r>
              <a:rPr lang="it-IT" sz="2000" dirty="0" err="1"/>
              <a:t>european</a:t>
            </a:r>
            <a:r>
              <a:rPr lang="it-IT" sz="2000" dirty="0"/>
              <a:t> target </a:t>
            </a:r>
            <a:r>
              <a:rPr lang="it-IT" sz="2000" dirty="0" err="1"/>
              <a:t>is</a:t>
            </a:r>
            <a:r>
              <a:rPr lang="it-IT" sz="2000" dirty="0"/>
              <a:t> </a:t>
            </a:r>
            <a:r>
              <a:rPr lang="it-IT" sz="2000" dirty="0" err="1"/>
              <a:t>completely</a:t>
            </a:r>
            <a:r>
              <a:rPr lang="it-IT" sz="2000" dirty="0"/>
              <a:t> </a:t>
            </a:r>
            <a:r>
              <a:rPr lang="it-IT" sz="2000" dirty="0" err="1"/>
              <a:t>supported</a:t>
            </a:r>
            <a:r>
              <a:rPr lang="it-IT" sz="2000" dirty="0"/>
              <a:t> by </a:t>
            </a:r>
            <a:r>
              <a:rPr lang="it-IT" sz="2000" dirty="0" err="1"/>
              <a:t>Inergia</a:t>
            </a:r>
            <a:r>
              <a:rPr lang="it-IT" sz="2000" dirty="0"/>
              <a:t>; </a:t>
            </a:r>
            <a:r>
              <a:rPr lang="it-IT" sz="2000" dirty="0" err="1"/>
              <a:t>it</a:t>
            </a:r>
            <a:r>
              <a:rPr lang="it-IT" sz="2000" dirty="0"/>
              <a:t> </a:t>
            </a:r>
            <a:r>
              <a:rPr lang="it-IT" sz="2000" dirty="0" err="1"/>
              <a:t>consist</a:t>
            </a:r>
            <a:r>
              <a:rPr lang="it-IT" sz="2000" dirty="0"/>
              <a:t> in </a:t>
            </a:r>
            <a:r>
              <a:rPr lang="it-IT" sz="2000" dirty="0" err="1"/>
              <a:t>trying</a:t>
            </a:r>
            <a:r>
              <a:rPr lang="it-IT" sz="2000" dirty="0"/>
              <a:t> to </a:t>
            </a:r>
            <a:r>
              <a:rPr lang="it-IT" sz="2000" dirty="0" err="1"/>
              <a:t>reach</a:t>
            </a:r>
            <a:r>
              <a:rPr lang="it-IT" sz="2000" dirty="0"/>
              <a:t> the 20% </a:t>
            </a:r>
            <a:r>
              <a:rPr lang="it-IT" sz="2000" dirty="0" err="1"/>
              <a:t>reduction</a:t>
            </a:r>
            <a:r>
              <a:rPr lang="it-IT" sz="2000" dirty="0"/>
              <a:t> of energy </a:t>
            </a:r>
            <a:r>
              <a:rPr lang="it-IT" sz="2000" dirty="0" err="1"/>
              <a:t>consumption</a:t>
            </a:r>
            <a:r>
              <a:rPr lang="it-IT" sz="2000" dirty="0"/>
              <a:t>, </a:t>
            </a:r>
            <a:r>
              <a:rPr lang="it-IT" sz="2000" dirty="0" err="1"/>
              <a:t>reduction</a:t>
            </a:r>
            <a:r>
              <a:rPr lang="it-IT" sz="2000" dirty="0"/>
              <a:t> of </a:t>
            </a:r>
            <a:r>
              <a:rPr lang="it-IT" sz="2000" dirty="0" err="1"/>
              <a:t>gasses</a:t>
            </a:r>
            <a:r>
              <a:rPr lang="it-IT" sz="2000" dirty="0"/>
              <a:t> </a:t>
            </a:r>
            <a:r>
              <a:rPr lang="it-IT" sz="2000" dirty="0" err="1"/>
              <a:t>that</a:t>
            </a:r>
            <a:r>
              <a:rPr lang="it-IT" sz="2000" dirty="0"/>
              <a:t> </a:t>
            </a:r>
            <a:r>
              <a:rPr lang="it-IT" sz="2000" dirty="0" err="1"/>
              <a:t>implement</a:t>
            </a:r>
            <a:r>
              <a:rPr lang="it-IT" sz="2000" dirty="0"/>
              <a:t> </a:t>
            </a:r>
            <a:r>
              <a:rPr lang="it-IT" sz="2000" dirty="0" err="1"/>
              <a:t>greenhouse</a:t>
            </a:r>
            <a:r>
              <a:rPr lang="it-IT" sz="2000" dirty="0"/>
              <a:t> </a:t>
            </a:r>
            <a:r>
              <a:rPr lang="it-IT" sz="2000" dirty="0" err="1"/>
              <a:t>effect</a:t>
            </a:r>
            <a:r>
              <a:rPr lang="it-IT" sz="2000" dirty="0"/>
              <a:t> and the 20% of </a:t>
            </a:r>
            <a:r>
              <a:rPr lang="it-IT" sz="2000" dirty="0" err="1"/>
              <a:t>renewable</a:t>
            </a:r>
            <a:r>
              <a:rPr lang="it-IT" sz="2000" dirty="0"/>
              <a:t> sources use </a:t>
            </a:r>
            <a:r>
              <a:rPr lang="it-IT" sz="2000" dirty="0" err="1"/>
              <a:t>all</a:t>
            </a:r>
            <a:r>
              <a:rPr lang="it-IT" sz="2000" dirty="0"/>
              <a:t> over the world. </a:t>
            </a:r>
          </a:p>
        </p:txBody>
      </p:sp>
      <p:pic>
        <p:nvPicPr>
          <p:cNvPr id="1026" name="Picture 2" descr="Risultati immagini per inergia"/>
          <p:cNvPicPr>
            <a:picLocks noChangeAspect="1" noChangeArrowheads="1"/>
          </p:cNvPicPr>
          <p:nvPr/>
        </p:nvPicPr>
        <p:blipFill>
          <a:blip r:embed="rId2" cstate="print"/>
          <a:srcRect/>
          <a:stretch>
            <a:fillRect/>
          </a:stretch>
        </p:blipFill>
        <p:spPr bwMode="auto">
          <a:xfrm>
            <a:off x="1187624" y="171177"/>
            <a:ext cx="2682064" cy="1761357"/>
          </a:xfrm>
          <a:prstGeom prst="rect">
            <a:avLst/>
          </a:prstGeom>
          <a:noFill/>
        </p:spPr>
      </p:pic>
      <p:pic>
        <p:nvPicPr>
          <p:cNvPr id="2050" name="Picture 2">
            <a:extLst>
              <a:ext uri="{FF2B5EF4-FFF2-40B4-BE49-F238E27FC236}">
                <a16:creationId xmlns:a16="http://schemas.microsoft.com/office/drawing/2014/main" id="{30F9E74F-0322-4DC9-AB6D-C4FBDDBDE9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2525404"/>
            <a:ext cx="3693712" cy="27037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33E332E-7446-49F4-ADF1-C1A31FDD301A}"/>
              </a:ext>
            </a:extLst>
          </p:cNvPr>
          <p:cNvSpPr txBox="1"/>
          <p:nvPr/>
        </p:nvSpPr>
        <p:spPr>
          <a:xfrm>
            <a:off x="1691680" y="260649"/>
            <a:ext cx="7344816" cy="6863417"/>
          </a:xfrm>
          <a:prstGeom prst="rect">
            <a:avLst/>
          </a:prstGeom>
          <a:noFill/>
        </p:spPr>
        <p:txBody>
          <a:bodyPr wrap="square" rtlCol="0">
            <a:spAutoFit/>
          </a:bodyPr>
          <a:lstStyle/>
          <a:p>
            <a:pPr algn="ctr"/>
            <a:r>
              <a:rPr lang="en-US" sz="4400" dirty="0"/>
              <a:t>LECCE 3 Wind Farm</a:t>
            </a:r>
          </a:p>
          <a:p>
            <a:r>
              <a:rPr lang="en-US" b="1" dirty="0"/>
              <a:t>Municipality:</a:t>
            </a:r>
            <a:r>
              <a:rPr lang="en-US" dirty="0"/>
              <a:t> Lecce</a:t>
            </a:r>
          </a:p>
          <a:p>
            <a:r>
              <a:rPr lang="en-US" b="1" dirty="0"/>
              <a:t>Province:</a:t>
            </a:r>
            <a:r>
              <a:rPr lang="en-US" dirty="0"/>
              <a:t> Lecce</a:t>
            </a:r>
          </a:p>
          <a:p>
            <a:r>
              <a:rPr lang="en-US" b="1" dirty="0"/>
              <a:t>Region:</a:t>
            </a:r>
            <a:r>
              <a:rPr lang="en-US" dirty="0"/>
              <a:t> Puglia</a:t>
            </a:r>
          </a:p>
          <a:p>
            <a:r>
              <a:rPr lang="en-US" b="1" dirty="0"/>
              <a:t>WTG (Wind Turbine Generators):</a:t>
            </a:r>
            <a:r>
              <a:rPr lang="en-US" dirty="0"/>
              <a:t> Vestas V90</a:t>
            </a:r>
          </a:p>
          <a:p>
            <a:r>
              <a:rPr lang="en-US" b="1" dirty="0"/>
              <a:t>Power:</a:t>
            </a:r>
            <a:r>
              <a:rPr lang="en-US" dirty="0"/>
              <a:t> 2 MW</a:t>
            </a:r>
          </a:p>
          <a:p>
            <a:r>
              <a:rPr lang="en-US" b="1" dirty="0"/>
              <a:t>Dimensions:</a:t>
            </a:r>
            <a:r>
              <a:rPr lang="en-US" dirty="0"/>
              <a:t> 80 m (hub height), 90 m (motor diameter)</a:t>
            </a:r>
          </a:p>
          <a:p>
            <a:r>
              <a:rPr lang="en-US" b="1" dirty="0"/>
              <a:t>No. of WTG:</a:t>
            </a:r>
            <a:r>
              <a:rPr lang="en-US" dirty="0"/>
              <a:t> 18</a:t>
            </a:r>
          </a:p>
          <a:p>
            <a:r>
              <a:rPr lang="en-US" b="1" dirty="0"/>
              <a:t>Total Installed Power:</a:t>
            </a:r>
            <a:r>
              <a:rPr lang="en-US" dirty="0"/>
              <a:t> 36 MW</a:t>
            </a:r>
          </a:p>
          <a:p>
            <a:r>
              <a:rPr lang="en-US" b="1" dirty="0"/>
              <a:t>Equivalent Hours:</a:t>
            </a:r>
            <a:r>
              <a:rPr lang="en-US" dirty="0"/>
              <a:t> 2.100</a:t>
            </a:r>
          </a:p>
          <a:p>
            <a:r>
              <a:rPr lang="en-US" b="1" dirty="0"/>
              <a:t>Annual Production:</a:t>
            </a:r>
            <a:r>
              <a:rPr lang="en-US" dirty="0"/>
              <a:t> 75.600 MWh</a:t>
            </a:r>
          </a:p>
          <a:p>
            <a:r>
              <a:rPr lang="en-US" b="1" dirty="0"/>
              <a:t>CO</a:t>
            </a:r>
            <a:r>
              <a:rPr lang="en-US" b="1" baseline="-25000" dirty="0"/>
              <a:t>2</a:t>
            </a:r>
            <a:r>
              <a:rPr lang="en-US" b="1" dirty="0"/>
              <a:t> Saved:</a:t>
            </a:r>
            <a:r>
              <a:rPr lang="en-US" dirty="0"/>
              <a:t> 40.000 t/year</a:t>
            </a:r>
          </a:p>
          <a:p>
            <a:r>
              <a:rPr lang="en-US" b="1" dirty="0"/>
              <a:t>Requirement Satisfied:</a:t>
            </a:r>
            <a:r>
              <a:rPr lang="en-US" dirty="0"/>
              <a:t> 21.000 households</a:t>
            </a:r>
          </a:p>
          <a:p>
            <a:r>
              <a:rPr lang="en-US" dirty="0"/>
              <a:t>The "Lecce 3" wind farm is located in Santa Maria </a:t>
            </a:r>
            <a:r>
              <a:rPr lang="en-US" dirty="0" err="1"/>
              <a:t>D'Aurio</a:t>
            </a:r>
            <a:r>
              <a:rPr lang="en-US" dirty="0"/>
              <a:t>, an area of 247 hectares, 7 km north-west of Lecce.</a:t>
            </a:r>
            <a:br>
              <a:rPr lang="en-US" dirty="0"/>
            </a:br>
            <a:r>
              <a:rPr lang="en-US" dirty="0"/>
              <a:t> </a:t>
            </a:r>
            <a:br>
              <a:rPr lang="en-US" dirty="0"/>
            </a:br>
            <a:r>
              <a:rPr lang="en-US" dirty="0"/>
              <a:t>The plant is part of Lecce's "hybrid energy hub", the first location in Italy to host both wind and solar plants at a single installation.</a:t>
            </a:r>
            <a:br>
              <a:rPr lang="en-US" dirty="0"/>
            </a:br>
            <a:r>
              <a:rPr lang="en-US" dirty="0"/>
              <a:t> </a:t>
            </a:r>
            <a:br>
              <a:rPr lang="en-US" dirty="0"/>
            </a:br>
            <a:r>
              <a:rPr lang="en-US" dirty="0"/>
              <a:t>Construction began in September 2006 and on April 23, 2007 the plant was connected to the grid.</a:t>
            </a:r>
          </a:p>
          <a:p>
            <a:endParaRPr lang="en-US" dirty="0"/>
          </a:p>
          <a:p>
            <a:endParaRPr lang="it-IT" dirty="0"/>
          </a:p>
        </p:txBody>
      </p:sp>
    </p:spTree>
    <p:extLst>
      <p:ext uri="{BB962C8B-B14F-4D97-AF65-F5344CB8AC3E}">
        <p14:creationId xmlns:p14="http://schemas.microsoft.com/office/powerpoint/2010/main" val="3561985473"/>
      </p:ext>
    </p:extLst>
  </p:cSld>
  <p:clrMapOvr>
    <a:masterClrMapping/>
  </p:clrMapOvr>
  <p:transition>
    <p:pull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CFAF548-C1FD-4F50-A58A-4DF6DE29B84C}"/>
              </a:ext>
            </a:extLst>
          </p:cNvPr>
          <p:cNvSpPr txBox="1"/>
          <p:nvPr/>
        </p:nvSpPr>
        <p:spPr>
          <a:xfrm>
            <a:off x="1475656" y="404664"/>
            <a:ext cx="7560840" cy="1138773"/>
          </a:xfrm>
          <a:prstGeom prst="rect">
            <a:avLst/>
          </a:prstGeom>
          <a:noFill/>
        </p:spPr>
        <p:txBody>
          <a:bodyPr wrap="square" rtlCol="0">
            <a:spAutoFit/>
          </a:bodyPr>
          <a:lstStyle/>
          <a:p>
            <a:r>
              <a:rPr lang="it-IT" sz="2800" b="1" dirty="0"/>
              <a:t>STUDY VISIT TO THE WIND AND SOLAR  PARK </a:t>
            </a:r>
            <a:endParaRPr lang="it-IT" sz="4000" b="1" dirty="0"/>
          </a:p>
          <a:p>
            <a:pPr algn="ctr"/>
            <a:r>
              <a:rPr lang="it-IT" sz="4000" b="1" dirty="0"/>
              <a:t>INERGIA LECCE3 </a:t>
            </a:r>
          </a:p>
        </p:txBody>
      </p:sp>
      <p:sp>
        <p:nvSpPr>
          <p:cNvPr id="3" name="CasellaDiTesto 2">
            <a:extLst>
              <a:ext uri="{FF2B5EF4-FFF2-40B4-BE49-F238E27FC236}">
                <a16:creationId xmlns:a16="http://schemas.microsoft.com/office/drawing/2014/main" id="{D48BE55C-439C-44AE-9E59-0FAB33220F60}"/>
              </a:ext>
            </a:extLst>
          </p:cNvPr>
          <p:cNvSpPr txBox="1"/>
          <p:nvPr/>
        </p:nvSpPr>
        <p:spPr>
          <a:xfrm>
            <a:off x="827584" y="1916832"/>
            <a:ext cx="8293289" cy="3139321"/>
          </a:xfrm>
          <a:prstGeom prst="rect">
            <a:avLst/>
          </a:prstGeom>
          <a:noFill/>
        </p:spPr>
        <p:txBody>
          <a:bodyPr wrap="square" rtlCol="0">
            <a:spAutoFit/>
          </a:bodyPr>
          <a:lstStyle/>
          <a:p>
            <a:r>
              <a:rPr lang="en-US" b="1" dirty="0"/>
              <a:t>Tuesday, </a:t>
            </a:r>
            <a:r>
              <a:rPr lang="en-US" b="1" dirty="0" err="1"/>
              <a:t>Octobre</a:t>
            </a:r>
            <a:r>
              <a:rPr lang="en-US" b="1" dirty="0"/>
              <a:t> 29 , 2019</a:t>
            </a:r>
            <a:endParaRPr lang="en-US" dirty="0"/>
          </a:p>
          <a:p>
            <a:r>
              <a:rPr lang="en-US" b="1" dirty="0" err="1"/>
              <a:t>Inergia</a:t>
            </a:r>
            <a:r>
              <a:rPr lang="en-US" b="1" dirty="0"/>
              <a:t> S.p.A.</a:t>
            </a:r>
            <a:r>
              <a:rPr lang="en-US" dirty="0"/>
              <a:t>, a </a:t>
            </a:r>
            <a:r>
              <a:rPr lang="en-US" dirty="0" err="1"/>
              <a:t>Santarelli</a:t>
            </a:r>
            <a:r>
              <a:rPr lang="en-US" dirty="0"/>
              <a:t> Group company, </a:t>
            </a:r>
            <a:r>
              <a:rPr lang="en-US" b="1" dirty="0"/>
              <a:t>gave a lecture on renewable energy devoted to the students of IISS AUGUSTO RIGHI Taranto participating in the Erasmus plus project S.E.C.E.A.</a:t>
            </a:r>
            <a:br>
              <a:rPr lang="en-US" dirty="0"/>
            </a:br>
            <a:r>
              <a:rPr lang="en-US" dirty="0"/>
              <a:t>Dr </a:t>
            </a:r>
            <a:r>
              <a:rPr lang="en-US" dirty="0" err="1"/>
              <a:t>Micelli</a:t>
            </a:r>
            <a:r>
              <a:rPr lang="en-US" dirty="0"/>
              <a:t> , Head of Technology, illustrated to the young students the different types of renewable sources, explaining how these are used and their ecological advantages, putting into context their growing importance in the Italian energy panorama, with particular reference to the objectives set by the international Kyoto Agreement.</a:t>
            </a:r>
            <a:br>
              <a:rPr lang="en-US" dirty="0"/>
            </a:br>
            <a:r>
              <a:rPr lang="en-US" dirty="0"/>
              <a:t>Finally, </a:t>
            </a:r>
            <a:r>
              <a:rPr lang="en-US" b="1" dirty="0"/>
              <a:t>the issue of Energy Conservation was stressed along with individual responsibility in helping to make the planet a better place,</a:t>
            </a:r>
            <a:r>
              <a:rPr lang="en-US" dirty="0"/>
              <a:t> not only for today but, more importantly, for future generations.</a:t>
            </a:r>
            <a:endParaRPr lang="it-IT" dirty="0"/>
          </a:p>
        </p:txBody>
      </p:sp>
      <p:sp>
        <p:nvSpPr>
          <p:cNvPr id="4" name="CasellaDiTesto 3">
            <a:extLst>
              <a:ext uri="{FF2B5EF4-FFF2-40B4-BE49-F238E27FC236}">
                <a16:creationId xmlns:a16="http://schemas.microsoft.com/office/drawing/2014/main" id="{DBA01770-7007-42B9-87DD-D89D0470BE77}"/>
              </a:ext>
            </a:extLst>
          </p:cNvPr>
          <p:cNvSpPr txBox="1"/>
          <p:nvPr/>
        </p:nvSpPr>
        <p:spPr>
          <a:xfrm>
            <a:off x="2051720" y="5517232"/>
            <a:ext cx="5544616" cy="369332"/>
          </a:xfrm>
          <a:prstGeom prst="rect">
            <a:avLst/>
          </a:prstGeom>
          <a:noFill/>
        </p:spPr>
        <p:txBody>
          <a:bodyPr wrap="square" rtlCol="0">
            <a:spAutoFit/>
          </a:bodyPr>
          <a:lstStyle/>
          <a:p>
            <a:r>
              <a:rPr lang="it-IT" dirty="0"/>
              <a:t>Video of the </a:t>
            </a:r>
            <a:r>
              <a:rPr lang="it-IT" dirty="0" err="1"/>
              <a:t>experience</a:t>
            </a:r>
            <a:r>
              <a:rPr lang="it-IT" dirty="0"/>
              <a:t> </a:t>
            </a:r>
          </a:p>
        </p:txBody>
      </p:sp>
    </p:spTree>
    <p:extLst>
      <p:ext uri="{BB962C8B-B14F-4D97-AF65-F5344CB8AC3E}">
        <p14:creationId xmlns:p14="http://schemas.microsoft.com/office/powerpoint/2010/main" val="3156250915"/>
      </p:ext>
    </p:extLst>
  </p:cSld>
  <p:clrMapOvr>
    <a:masterClrMapping/>
  </p:clrMapOvr>
  <p:transition>
    <p:pull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0274" y="1"/>
            <a:ext cx="7224326" cy="584775"/>
          </a:xfrm>
          <a:prstGeom prst="rect">
            <a:avLst/>
          </a:prstGeom>
          <a:noFill/>
        </p:spPr>
        <p:txBody>
          <a:bodyPr wrap="square" rtlCol="0">
            <a:spAutoFit/>
          </a:bodyPr>
          <a:lstStyle/>
          <a:p>
            <a:r>
              <a:rPr lang="it-IT" sz="3200" b="1" dirty="0">
                <a:solidFill>
                  <a:srgbClr val="002060"/>
                </a:solidFill>
              </a:rPr>
              <a:t>HOW A WIND TURBINE IS MADE </a:t>
            </a:r>
          </a:p>
        </p:txBody>
      </p:sp>
      <p:sp>
        <p:nvSpPr>
          <p:cNvPr id="4" name="CasellaDiTesto 3"/>
          <p:cNvSpPr txBox="1"/>
          <p:nvPr/>
        </p:nvSpPr>
        <p:spPr>
          <a:xfrm>
            <a:off x="899592" y="404664"/>
            <a:ext cx="3024336" cy="1015663"/>
          </a:xfrm>
          <a:prstGeom prst="rect">
            <a:avLst/>
          </a:prstGeom>
          <a:noFill/>
        </p:spPr>
        <p:txBody>
          <a:bodyPr wrap="square" rtlCol="0">
            <a:spAutoFit/>
          </a:bodyPr>
          <a:lstStyle/>
          <a:p>
            <a:endParaRPr lang="it-IT" sz="2000" b="1" dirty="0"/>
          </a:p>
          <a:p>
            <a:endParaRPr lang="it-IT" sz="2000" b="1" dirty="0"/>
          </a:p>
          <a:p>
            <a:r>
              <a:rPr lang="it-IT" sz="2000" b="1" dirty="0"/>
              <a:t>BEDROCK</a:t>
            </a:r>
          </a:p>
        </p:txBody>
      </p:sp>
      <p:pic>
        <p:nvPicPr>
          <p:cNvPr id="1026" name="Picture 2" descr="Risultati immagini per FONDAMENTA TURBINA EOLICA"/>
          <p:cNvPicPr>
            <a:picLocks noChangeAspect="1" noChangeArrowheads="1"/>
          </p:cNvPicPr>
          <p:nvPr/>
        </p:nvPicPr>
        <p:blipFill>
          <a:blip r:embed="rId2" cstate="print"/>
          <a:srcRect/>
          <a:stretch>
            <a:fillRect/>
          </a:stretch>
        </p:blipFill>
        <p:spPr bwMode="auto">
          <a:xfrm>
            <a:off x="1690274" y="1512760"/>
            <a:ext cx="3124200" cy="1106811"/>
          </a:xfrm>
          <a:prstGeom prst="rect">
            <a:avLst/>
          </a:prstGeom>
          <a:ln>
            <a:noFill/>
          </a:ln>
          <a:effectLst>
            <a:softEdge rad="112500"/>
          </a:effectLst>
        </p:spPr>
      </p:pic>
      <p:sp>
        <p:nvSpPr>
          <p:cNvPr id="6" name="CasellaDiTesto 5"/>
          <p:cNvSpPr txBox="1"/>
          <p:nvPr/>
        </p:nvSpPr>
        <p:spPr>
          <a:xfrm flipH="1">
            <a:off x="4860032" y="836712"/>
            <a:ext cx="3672408" cy="1631216"/>
          </a:xfrm>
          <a:prstGeom prst="rect">
            <a:avLst/>
          </a:prstGeom>
          <a:noFill/>
        </p:spPr>
        <p:txBody>
          <a:bodyPr wrap="square" rtlCol="0">
            <a:spAutoFit/>
          </a:bodyPr>
          <a:lstStyle/>
          <a:p>
            <a:r>
              <a:rPr lang="it-IT" sz="2000" b="1" dirty="0"/>
              <a:t>SUPPORT TOWER</a:t>
            </a:r>
          </a:p>
          <a:p>
            <a:pPr>
              <a:buFont typeface="Arial" pitchFamily="34" charset="0"/>
              <a:buChar char="•"/>
            </a:pPr>
            <a:endParaRPr lang="it-IT" sz="2000" b="1" dirty="0"/>
          </a:p>
          <a:p>
            <a:pPr>
              <a:buFont typeface="Arial" pitchFamily="34" charset="0"/>
              <a:buChar char="•"/>
            </a:pPr>
            <a:endParaRPr lang="it-IT" sz="2000" b="1" dirty="0"/>
          </a:p>
          <a:p>
            <a:pPr>
              <a:buFont typeface="Arial" pitchFamily="34" charset="0"/>
              <a:buChar char="•"/>
            </a:pPr>
            <a:endParaRPr lang="it-IT" sz="2000" b="1" dirty="0"/>
          </a:p>
          <a:p>
            <a:pPr>
              <a:buFont typeface="Arial" pitchFamily="34" charset="0"/>
              <a:buChar char="•"/>
            </a:pPr>
            <a:endParaRPr lang="it-IT" sz="2000" b="1" dirty="0"/>
          </a:p>
        </p:txBody>
      </p:sp>
      <p:sp>
        <p:nvSpPr>
          <p:cNvPr id="7" name="CasellaDiTesto 6"/>
          <p:cNvSpPr txBox="1"/>
          <p:nvPr/>
        </p:nvSpPr>
        <p:spPr>
          <a:xfrm flipH="1">
            <a:off x="4860030" y="1268760"/>
            <a:ext cx="1656185" cy="400110"/>
          </a:xfrm>
          <a:prstGeom prst="rect">
            <a:avLst/>
          </a:prstGeom>
          <a:noFill/>
        </p:spPr>
        <p:txBody>
          <a:bodyPr wrap="square" rtlCol="0">
            <a:spAutoFit/>
          </a:bodyPr>
          <a:lstStyle/>
          <a:p>
            <a:r>
              <a:rPr lang="it-IT" sz="2000" b="1" dirty="0"/>
              <a:t>SHOWELS</a:t>
            </a:r>
          </a:p>
        </p:txBody>
      </p:sp>
      <p:sp>
        <p:nvSpPr>
          <p:cNvPr id="8" name="CasellaDiTesto 7"/>
          <p:cNvSpPr txBox="1"/>
          <p:nvPr/>
        </p:nvSpPr>
        <p:spPr>
          <a:xfrm>
            <a:off x="4932040" y="1700808"/>
            <a:ext cx="3600400" cy="707886"/>
          </a:xfrm>
          <a:prstGeom prst="rect">
            <a:avLst/>
          </a:prstGeom>
          <a:noFill/>
        </p:spPr>
        <p:txBody>
          <a:bodyPr wrap="square" rtlCol="0">
            <a:spAutoFit/>
          </a:bodyPr>
          <a:lstStyle/>
          <a:p>
            <a:r>
              <a:rPr lang="it-IT" sz="2000" b="1" dirty="0"/>
              <a:t>ROTOR:</a:t>
            </a:r>
            <a:r>
              <a:rPr lang="it-IT" sz="2000" dirty="0"/>
              <a:t> </a:t>
            </a:r>
            <a:r>
              <a:rPr lang="it-IT" sz="2000" dirty="0" err="1"/>
              <a:t>hub</a:t>
            </a:r>
            <a:r>
              <a:rPr lang="it-IT" sz="2000" dirty="0"/>
              <a:t> in </a:t>
            </a:r>
            <a:r>
              <a:rPr lang="it-IT" sz="2000" dirty="0" err="1"/>
              <a:t>which</a:t>
            </a:r>
            <a:r>
              <a:rPr lang="it-IT" sz="2000" dirty="0"/>
              <a:t> are </a:t>
            </a:r>
            <a:r>
              <a:rPr lang="it-IT" sz="2000" dirty="0" err="1"/>
              <a:t>fixed</a:t>
            </a:r>
            <a:r>
              <a:rPr lang="it-IT" sz="2000" dirty="0"/>
              <a:t> the </a:t>
            </a:r>
            <a:r>
              <a:rPr lang="it-IT" sz="2000" dirty="0" err="1"/>
              <a:t>showels</a:t>
            </a:r>
            <a:endParaRPr lang="it-IT" sz="2000" b="1" dirty="0"/>
          </a:p>
        </p:txBody>
      </p:sp>
      <p:sp>
        <p:nvSpPr>
          <p:cNvPr id="9" name="CasellaDiTesto 8"/>
          <p:cNvSpPr txBox="1"/>
          <p:nvPr/>
        </p:nvSpPr>
        <p:spPr>
          <a:xfrm>
            <a:off x="899592" y="2564904"/>
            <a:ext cx="5400600" cy="1015663"/>
          </a:xfrm>
          <a:prstGeom prst="rect">
            <a:avLst/>
          </a:prstGeom>
          <a:noFill/>
        </p:spPr>
        <p:txBody>
          <a:bodyPr wrap="square" rtlCol="0">
            <a:spAutoFit/>
          </a:bodyPr>
          <a:lstStyle/>
          <a:p>
            <a:pPr>
              <a:buFont typeface="Arial" pitchFamily="34" charset="0"/>
              <a:buChar char="•"/>
            </a:pPr>
            <a:r>
              <a:rPr lang="it-IT" sz="2000" b="1" dirty="0"/>
              <a:t>SPEED MULTIPLER:</a:t>
            </a:r>
            <a:r>
              <a:rPr lang="it-IT" sz="2000" dirty="0"/>
              <a:t> </a:t>
            </a:r>
            <a:r>
              <a:rPr lang="it-IT" sz="2000" dirty="0" err="1"/>
              <a:t>commutes</a:t>
            </a:r>
            <a:r>
              <a:rPr lang="it-IT" sz="2000" dirty="0"/>
              <a:t> </a:t>
            </a:r>
            <a:r>
              <a:rPr lang="it-IT" sz="2000" dirty="0" err="1"/>
              <a:t>showels</a:t>
            </a:r>
            <a:r>
              <a:rPr lang="it-IT" sz="2000" dirty="0"/>
              <a:t>’ slow rotation in a </a:t>
            </a:r>
            <a:r>
              <a:rPr lang="it-IT" sz="2000" dirty="0" err="1"/>
              <a:t>quick</a:t>
            </a:r>
            <a:r>
              <a:rPr lang="it-IT" sz="2000" dirty="0"/>
              <a:t> one in </a:t>
            </a:r>
            <a:r>
              <a:rPr lang="it-IT" sz="2000" dirty="0" err="1"/>
              <a:t>order</a:t>
            </a:r>
            <a:r>
              <a:rPr lang="it-IT" sz="2000" dirty="0"/>
              <a:t> to make the </a:t>
            </a:r>
            <a:r>
              <a:rPr lang="it-IT" sz="2000" dirty="0" err="1"/>
              <a:t>alternator</a:t>
            </a:r>
            <a:r>
              <a:rPr lang="it-IT" sz="2000" dirty="0"/>
              <a:t> turn </a:t>
            </a:r>
            <a:endParaRPr lang="it-IT" sz="2000" b="1" dirty="0"/>
          </a:p>
        </p:txBody>
      </p:sp>
      <p:pic>
        <p:nvPicPr>
          <p:cNvPr id="1028" name="Picture 4" descr="Risultati immagini per MOLTIPLICATORE DI GIRI TURBINA EOLICA"/>
          <p:cNvPicPr>
            <a:picLocks noChangeAspect="1" noChangeArrowheads="1"/>
          </p:cNvPicPr>
          <p:nvPr/>
        </p:nvPicPr>
        <p:blipFill>
          <a:blip r:embed="rId3" cstate="print"/>
          <a:srcRect/>
          <a:stretch>
            <a:fillRect/>
          </a:stretch>
        </p:blipFill>
        <p:spPr bwMode="auto">
          <a:xfrm>
            <a:off x="6137920" y="2543650"/>
            <a:ext cx="2628800" cy="2254163"/>
          </a:xfrm>
          <a:prstGeom prst="rect">
            <a:avLst/>
          </a:prstGeom>
          <a:ln>
            <a:noFill/>
          </a:ln>
          <a:effectLst>
            <a:softEdge rad="112500"/>
          </a:effectLst>
        </p:spPr>
      </p:pic>
      <p:sp>
        <p:nvSpPr>
          <p:cNvPr id="11" name="CasellaDiTesto 10"/>
          <p:cNvSpPr txBox="1"/>
          <p:nvPr/>
        </p:nvSpPr>
        <p:spPr>
          <a:xfrm>
            <a:off x="611560" y="3515604"/>
            <a:ext cx="5526360" cy="707886"/>
          </a:xfrm>
          <a:prstGeom prst="rect">
            <a:avLst/>
          </a:prstGeom>
          <a:noFill/>
        </p:spPr>
        <p:txBody>
          <a:bodyPr wrap="square" rtlCol="0">
            <a:spAutoFit/>
          </a:bodyPr>
          <a:lstStyle/>
          <a:p>
            <a:r>
              <a:rPr lang="it-IT" sz="2000" b="1" dirty="0"/>
              <a:t>ALTERNATOR:</a:t>
            </a:r>
            <a:r>
              <a:rPr lang="it-IT" sz="2000" dirty="0"/>
              <a:t> </a:t>
            </a:r>
            <a:r>
              <a:rPr lang="it-IT" sz="2000" dirty="0" err="1"/>
              <a:t>commutes</a:t>
            </a:r>
            <a:r>
              <a:rPr lang="it-IT" sz="2000" dirty="0"/>
              <a:t> the </a:t>
            </a:r>
            <a:r>
              <a:rPr lang="it-IT" sz="2000" dirty="0" err="1"/>
              <a:t>mechanical</a:t>
            </a:r>
            <a:r>
              <a:rPr lang="it-IT" sz="2000" dirty="0"/>
              <a:t> power in </a:t>
            </a:r>
            <a:r>
              <a:rPr lang="it-IT" sz="2000" dirty="0" err="1"/>
              <a:t>electric</a:t>
            </a:r>
            <a:r>
              <a:rPr lang="it-IT" sz="2000" dirty="0"/>
              <a:t> power</a:t>
            </a:r>
            <a:endParaRPr lang="it-IT" sz="2000" b="1" dirty="0"/>
          </a:p>
        </p:txBody>
      </p:sp>
      <p:pic>
        <p:nvPicPr>
          <p:cNvPr id="1030" name="Picture 6" descr="Risultati immagini per alternatore turbina eolica"/>
          <p:cNvPicPr>
            <a:picLocks noChangeAspect="1" noChangeArrowheads="1"/>
          </p:cNvPicPr>
          <p:nvPr/>
        </p:nvPicPr>
        <p:blipFill>
          <a:blip r:embed="rId4" cstate="print"/>
          <a:srcRect/>
          <a:stretch>
            <a:fillRect/>
          </a:stretch>
        </p:blipFill>
        <p:spPr bwMode="auto">
          <a:xfrm>
            <a:off x="319472" y="4318792"/>
            <a:ext cx="2857500" cy="2038350"/>
          </a:xfrm>
          <a:prstGeom prst="rect">
            <a:avLst/>
          </a:prstGeom>
          <a:ln>
            <a:noFill/>
          </a:ln>
          <a:effectLst>
            <a:softEdge rad="112500"/>
          </a:effectLst>
        </p:spPr>
      </p:pic>
      <p:sp>
        <p:nvSpPr>
          <p:cNvPr id="13" name="CasellaDiTesto 12"/>
          <p:cNvSpPr txBox="1"/>
          <p:nvPr/>
        </p:nvSpPr>
        <p:spPr>
          <a:xfrm>
            <a:off x="3302732" y="4448056"/>
            <a:ext cx="2709428" cy="2246769"/>
          </a:xfrm>
          <a:prstGeom prst="rect">
            <a:avLst/>
          </a:prstGeom>
          <a:noFill/>
        </p:spPr>
        <p:txBody>
          <a:bodyPr wrap="square" rtlCol="0">
            <a:spAutoFit/>
          </a:bodyPr>
          <a:lstStyle/>
          <a:p>
            <a:r>
              <a:rPr lang="it-IT" sz="2000" b="1" dirty="0"/>
              <a:t>TRASFORMER:</a:t>
            </a:r>
            <a:r>
              <a:rPr lang="it-IT" sz="2000" dirty="0"/>
              <a:t> </a:t>
            </a:r>
          </a:p>
          <a:p>
            <a:pPr algn="just"/>
            <a:r>
              <a:rPr lang="it-IT" sz="2000" dirty="0"/>
              <a:t> </a:t>
            </a:r>
            <a:r>
              <a:rPr lang="it-IT" sz="2000" dirty="0" err="1"/>
              <a:t>converts</a:t>
            </a:r>
            <a:r>
              <a:rPr lang="it-IT" sz="2000" dirty="0"/>
              <a:t> the middle </a:t>
            </a:r>
            <a:r>
              <a:rPr lang="it-IT" sz="2000" dirty="0" err="1"/>
              <a:t>voltage</a:t>
            </a:r>
            <a:r>
              <a:rPr lang="it-IT" sz="2000" dirty="0"/>
              <a:t> </a:t>
            </a:r>
            <a:r>
              <a:rPr lang="it-IT" sz="2000" dirty="0" err="1"/>
              <a:t>current</a:t>
            </a:r>
            <a:r>
              <a:rPr lang="it-IT" sz="2000" dirty="0"/>
              <a:t> in a high </a:t>
            </a:r>
            <a:r>
              <a:rPr lang="it-IT" sz="2000" dirty="0" err="1"/>
              <a:t>voltage</a:t>
            </a:r>
            <a:r>
              <a:rPr lang="it-IT" sz="2000" dirty="0"/>
              <a:t> one to introduce </a:t>
            </a:r>
            <a:r>
              <a:rPr lang="it-IT" sz="2000" dirty="0" err="1"/>
              <a:t>it</a:t>
            </a:r>
            <a:r>
              <a:rPr lang="it-IT" sz="2000" dirty="0"/>
              <a:t> in the </a:t>
            </a:r>
            <a:r>
              <a:rPr lang="it-IT" sz="2000" b="1" dirty="0" err="1"/>
              <a:t>electric</a:t>
            </a:r>
            <a:r>
              <a:rPr lang="it-IT" sz="2000" b="1" dirty="0"/>
              <a:t> </a:t>
            </a:r>
            <a:r>
              <a:rPr lang="it-IT" sz="2000" b="1" dirty="0" err="1"/>
              <a:t>trasmission</a:t>
            </a:r>
            <a:r>
              <a:rPr lang="it-IT" sz="2000" b="1" dirty="0"/>
              <a:t> network</a:t>
            </a:r>
          </a:p>
        </p:txBody>
      </p:sp>
      <p:pic>
        <p:nvPicPr>
          <p:cNvPr id="1032" name="Picture 8" descr="Risultati immagini per rete elettrica"/>
          <p:cNvPicPr>
            <a:picLocks noChangeAspect="1" noChangeArrowheads="1"/>
          </p:cNvPicPr>
          <p:nvPr/>
        </p:nvPicPr>
        <p:blipFill>
          <a:blip r:embed="rId5" cstate="print"/>
          <a:srcRect/>
          <a:stretch>
            <a:fillRect/>
          </a:stretch>
        </p:blipFill>
        <p:spPr bwMode="auto">
          <a:xfrm>
            <a:off x="6012160" y="4725144"/>
            <a:ext cx="2887599" cy="1944216"/>
          </a:xfrm>
          <a:prstGeom prst="rect">
            <a:avLst/>
          </a:prstGeom>
          <a:ln>
            <a:noFill/>
          </a:ln>
          <a:effectLst>
            <a:softEdge rad="112500"/>
          </a:effectLst>
        </p:spPr>
      </p:pic>
    </p:spTree>
  </p:cSld>
  <p:clrMapOvr>
    <a:masterClrMapping/>
  </p:clrMapOvr>
  <p:transition>
    <p:pull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24136" y="692696"/>
            <a:ext cx="2987824" cy="1200329"/>
          </a:xfrm>
          <a:prstGeom prst="rect">
            <a:avLst/>
          </a:prstGeom>
          <a:noFill/>
        </p:spPr>
        <p:txBody>
          <a:bodyPr wrap="square" rtlCol="0">
            <a:spAutoFit/>
          </a:bodyPr>
          <a:lstStyle/>
          <a:p>
            <a:r>
              <a:rPr lang="it-IT" sz="3600" b="1" dirty="0">
                <a:solidFill>
                  <a:srgbClr val="002060"/>
                </a:solidFill>
              </a:rPr>
              <a:t>WIND TURBINES </a:t>
            </a:r>
          </a:p>
        </p:txBody>
      </p:sp>
      <p:sp>
        <p:nvSpPr>
          <p:cNvPr id="3" name="CasellaDiTesto 2"/>
          <p:cNvSpPr txBox="1"/>
          <p:nvPr/>
        </p:nvSpPr>
        <p:spPr>
          <a:xfrm>
            <a:off x="5364088" y="836712"/>
            <a:ext cx="3168352" cy="646331"/>
          </a:xfrm>
          <a:prstGeom prst="rect">
            <a:avLst/>
          </a:prstGeom>
          <a:noFill/>
        </p:spPr>
        <p:txBody>
          <a:bodyPr wrap="square" rtlCol="0">
            <a:spAutoFit/>
          </a:bodyPr>
          <a:lstStyle/>
          <a:p>
            <a:r>
              <a:rPr lang="it-IT" sz="3600" b="1" dirty="0">
                <a:solidFill>
                  <a:srgbClr val="002060"/>
                </a:solidFill>
              </a:rPr>
              <a:t>WIND FARMS</a:t>
            </a:r>
          </a:p>
        </p:txBody>
      </p:sp>
      <p:sp>
        <p:nvSpPr>
          <p:cNvPr id="4" name="Freccia a destra 3"/>
          <p:cNvSpPr/>
          <p:nvPr/>
        </p:nvSpPr>
        <p:spPr>
          <a:xfrm>
            <a:off x="4211960" y="1026444"/>
            <a:ext cx="978408" cy="48463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a:p>
        </p:txBody>
      </p:sp>
      <p:sp>
        <p:nvSpPr>
          <p:cNvPr id="5" name="CasellaDiTesto 4"/>
          <p:cNvSpPr txBox="1"/>
          <p:nvPr/>
        </p:nvSpPr>
        <p:spPr>
          <a:xfrm>
            <a:off x="971600" y="1988840"/>
            <a:ext cx="8172400" cy="707886"/>
          </a:xfrm>
          <a:prstGeom prst="rect">
            <a:avLst/>
          </a:prstGeom>
          <a:noFill/>
        </p:spPr>
        <p:txBody>
          <a:bodyPr wrap="square" rtlCol="0">
            <a:spAutoFit/>
          </a:bodyPr>
          <a:lstStyle/>
          <a:p>
            <a:pPr algn="ctr"/>
            <a:r>
              <a:rPr lang="it-IT" sz="2000" b="1" dirty="0" err="1"/>
              <a:t>Many</a:t>
            </a:r>
            <a:r>
              <a:rPr lang="it-IT" sz="2000" b="1" dirty="0"/>
              <a:t> </a:t>
            </a:r>
            <a:r>
              <a:rPr lang="it-IT" sz="2000" b="1" dirty="0" err="1"/>
              <a:t>wind</a:t>
            </a:r>
            <a:r>
              <a:rPr lang="it-IT" sz="2000" b="1" dirty="0"/>
              <a:t> </a:t>
            </a:r>
            <a:r>
              <a:rPr lang="it-IT" sz="2000" b="1" dirty="0" err="1"/>
              <a:t>turbines</a:t>
            </a:r>
            <a:r>
              <a:rPr lang="it-IT" sz="2000" b="1" dirty="0"/>
              <a:t> </a:t>
            </a:r>
            <a:r>
              <a:rPr lang="it-IT" sz="2000" b="1" dirty="0" err="1"/>
              <a:t>connected</a:t>
            </a:r>
            <a:r>
              <a:rPr lang="it-IT" sz="2000" b="1" dirty="0"/>
              <a:t> </a:t>
            </a:r>
            <a:r>
              <a:rPr lang="it-IT" sz="2000" b="1" dirty="0" err="1"/>
              <a:t>to</a:t>
            </a:r>
            <a:r>
              <a:rPr lang="it-IT" sz="2000" b="1" dirty="0"/>
              <a:t> </a:t>
            </a:r>
            <a:r>
              <a:rPr lang="it-IT" sz="2000" b="1" dirty="0" err="1"/>
              <a:t>an</a:t>
            </a:r>
            <a:r>
              <a:rPr lang="it-IT" sz="2000" b="1" dirty="0"/>
              <a:t> </a:t>
            </a:r>
            <a:r>
              <a:rPr lang="it-IT" sz="2000" b="1" dirty="0" err="1"/>
              <a:t>electric</a:t>
            </a:r>
            <a:r>
              <a:rPr lang="it-IT" sz="2000" b="1" dirty="0"/>
              <a:t> </a:t>
            </a:r>
            <a:r>
              <a:rPr lang="it-IT" sz="2000" b="1" dirty="0" err="1"/>
              <a:t>power</a:t>
            </a:r>
            <a:r>
              <a:rPr lang="it-IT" sz="2000" b="1" dirty="0"/>
              <a:t> </a:t>
            </a:r>
            <a:r>
              <a:rPr lang="it-IT" sz="2000" b="1" dirty="0" err="1"/>
              <a:t>transmission</a:t>
            </a:r>
            <a:r>
              <a:rPr lang="it-IT" sz="2000" b="1" dirty="0"/>
              <a:t> </a:t>
            </a:r>
            <a:r>
              <a:rPr lang="it-IT" sz="2000" b="1" dirty="0" err="1"/>
              <a:t>make</a:t>
            </a:r>
            <a:r>
              <a:rPr lang="it-IT" sz="2000" b="1" dirty="0"/>
              <a:t> up a </a:t>
            </a:r>
            <a:r>
              <a:rPr lang="it-IT" sz="2000" b="1" dirty="0" err="1"/>
              <a:t>wind</a:t>
            </a:r>
            <a:r>
              <a:rPr lang="it-IT" sz="2000" b="1" dirty="0"/>
              <a:t> farm</a:t>
            </a:r>
          </a:p>
        </p:txBody>
      </p:sp>
      <p:sp>
        <p:nvSpPr>
          <p:cNvPr id="1026" name="AutoShape 2" descr="Risultati immagini per campo eolic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7" name="Immagine 6" descr="122431919-ee41225f-5171-43fe-ae6c-319233729de9.jpg"/>
          <p:cNvPicPr>
            <a:picLocks noChangeAspect="1"/>
          </p:cNvPicPr>
          <p:nvPr/>
        </p:nvPicPr>
        <p:blipFill>
          <a:blip r:embed="rId2" cstate="print"/>
          <a:stretch>
            <a:fillRect/>
          </a:stretch>
        </p:blipFill>
        <p:spPr>
          <a:xfrm>
            <a:off x="2290564" y="3416806"/>
            <a:ext cx="4562872" cy="3099069"/>
          </a:xfrm>
          <a:prstGeom prst="rect">
            <a:avLst/>
          </a:prstGeom>
          <a:ln>
            <a:noFill/>
          </a:ln>
          <a:effectLst>
            <a:softEdge rad="112500"/>
          </a:effectLst>
        </p:spPr>
      </p:pic>
    </p:spTree>
  </p:cSld>
  <p:clrMapOvr>
    <a:masterClrMapping/>
  </p:clrMapOvr>
  <p:transition>
    <p:pull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87624" y="404664"/>
            <a:ext cx="7956376" cy="1200329"/>
          </a:xfrm>
          <a:prstGeom prst="rect">
            <a:avLst/>
          </a:prstGeom>
          <a:noFill/>
        </p:spPr>
        <p:txBody>
          <a:bodyPr wrap="square" rtlCol="0">
            <a:spAutoFit/>
          </a:bodyPr>
          <a:lstStyle/>
          <a:p>
            <a:pPr algn="ctr"/>
            <a:r>
              <a:rPr lang="it-IT" sz="3600" b="1" dirty="0">
                <a:solidFill>
                  <a:srgbClr val="002060"/>
                </a:solidFill>
              </a:rPr>
              <a:t>ON SHORE WIND ENERGY</a:t>
            </a:r>
            <a:r>
              <a:rPr lang="it-IT" sz="3600" b="1" dirty="0">
                <a:solidFill>
                  <a:srgbClr val="0070C0"/>
                </a:solidFill>
              </a:rPr>
              <a:t> </a:t>
            </a:r>
            <a:r>
              <a:rPr lang="it-IT" sz="3600" b="1" dirty="0">
                <a:solidFill>
                  <a:srgbClr val="00B050"/>
                </a:solidFill>
              </a:rPr>
              <a:t>ADVANTAGES</a:t>
            </a:r>
            <a:r>
              <a:rPr lang="it-IT" sz="3600" b="1" dirty="0">
                <a:solidFill>
                  <a:srgbClr val="0070C0"/>
                </a:solidFill>
              </a:rPr>
              <a:t> </a:t>
            </a:r>
            <a:r>
              <a:rPr lang="it-IT" sz="3600" b="1" dirty="0">
                <a:solidFill>
                  <a:srgbClr val="002060"/>
                </a:solidFill>
              </a:rPr>
              <a:t>&amp;</a:t>
            </a:r>
            <a:r>
              <a:rPr lang="it-IT" sz="3600" b="1" dirty="0">
                <a:solidFill>
                  <a:srgbClr val="0070C0"/>
                </a:solidFill>
              </a:rPr>
              <a:t> </a:t>
            </a:r>
            <a:r>
              <a:rPr lang="it-IT" sz="3600" b="1" dirty="0">
                <a:solidFill>
                  <a:srgbClr val="C00000"/>
                </a:solidFill>
              </a:rPr>
              <a:t>DISADVANTAGES</a:t>
            </a:r>
          </a:p>
        </p:txBody>
      </p:sp>
      <p:sp>
        <p:nvSpPr>
          <p:cNvPr id="4" name="CasellaDiTesto 3"/>
          <p:cNvSpPr txBox="1"/>
          <p:nvPr/>
        </p:nvSpPr>
        <p:spPr>
          <a:xfrm>
            <a:off x="1115616" y="2564904"/>
            <a:ext cx="6264697" cy="3170099"/>
          </a:xfrm>
          <a:prstGeom prst="rect">
            <a:avLst/>
          </a:prstGeom>
          <a:noFill/>
        </p:spPr>
        <p:txBody>
          <a:bodyPr wrap="square" rtlCol="0">
            <a:spAutoFit/>
          </a:bodyPr>
          <a:lstStyle/>
          <a:p>
            <a:pPr>
              <a:buFont typeface="Arial" pitchFamily="34" charset="0"/>
              <a:buChar char="•"/>
            </a:pPr>
            <a:r>
              <a:rPr lang="it-IT" sz="2000" b="1" dirty="0"/>
              <a:t> </a:t>
            </a:r>
            <a:r>
              <a:rPr lang="it-IT" sz="2000" b="1" dirty="0">
                <a:solidFill>
                  <a:srgbClr val="00B050"/>
                </a:solidFill>
              </a:rPr>
              <a:t>CLEAR</a:t>
            </a:r>
            <a:r>
              <a:rPr lang="it-IT" sz="2000" b="1" dirty="0"/>
              <a:t>, </a:t>
            </a:r>
            <a:r>
              <a:rPr lang="it-IT" sz="2000" b="1" dirty="0" err="1"/>
              <a:t>it</a:t>
            </a:r>
            <a:r>
              <a:rPr lang="it-IT" sz="2000" b="1" dirty="0"/>
              <a:t> </a:t>
            </a:r>
            <a:r>
              <a:rPr lang="it-IT" sz="2000" b="1" dirty="0" err="1"/>
              <a:t>is</a:t>
            </a:r>
            <a:r>
              <a:rPr lang="it-IT" sz="2000" b="1" dirty="0"/>
              <a:t> a </a:t>
            </a:r>
            <a:r>
              <a:rPr lang="it-IT" sz="2000" b="1" dirty="0" err="1"/>
              <a:t>sustainable</a:t>
            </a:r>
            <a:r>
              <a:rPr lang="it-IT" sz="2000" b="1" dirty="0"/>
              <a:t> and </a:t>
            </a:r>
            <a:r>
              <a:rPr lang="it-IT" sz="2000" b="1" dirty="0" err="1"/>
              <a:t>renewable</a:t>
            </a:r>
            <a:r>
              <a:rPr lang="it-IT" sz="2000" b="1" dirty="0"/>
              <a:t> alternative to </a:t>
            </a:r>
            <a:r>
              <a:rPr lang="it-IT" sz="2000" b="1" dirty="0" err="1"/>
              <a:t>burning</a:t>
            </a:r>
            <a:r>
              <a:rPr lang="it-IT" sz="2000" b="1" dirty="0"/>
              <a:t> </a:t>
            </a:r>
            <a:r>
              <a:rPr lang="it-IT" sz="2000" b="1" dirty="0" err="1"/>
              <a:t>fossils</a:t>
            </a:r>
            <a:r>
              <a:rPr lang="it-IT" sz="2000" b="1" dirty="0"/>
              <a:t> </a:t>
            </a:r>
            <a:r>
              <a:rPr lang="it-IT" sz="2000" b="1" dirty="0" err="1"/>
              <a:t>fuels</a:t>
            </a:r>
            <a:endParaRPr lang="it-IT" sz="2000" b="1" dirty="0"/>
          </a:p>
          <a:p>
            <a:endParaRPr lang="it-IT" sz="2000" b="1" dirty="0"/>
          </a:p>
          <a:p>
            <a:pPr>
              <a:buFont typeface="Arial" pitchFamily="34" charset="0"/>
              <a:buChar char="•"/>
            </a:pPr>
            <a:r>
              <a:rPr lang="it-IT" sz="2000" b="1" dirty="0"/>
              <a:t> </a:t>
            </a:r>
            <a:r>
              <a:rPr lang="it-IT" sz="2000" b="1" dirty="0">
                <a:solidFill>
                  <a:srgbClr val="FF0000"/>
                </a:solidFill>
              </a:rPr>
              <a:t>INSUFFICIENT</a:t>
            </a:r>
            <a:r>
              <a:rPr lang="it-IT" sz="2000" b="1" dirty="0"/>
              <a:t>, </a:t>
            </a:r>
            <a:r>
              <a:rPr lang="it-IT" sz="2000" b="1" dirty="0" err="1"/>
              <a:t>wind</a:t>
            </a:r>
            <a:r>
              <a:rPr lang="it-IT" sz="2000" b="1" dirty="0"/>
              <a:t> </a:t>
            </a:r>
            <a:r>
              <a:rPr lang="it-IT" sz="2000" b="1" dirty="0" err="1"/>
              <a:t>is</a:t>
            </a:r>
            <a:r>
              <a:rPr lang="it-IT" sz="2000" b="1" dirty="0"/>
              <a:t> an </a:t>
            </a:r>
            <a:r>
              <a:rPr lang="it-IT" sz="2000" b="1" dirty="0" err="1"/>
              <a:t>intermittent</a:t>
            </a:r>
            <a:r>
              <a:rPr lang="it-IT" sz="2000" b="1" dirty="0"/>
              <a:t> energy source so </a:t>
            </a:r>
            <a:r>
              <a:rPr lang="it-IT" sz="2000" b="1" dirty="0" err="1"/>
              <a:t>it</a:t>
            </a:r>
            <a:r>
              <a:rPr lang="it-IT" sz="2000" b="1" dirty="0"/>
              <a:t> </a:t>
            </a:r>
            <a:r>
              <a:rPr lang="it-IT" sz="2000" b="1" dirty="0" err="1"/>
              <a:t>has</a:t>
            </a:r>
            <a:r>
              <a:rPr lang="it-IT" sz="2000" b="1" dirty="0"/>
              <a:t> to be </a:t>
            </a:r>
            <a:r>
              <a:rPr lang="it-IT" sz="2000" b="1" dirty="0" err="1"/>
              <a:t>used</a:t>
            </a:r>
            <a:r>
              <a:rPr lang="it-IT" sz="2000" b="1" dirty="0"/>
              <a:t> </a:t>
            </a:r>
            <a:r>
              <a:rPr lang="it-IT" sz="2000" b="1" dirty="0" err="1"/>
              <a:t>together</a:t>
            </a:r>
            <a:r>
              <a:rPr lang="it-IT" sz="2000" b="1" dirty="0"/>
              <a:t> with </a:t>
            </a:r>
            <a:r>
              <a:rPr lang="it-IT" sz="2000" b="1" dirty="0" err="1"/>
              <a:t>other</a:t>
            </a:r>
            <a:r>
              <a:rPr lang="it-IT" sz="2000" b="1" dirty="0"/>
              <a:t> </a:t>
            </a:r>
            <a:r>
              <a:rPr lang="it-IT" sz="2000" b="1" dirty="0" err="1"/>
              <a:t>electric</a:t>
            </a:r>
            <a:r>
              <a:rPr lang="it-IT" sz="2000" b="1" dirty="0"/>
              <a:t> power sources</a:t>
            </a:r>
          </a:p>
          <a:p>
            <a:pPr>
              <a:buFont typeface="Arial" pitchFamily="34" charset="0"/>
              <a:buChar char="•"/>
            </a:pPr>
            <a:endParaRPr lang="it-IT" sz="2000" b="1" dirty="0"/>
          </a:p>
          <a:p>
            <a:pPr>
              <a:buFont typeface="Arial" pitchFamily="34" charset="0"/>
              <a:buChar char="•"/>
            </a:pPr>
            <a:r>
              <a:rPr lang="it-IT" sz="2000" b="1" dirty="0"/>
              <a:t> </a:t>
            </a:r>
            <a:r>
              <a:rPr lang="it-IT" sz="2000" b="1" dirty="0">
                <a:solidFill>
                  <a:srgbClr val="FF0000"/>
                </a:solidFill>
              </a:rPr>
              <a:t>A DAMAGE FOR THE LAND SCAPE</a:t>
            </a:r>
            <a:r>
              <a:rPr lang="it-IT" sz="2000" b="1" dirty="0"/>
              <a:t>, onshore </a:t>
            </a:r>
            <a:r>
              <a:rPr lang="it-IT" sz="2000" b="1" dirty="0" err="1"/>
              <a:t>wind</a:t>
            </a:r>
            <a:r>
              <a:rPr lang="it-IT" sz="2000" b="1" dirty="0"/>
              <a:t> farms </a:t>
            </a:r>
            <a:r>
              <a:rPr lang="it-IT" sz="2000" b="1" dirty="0" err="1"/>
              <a:t>have</a:t>
            </a:r>
            <a:r>
              <a:rPr lang="it-IT" sz="2000" b="1" dirty="0"/>
              <a:t> to be build in rural or wild </a:t>
            </a:r>
            <a:r>
              <a:rPr lang="it-IT" sz="2000" b="1" dirty="0" err="1"/>
              <a:t>areas</a:t>
            </a:r>
            <a:endParaRPr lang="it-IT" sz="2000" b="1" dirty="0"/>
          </a:p>
          <a:p>
            <a:pPr>
              <a:buFont typeface="Arial" pitchFamily="34" charset="0"/>
              <a:buChar char="•"/>
            </a:pPr>
            <a:endParaRPr lang="it-IT" sz="2000" b="1" dirty="0"/>
          </a:p>
        </p:txBody>
      </p:sp>
      <p:sp>
        <p:nvSpPr>
          <p:cNvPr id="5" name="CasellaDiTesto 4"/>
          <p:cNvSpPr txBox="1"/>
          <p:nvPr/>
        </p:nvSpPr>
        <p:spPr>
          <a:xfrm>
            <a:off x="1187624" y="2060848"/>
            <a:ext cx="800219" cy="461665"/>
          </a:xfrm>
          <a:prstGeom prst="rect">
            <a:avLst/>
          </a:prstGeom>
          <a:noFill/>
        </p:spPr>
        <p:txBody>
          <a:bodyPr wrap="none" rtlCol="0">
            <a:spAutoFit/>
          </a:bodyPr>
          <a:lstStyle/>
          <a:p>
            <a:r>
              <a:rPr lang="it-IT" sz="2400" b="1" dirty="0"/>
              <a:t>IT IS:</a:t>
            </a:r>
          </a:p>
        </p:txBody>
      </p:sp>
    </p:spTree>
  </p:cSld>
  <p:clrMapOvr>
    <a:masterClrMapping/>
  </p:clrMapOvr>
  <p:transition>
    <p:pull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051719" y="0"/>
            <a:ext cx="5400601" cy="1077218"/>
          </a:xfrm>
          <a:prstGeom prst="rect">
            <a:avLst/>
          </a:prstGeom>
          <a:noFill/>
        </p:spPr>
        <p:txBody>
          <a:bodyPr wrap="square" rtlCol="0">
            <a:spAutoFit/>
          </a:bodyPr>
          <a:lstStyle/>
          <a:p>
            <a:endParaRPr lang="it-IT" sz="3200" b="1" dirty="0">
              <a:solidFill>
                <a:srgbClr val="002060"/>
              </a:solidFill>
            </a:endParaRPr>
          </a:p>
          <a:p>
            <a:r>
              <a:rPr lang="it-IT" sz="3200" b="1" dirty="0">
                <a:solidFill>
                  <a:srgbClr val="002060"/>
                </a:solidFill>
              </a:rPr>
              <a:t>OFFSHORE WIND FARMS</a:t>
            </a:r>
          </a:p>
        </p:txBody>
      </p:sp>
      <p:pic>
        <p:nvPicPr>
          <p:cNvPr id="6" name="Immagine 5" descr="eolico-offshore-Yorkshire-Close-up-Engineering.jpg"/>
          <p:cNvPicPr>
            <a:picLocks noChangeAspect="1"/>
          </p:cNvPicPr>
          <p:nvPr/>
        </p:nvPicPr>
        <p:blipFill>
          <a:blip r:embed="rId3" cstate="print"/>
          <a:stretch>
            <a:fillRect/>
          </a:stretch>
        </p:blipFill>
        <p:spPr>
          <a:xfrm>
            <a:off x="2267744" y="1160488"/>
            <a:ext cx="4292485" cy="2448272"/>
          </a:xfrm>
          <a:prstGeom prst="rect">
            <a:avLst/>
          </a:prstGeom>
          <a:ln>
            <a:noFill/>
          </a:ln>
          <a:effectLst>
            <a:softEdge rad="112500"/>
          </a:effectLst>
        </p:spPr>
      </p:pic>
      <p:sp>
        <p:nvSpPr>
          <p:cNvPr id="5" name="CasellaDiTesto 4">
            <a:extLst>
              <a:ext uri="{FF2B5EF4-FFF2-40B4-BE49-F238E27FC236}">
                <a16:creationId xmlns:a16="http://schemas.microsoft.com/office/drawing/2014/main" id="{ABDD8DDE-2E1D-4E7F-9CE5-B5BF92056680}"/>
              </a:ext>
            </a:extLst>
          </p:cNvPr>
          <p:cNvSpPr txBox="1"/>
          <p:nvPr/>
        </p:nvSpPr>
        <p:spPr>
          <a:xfrm>
            <a:off x="5039543" y="3608760"/>
            <a:ext cx="3995934" cy="2031325"/>
          </a:xfrm>
          <a:prstGeom prst="rect">
            <a:avLst/>
          </a:prstGeom>
          <a:noFill/>
        </p:spPr>
        <p:txBody>
          <a:bodyPr wrap="square" rtlCol="0">
            <a:spAutoFit/>
          </a:bodyPr>
          <a:lstStyle/>
          <a:p>
            <a:r>
              <a:rPr lang="en-US" b="1" dirty="0">
                <a:solidFill>
                  <a:schemeClr val="accent2"/>
                </a:solidFill>
              </a:rPr>
              <a:t>ADVANTAGES</a:t>
            </a:r>
            <a:r>
              <a:rPr lang="en-US" dirty="0"/>
              <a:t>  oﬀ-shore applications allow an increased energy eﬃciency, due to the higher average wind speeds and the reduction of the siting and environmental issues, particularly with regards to noise, visual constraints and space limitations</a:t>
            </a:r>
            <a:endParaRPr lang="it-IT" dirty="0"/>
          </a:p>
        </p:txBody>
      </p:sp>
      <p:sp>
        <p:nvSpPr>
          <p:cNvPr id="7" name="CasellaDiTesto 6">
            <a:extLst>
              <a:ext uri="{FF2B5EF4-FFF2-40B4-BE49-F238E27FC236}">
                <a16:creationId xmlns:a16="http://schemas.microsoft.com/office/drawing/2014/main" id="{AB4734B9-C84F-43F3-89EE-E40BDD3B3E5C}"/>
              </a:ext>
            </a:extLst>
          </p:cNvPr>
          <p:cNvSpPr txBox="1"/>
          <p:nvPr/>
        </p:nvSpPr>
        <p:spPr>
          <a:xfrm>
            <a:off x="1043609" y="3608760"/>
            <a:ext cx="3995934" cy="2308324"/>
          </a:xfrm>
          <a:prstGeom prst="rect">
            <a:avLst/>
          </a:prstGeom>
          <a:noFill/>
        </p:spPr>
        <p:txBody>
          <a:bodyPr wrap="square" rtlCol="0">
            <a:spAutoFit/>
          </a:bodyPr>
          <a:lstStyle/>
          <a:p>
            <a:r>
              <a:rPr lang="en-US" dirty="0">
                <a:solidFill>
                  <a:srgbClr val="FF0000"/>
                </a:solidFill>
              </a:rPr>
              <a:t>DISADVANTAGES</a:t>
            </a:r>
            <a:r>
              <a:rPr lang="en-US" dirty="0"/>
              <a:t> </a:t>
            </a:r>
          </a:p>
          <a:p>
            <a:r>
              <a:rPr lang="en-US" dirty="0"/>
              <a:t>the wind turbine generators (WTGs) have, on average, larger diameters and rated power, </a:t>
            </a:r>
          </a:p>
          <a:p>
            <a:r>
              <a:rPr lang="en-US" dirty="0"/>
              <a:t> the plant can be diﬃcult to access in periods with high winds, the installation and the maintenance are more expensive.</a:t>
            </a:r>
            <a:endParaRPr lang="it-IT" dirty="0"/>
          </a:p>
        </p:txBody>
      </p:sp>
    </p:spTree>
  </p:cSld>
  <p:clrMapOvr>
    <a:masterClrMapping/>
  </p:clrMapOvr>
  <p:transition>
    <p:pull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23728" y="188640"/>
            <a:ext cx="5112568" cy="1323439"/>
          </a:xfrm>
          <a:prstGeom prst="rect">
            <a:avLst/>
          </a:prstGeom>
          <a:noFill/>
        </p:spPr>
        <p:txBody>
          <a:bodyPr wrap="square" rtlCol="0">
            <a:spAutoFit/>
          </a:bodyPr>
          <a:lstStyle/>
          <a:p>
            <a:r>
              <a:rPr lang="it-IT" sz="4000" b="1" dirty="0">
                <a:solidFill>
                  <a:srgbClr val="002060"/>
                </a:solidFill>
              </a:rPr>
              <a:t>WIND POWER IN PUGLIA </a:t>
            </a:r>
          </a:p>
        </p:txBody>
      </p:sp>
      <p:sp>
        <p:nvSpPr>
          <p:cNvPr id="3" name="CasellaDiTesto 2"/>
          <p:cNvSpPr txBox="1"/>
          <p:nvPr/>
        </p:nvSpPr>
        <p:spPr>
          <a:xfrm>
            <a:off x="1043608" y="1916832"/>
            <a:ext cx="7992888" cy="707886"/>
          </a:xfrm>
          <a:prstGeom prst="rect">
            <a:avLst/>
          </a:prstGeom>
          <a:noFill/>
        </p:spPr>
        <p:txBody>
          <a:bodyPr wrap="square" rtlCol="0">
            <a:spAutoFit/>
          </a:bodyPr>
          <a:lstStyle/>
          <a:p>
            <a:pPr algn="ctr"/>
            <a:r>
              <a:rPr lang="it-IT" sz="2000" b="1" dirty="0"/>
              <a:t>Italy </a:t>
            </a:r>
            <a:r>
              <a:rPr lang="it-IT" sz="2000" b="1" dirty="0" err="1"/>
              <a:t>is</a:t>
            </a:r>
            <a:r>
              <a:rPr lang="it-IT" sz="2000" b="1" dirty="0"/>
              <a:t> the </a:t>
            </a:r>
            <a:r>
              <a:rPr lang="it-IT" sz="2000" b="1" dirty="0" err="1"/>
              <a:t>fifth</a:t>
            </a:r>
            <a:r>
              <a:rPr lang="it-IT" sz="2000" b="1" dirty="0"/>
              <a:t> </a:t>
            </a:r>
            <a:r>
              <a:rPr lang="it-IT" sz="2000" b="1" dirty="0" err="1"/>
              <a:t>european</a:t>
            </a:r>
            <a:r>
              <a:rPr lang="it-IT" sz="2000" b="1" dirty="0"/>
              <a:t> </a:t>
            </a:r>
            <a:r>
              <a:rPr lang="it-IT" sz="2000" b="1" dirty="0" err="1"/>
              <a:t>wind</a:t>
            </a:r>
            <a:r>
              <a:rPr lang="it-IT" sz="2000" b="1" dirty="0"/>
              <a:t> </a:t>
            </a:r>
            <a:r>
              <a:rPr lang="it-IT" sz="2000" b="1" dirty="0" err="1"/>
              <a:t>energy</a:t>
            </a:r>
            <a:r>
              <a:rPr lang="it-IT" sz="2000" b="1" dirty="0"/>
              <a:t> </a:t>
            </a:r>
            <a:r>
              <a:rPr lang="it-IT" sz="2000" b="1" dirty="0" err="1"/>
              <a:t>producer</a:t>
            </a:r>
            <a:r>
              <a:rPr lang="it-IT" sz="2000" b="1" dirty="0"/>
              <a:t>. </a:t>
            </a:r>
            <a:r>
              <a:rPr lang="it-IT" sz="2000" b="1" dirty="0" err="1"/>
              <a:t>Almost</a:t>
            </a:r>
            <a:r>
              <a:rPr lang="it-IT" sz="2000" b="1" dirty="0"/>
              <a:t> the 29% of </a:t>
            </a:r>
            <a:r>
              <a:rPr lang="it-IT" sz="2000" b="1" dirty="0" err="1"/>
              <a:t>this</a:t>
            </a:r>
            <a:r>
              <a:rPr lang="it-IT" sz="2000" b="1" dirty="0"/>
              <a:t> power </a:t>
            </a:r>
            <a:r>
              <a:rPr lang="it-IT" sz="2000" b="1" dirty="0" err="1"/>
              <a:t>comes</a:t>
            </a:r>
            <a:r>
              <a:rPr lang="it-IT" sz="2000" b="1" dirty="0"/>
              <a:t> from Puglia</a:t>
            </a:r>
          </a:p>
        </p:txBody>
      </p:sp>
      <p:pic>
        <p:nvPicPr>
          <p:cNvPr id="4" name="Immagine 3" descr="eolico-potenza-installata1.jpg"/>
          <p:cNvPicPr>
            <a:picLocks noChangeAspect="1"/>
          </p:cNvPicPr>
          <p:nvPr/>
        </p:nvPicPr>
        <p:blipFill>
          <a:blip r:embed="rId2" cstate="print"/>
          <a:stretch>
            <a:fillRect/>
          </a:stretch>
        </p:blipFill>
        <p:spPr>
          <a:xfrm>
            <a:off x="1835696" y="2665829"/>
            <a:ext cx="6347048" cy="3888432"/>
          </a:xfrm>
          <a:prstGeom prst="rect">
            <a:avLst/>
          </a:prstGeom>
          <a:ln>
            <a:noFill/>
          </a:ln>
          <a:effectLst>
            <a:softEdge rad="112500"/>
          </a:effectLst>
        </p:spPr>
      </p:pic>
    </p:spTree>
  </p:cSld>
  <p:clrMapOvr>
    <a:masterClrMapping/>
  </p:clrMapOvr>
  <p:transition>
    <p:pull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71600" y="620688"/>
            <a:ext cx="6624736" cy="707886"/>
          </a:xfrm>
          <a:prstGeom prst="rect">
            <a:avLst/>
          </a:prstGeom>
          <a:noFill/>
        </p:spPr>
        <p:txBody>
          <a:bodyPr wrap="square" rtlCol="0">
            <a:spAutoFit/>
          </a:bodyPr>
          <a:lstStyle/>
          <a:p>
            <a:r>
              <a:rPr lang="it-IT" sz="4000" b="1" dirty="0">
                <a:solidFill>
                  <a:srgbClr val="002060"/>
                </a:solidFill>
              </a:rPr>
              <a:t>WIND POWER IN PUGLIA</a:t>
            </a:r>
          </a:p>
        </p:txBody>
      </p:sp>
      <p:sp>
        <p:nvSpPr>
          <p:cNvPr id="5" name="CasellaDiTesto 4"/>
          <p:cNvSpPr txBox="1"/>
          <p:nvPr/>
        </p:nvSpPr>
        <p:spPr>
          <a:xfrm>
            <a:off x="971599" y="1196752"/>
            <a:ext cx="7992889" cy="3447098"/>
          </a:xfrm>
          <a:prstGeom prst="rect">
            <a:avLst/>
          </a:prstGeom>
          <a:noFill/>
        </p:spPr>
        <p:txBody>
          <a:bodyPr wrap="square" rtlCol="0">
            <a:spAutoFit/>
          </a:bodyPr>
          <a:lstStyle/>
          <a:p>
            <a:r>
              <a:rPr lang="en-US" dirty="0"/>
              <a:t>The presence of a </a:t>
            </a:r>
            <a:r>
              <a:rPr lang="en-US" dirty="0" err="1"/>
              <a:t>favourable</a:t>
            </a:r>
            <a:r>
              <a:rPr lang="en-US" dirty="0"/>
              <a:t> climatic condition for wind power in the Apulia Region in Southern Italy has pushed towards the development of one of the greatest on-shore areas in the country and Europe. </a:t>
            </a:r>
            <a:r>
              <a:rPr lang="it-IT" b="1" dirty="0"/>
              <a:t>In </a:t>
            </a:r>
            <a:r>
              <a:rPr lang="it-IT" b="1" dirty="0" err="1"/>
              <a:t>this</a:t>
            </a:r>
            <a:r>
              <a:rPr lang="it-IT" b="1" dirty="0"/>
              <a:t> </a:t>
            </a:r>
            <a:r>
              <a:rPr lang="it-IT" b="1" dirty="0" err="1"/>
              <a:t>region</a:t>
            </a:r>
            <a:r>
              <a:rPr lang="it-IT" b="1" dirty="0"/>
              <a:t> </a:t>
            </a:r>
            <a:r>
              <a:rPr lang="it-IT" b="1" dirty="0" err="1"/>
              <a:t>there</a:t>
            </a:r>
            <a:r>
              <a:rPr lang="it-IT" b="1" dirty="0"/>
              <a:t> are 5 </a:t>
            </a:r>
            <a:r>
              <a:rPr lang="it-IT" b="1" dirty="0" err="1"/>
              <a:t>wind</a:t>
            </a:r>
            <a:r>
              <a:rPr lang="it-IT" b="1" dirty="0"/>
              <a:t> farms and </a:t>
            </a:r>
            <a:r>
              <a:rPr lang="it-IT" b="1" dirty="0" err="1"/>
              <a:t>overall</a:t>
            </a:r>
            <a:r>
              <a:rPr lang="it-IT" b="1" dirty="0"/>
              <a:t> </a:t>
            </a:r>
            <a:r>
              <a:rPr lang="it-IT" b="1" dirty="0" err="1"/>
              <a:t>there</a:t>
            </a:r>
            <a:r>
              <a:rPr lang="it-IT" b="1" dirty="0"/>
              <a:t> are  180 </a:t>
            </a:r>
            <a:r>
              <a:rPr lang="it-IT" b="1" dirty="0" err="1"/>
              <a:t>wind</a:t>
            </a:r>
            <a:r>
              <a:rPr lang="it-IT" b="1" dirty="0"/>
              <a:t> </a:t>
            </a:r>
            <a:r>
              <a:rPr lang="it-IT" b="1" dirty="0" err="1"/>
              <a:t>turbines</a:t>
            </a:r>
            <a:r>
              <a:rPr lang="it-IT" b="1" dirty="0"/>
              <a:t> </a:t>
            </a:r>
            <a:r>
              <a:rPr lang="it-IT" b="1" dirty="0" err="1"/>
              <a:t>that</a:t>
            </a:r>
            <a:r>
              <a:rPr lang="it-IT" b="1" dirty="0"/>
              <a:t> </a:t>
            </a:r>
            <a:r>
              <a:rPr lang="it-IT" b="1" dirty="0" err="1"/>
              <a:t>provide</a:t>
            </a:r>
            <a:r>
              <a:rPr lang="it-IT" b="1" dirty="0"/>
              <a:t> to 90% of the </a:t>
            </a:r>
            <a:r>
              <a:rPr lang="it-IT" b="1" dirty="0" err="1"/>
              <a:t>electric</a:t>
            </a:r>
            <a:r>
              <a:rPr lang="it-IT" b="1" dirty="0"/>
              <a:t> </a:t>
            </a:r>
            <a:r>
              <a:rPr lang="it-IT" b="1" dirty="0" err="1"/>
              <a:t>requirement</a:t>
            </a:r>
            <a:r>
              <a:rPr lang="it-IT" b="1" dirty="0"/>
              <a:t>.</a:t>
            </a:r>
          </a:p>
          <a:p>
            <a:endParaRPr lang="en-US" dirty="0"/>
          </a:p>
          <a:p>
            <a:r>
              <a:rPr lang="en-US" dirty="0"/>
              <a:t>Nonetheless, the high concentration of on-shore wind farms on the territory of the Apulia Region has posed serious problems over time. Despite the undoubted advantages of wind energy in terms of carbon and fossil fuel savings, there has been an increasing public awareness for landscape preservation. The majority of people living nearby on-shore wind farms seem to suffer from the change of ‘their’ landscape. </a:t>
            </a:r>
            <a:r>
              <a:rPr lang="it-IT" dirty="0"/>
              <a:t>/</a:t>
            </a:r>
            <a:r>
              <a:rPr lang="it-IT" dirty="0" err="1"/>
              <a:t>source:Althesis</a:t>
            </a:r>
            <a:r>
              <a:rPr lang="it-IT" dirty="0"/>
              <a:t>/ </a:t>
            </a:r>
            <a:r>
              <a:rPr lang="it-IT" sz="2000" b="1" dirty="0"/>
              <a:t>  </a:t>
            </a:r>
          </a:p>
        </p:txBody>
      </p:sp>
      <p:pic>
        <p:nvPicPr>
          <p:cNvPr id="6" name="Immagine 5" descr="211223330-069e9d09-afe8-4f4b-a104-9f2f7e50e25e.jpg"/>
          <p:cNvPicPr>
            <a:picLocks noChangeAspect="1"/>
          </p:cNvPicPr>
          <p:nvPr/>
        </p:nvPicPr>
        <p:blipFill>
          <a:blip r:embed="rId2" cstate="print"/>
          <a:stretch>
            <a:fillRect/>
          </a:stretch>
        </p:blipFill>
        <p:spPr>
          <a:xfrm>
            <a:off x="2651746" y="4475730"/>
            <a:ext cx="4215173" cy="2371035"/>
          </a:xfrm>
          <a:prstGeom prst="rect">
            <a:avLst/>
          </a:prstGeom>
          <a:ln>
            <a:noFill/>
          </a:ln>
          <a:effectLst>
            <a:softEdge rad="112500"/>
          </a:effectLst>
        </p:spPr>
      </p:pic>
    </p:spTree>
  </p:cSld>
  <p:clrMapOvr>
    <a:masterClrMapping/>
  </p:clrMapOvr>
  <p:transition>
    <p:pull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39552" y="908720"/>
            <a:ext cx="8496944" cy="1323439"/>
          </a:xfrm>
          <a:prstGeom prst="rect">
            <a:avLst/>
          </a:prstGeom>
          <a:noFill/>
        </p:spPr>
        <p:txBody>
          <a:bodyPr wrap="square" rtlCol="0">
            <a:spAutoFit/>
          </a:bodyPr>
          <a:lstStyle/>
          <a:p>
            <a:pPr algn="ctr"/>
            <a:r>
              <a:rPr lang="it-IT" sz="4000" b="1" dirty="0">
                <a:solidFill>
                  <a:srgbClr val="002060"/>
                </a:solidFill>
              </a:rPr>
              <a:t>MAIN COMPANIES OPERATING IN PUGLIA</a:t>
            </a:r>
          </a:p>
        </p:txBody>
      </p:sp>
      <p:pic>
        <p:nvPicPr>
          <p:cNvPr id="1026" name="Picture 2" descr="Risultati immagini per LUCKY WIND"/>
          <p:cNvPicPr>
            <a:picLocks noChangeAspect="1" noChangeArrowheads="1"/>
          </p:cNvPicPr>
          <p:nvPr/>
        </p:nvPicPr>
        <p:blipFill>
          <a:blip r:embed="rId2" cstate="print"/>
          <a:srcRect/>
          <a:stretch>
            <a:fillRect/>
          </a:stretch>
        </p:blipFill>
        <p:spPr bwMode="auto">
          <a:xfrm>
            <a:off x="1131781" y="4365104"/>
            <a:ext cx="3233010" cy="1440160"/>
          </a:xfrm>
          <a:prstGeom prst="rect">
            <a:avLst/>
          </a:prstGeom>
          <a:ln>
            <a:noFill/>
          </a:ln>
          <a:effectLst>
            <a:softEdge rad="112500"/>
          </a:effectLst>
        </p:spPr>
      </p:pic>
      <p:sp>
        <p:nvSpPr>
          <p:cNvPr id="8" name="CasellaDiTesto 7"/>
          <p:cNvSpPr txBox="1"/>
          <p:nvPr/>
        </p:nvSpPr>
        <p:spPr>
          <a:xfrm>
            <a:off x="2051720" y="2420888"/>
            <a:ext cx="5904656" cy="1692771"/>
          </a:xfrm>
          <a:prstGeom prst="rect">
            <a:avLst/>
          </a:prstGeom>
          <a:noFill/>
        </p:spPr>
        <p:txBody>
          <a:bodyPr wrap="square" rtlCol="0">
            <a:spAutoFit/>
          </a:bodyPr>
          <a:lstStyle/>
          <a:p>
            <a:r>
              <a:rPr lang="it-IT" sz="2400" b="1" dirty="0">
                <a:solidFill>
                  <a:srgbClr val="002060"/>
                </a:solidFill>
              </a:rPr>
              <a:t>LUCKY WIND: </a:t>
            </a:r>
            <a:r>
              <a:rPr lang="it-IT" sz="2000" dirty="0" err="1"/>
              <a:t>founded</a:t>
            </a:r>
            <a:r>
              <a:rPr lang="it-IT" sz="2000" dirty="0"/>
              <a:t> in 1990 </a:t>
            </a:r>
            <a:r>
              <a:rPr lang="it-IT" sz="2000" dirty="0" err="1"/>
              <a:t>by</a:t>
            </a:r>
            <a:r>
              <a:rPr lang="it-IT" sz="2000" dirty="0"/>
              <a:t> Giuseppe </a:t>
            </a:r>
            <a:r>
              <a:rPr lang="it-IT" sz="2000" dirty="0" err="1"/>
              <a:t>Pasqualicchio</a:t>
            </a:r>
            <a:r>
              <a:rPr lang="it-IT" sz="2000" dirty="0"/>
              <a:t>, </a:t>
            </a:r>
            <a:r>
              <a:rPr lang="it-IT" sz="2000" dirty="0" err="1"/>
              <a:t>this</a:t>
            </a:r>
            <a:r>
              <a:rPr lang="it-IT" sz="2000" dirty="0"/>
              <a:t> company </a:t>
            </a:r>
            <a:r>
              <a:rPr lang="it-IT" sz="2000" dirty="0" err="1"/>
              <a:t>works</a:t>
            </a:r>
            <a:r>
              <a:rPr lang="it-IT" sz="2000" dirty="0"/>
              <a:t> in the Foggia’s </a:t>
            </a:r>
            <a:r>
              <a:rPr lang="it-IT" sz="2000" dirty="0" err="1"/>
              <a:t>territory</a:t>
            </a:r>
            <a:r>
              <a:rPr lang="it-IT" sz="2000" dirty="0"/>
              <a:t>. At the </a:t>
            </a:r>
            <a:r>
              <a:rPr lang="it-IT" sz="2000" dirty="0" err="1"/>
              <a:t>beginning</a:t>
            </a:r>
            <a:r>
              <a:rPr lang="it-IT" sz="2000" dirty="0"/>
              <a:t> </a:t>
            </a:r>
            <a:r>
              <a:rPr lang="it-IT" sz="2000" dirty="0" err="1"/>
              <a:t>of</a:t>
            </a:r>
            <a:r>
              <a:rPr lang="it-IT" sz="2000" dirty="0"/>
              <a:t> ‘90s the </a:t>
            </a:r>
            <a:r>
              <a:rPr lang="it-IT" sz="2000" dirty="0" err="1"/>
              <a:t>founder</a:t>
            </a:r>
            <a:r>
              <a:rPr lang="it-IT" sz="2000" dirty="0"/>
              <a:t> </a:t>
            </a:r>
            <a:r>
              <a:rPr lang="it-IT" sz="2000" dirty="0" err="1"/>
              <a:t>presented</a:t>
            </a:r>
            <a:r>
              <a:rPr lang="it-IT" sz="2000" dirty="0"/>
              <a:t> the project </a:t>
            </a:r>
            <a:r>
              <a:rPr lang="it-IT" sz="2000" dirty="0" err="1"/>
              <a:t>for</a:t>
            </a:r>
            <a:r>
              <a:rPr lang="it-IT" sz="2000" dirty="0"/>
              <a:t> a </a:t>
            </a:r>
            <a:r>
              <a:rPr lang="it-IT" sz="2000" dirty="0" err="1"/>
              <a:t>wind</a:t>
            </a:r>
            <a:r>
              <a:rPr lang="it-IT" sz="2000" dirty="0"/>
              <a:t> </a:t>
            </a:r>
            <a:r>
              <a:rPr lang="it-IT" sz="2000" dirty="0" err="1"/>
              <a:t>farms</a:t>
            </a:r>
            <a:r>
              <a:rPr lang="it-IT" sz="2000" dirty="0"/>
              <a:t> in </a:t>
            </a:r>
            <a:r>
              <a:rPr lang="it-IT" sz="2000" dirty="0" err="1"/>
              <a:t>Accadia</a:t>
            </a:r>
            <a:r>
              <a:rPr lang="it-IT" sz="2000" dirty="0"/>
              <a:t>; </a:t>
            </a:r>
            <a:r>
              <a:rPr lang="it-IT" sz="2000" dirty="0" err="1"/>
              <a:t>this</a:t>
            </a:r>
            <a:r>
              <a:rPr lang="it-IT" sz="2000" dirty="0"/>
              <a:t> </a:t>
            </a:r>
            <a:r>
              <a:rPr lang="it-IT" sz="2000" dirty="0" err="1"/>
              <a:t>one</a:t>
            </a:r>
            <a:r>
              <a:rPr lang="it-IT" sz="2000" dirty="0"/>
              <a:t> </a:t>
            </a:r>
            <a:r>
              <a:rPr lang="it-IT" sz="2000" dirty="0" err="1"/>
              <a:t>is</a:t>
            </a:r>
            <a:r>
              <a:rPr lang="it-IT" sz="2000" dirty="0"/>
              <a:t> the first </a:t>
            </a:r>
            <a:r>
              <a:rPr lang="it-IT" sz="2000" dirty="0" err="1"/>
              <a:t>wind</a:t>
            </a:r>
            <a:r>
              <a:rPr lang="it-IT" sz="2000" dirty="0"/>
              <a:t> farm in Italy </a:t>
            </a:r>
            <a:endParaRPr lang="it-IT" sz="2000" b="1" dirty="0">
              <a:solidFill>
                <a:srgbClr val="0070C0"/>
              </a:solidFill>
            </a:endParaRPr>
          </a:p>
        </p:txBody>
      </p:sp>
      <p:pic>
        <p:nvPicPr>
          <p:cNvPr id="1028" name="Picture 4" descr="Risultati immagini per campo eolico accadia"/>
          <p:cNvPicPr>
            <a:picLocks noChangeAspect="1" noChangeArrowheads="1"/>
          </p:cNvPicPr>
          <p:nvPr/>
        </p:nvPicPr>
        <p:blipFill>
          <a:blip r:embed="rId3" cstate="print"/>
          <a:srcRect/>
          <a:stretch>
            <a:fillRect/>
          </a:stretch>
        </p:blipFill>
        <p:spPr bwMode="auto">
          <a:xfrm>
            <a:off x="4644008" y="4293096"/>
            <a:ext cx="3451269" cy="1944216"/>
          </a:xfrm>
          <a:prstGeom prst="rect">
            <a:avLst/>
          </a:prstGeom>
          <a:ln>
            <a:noFill/>
          </a:ln>
          <a:effectLst>
            <a:softEdge rad="112500"/>
          </a:effectLst>
        </p:spPr>
      </p:pic>
      <p:sp>
        <p:nvSpPr>
          <p:cNvPr id="2" name="CasellaDiTesto 1">
            <a:extLst>
              <a:ext uri="{FF2B5EF4-FFF2-40B4-BE49-F238E27FC236}">
                <a16:creationId xmlns:a16="http://schemas.microsoft.com/office/drawing/2014/main" id="{9F6C6351-0500-454C-8AB4-F2BBDEDD95C9}"/>
              </a:ext>
            </a:extLst>
          </p:cNvPr>
          <p:cNvSpPr txBox="1"/>
          <p:nvPr/>
        </p:nvSpPr>
        <p:spPr>
          <a:xfrm>
            <a:off x="4644008" y="6381328"/>
            <a:ext cx="3451269" cy="369332"/>
          </a:xfrm>
          <a:prstGeom prst="rect">
            <a:avLst/>
          </a:prstGeom>
          <a:noFill/>
        </p:spPr>
        <p:txBody>
          <a:bodyPr wrap="square" rtlCol="0">
            <a:spAutoFit/>
          </a:bodyPr>
          <a:lstStyle/>
          <a:p>
            <a:r>
              <a:rPr lang="it-IT" dirty="0"/>
              <a:t>«</a:t>
            </a:r>
            <a:r>
              <a:rPr lang="it-IT" b="1" i="1" dirty="0">
                <a:solidFill>
                  <a:schemeClr val="accent4"/>
                </a:solidFill>
              </a:rPr>
              <a:t>LIGHT A CLEAN FUTURE</a:t>
            </a:r>
            <a:r>
              <a:rPr lang="it-IT" dirty="0"/>
              <a:t>»</a:t>
            </a:r>
          </a:p>
        </p:txBody>
      </p:sp>
    </p:spTree>
  </p:cSld>
  <p:clrMapOvr>
    <a:masterClrMapping/>
  </p:clrMapOvr>
  <p:transition>
    <p:pull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971600" y="1052736"/>
            <a:ext cx="7920880" cy="3231654"/>
          </a:xfrm>
          <a:prstGeom prst="rect">
            <a:avLst/>
          </a:prstGeom>
          <a:noFill/>
        </p:spPr>
        <p:txBody>
          <a:bodyPr wrap="square" rtlCol="0">
            <a:spAutoFit/>
          </a:bodyPr>
          <a:lstStyle/>
          <a:p>
            <a:r>
              <a:rPr lang="it-IT" sz="2400" b="1" dirty="0">
                <a:solidFill>
                  <a:srgbClr val="002060"/>
                </a:solidFill>
              </a:rPr>
              <a:t>VESTAS:</a:t>
            </a:r>
            <a:r>
              <a:rPr lang="it-IT" sz="2400" b="1" dirty="0">
                <a:solidFill>
                  <a:schemeClr val="accent5">
                    <a:lumMod val="75000"/>
                  </a:schemeClr>
                </a:solidFill>
              </a:rPr>
              <a:t> </a:t>
            </a:r>
            <a:r>
              <a:rPr lang="it-IT" sz="2000" dirty="0" err="1"/>
              <a:t>is</a:t>
            </a:r>
            <a:r>
              <a:rPr lang="it-IT" sz="2000" dirty="0"/>
              <a:t> a </a:t>
            </a:r>
            <a:r>
              <a:rPr lang="it-IT" sz="2000" dirty="0" err="1"/>
              <a:t>Danish</a:t>
            </a:r>
            <a:r>
              <a:rPr lang="it-IT" sz="2000" dirty="0"/>
              <a:t> company </a:t>
            </a:r>
            <a:r>
              <a:rPr lang="it-IT" sz="2000" dirty="0" err="1"/>
              <a:t>that</a:t>
            </a:r>
            <a:r>
              <a:rPr lang="it-IT" sz="2000" dirty="0"/>
              <a:t> </a:t>
            </a:r>
            <a:r>
              <a:rPr lang="it-IT" sz="2000" dirty="0" err="1"/>
              <a:t>desings</a:t>
            </a:r>
            <a:r>
              <a:rPr lang="it-IT" sz="2000" dirty="0"/>
              <a:t> builds and sells </a:t>
            </a:r>
            <a:r>
              <a:rPr lang="it-IT" sz="2000" dirty="0" err="1"/>
              <a:t>wind</a:t>
            </a:r>
            <a:r>
              <a:rPr lang="it-IT" sz="2000" dirty="0"/>
              <a:t> </a:t>
            </a:r>
            <a:r>
              <a:rPr lang="it-IT" sz="2000" dirty="0" err="1"/>
              <a:t>turbines</a:t>
            </a:r>
            <a:r>
              <a:rPr lang="it-IT" sz="2000" dirty="0"/>
              <a:t>. </a:t>
            </a:r>
            <a:r>
              <a:rPr lang="it-IT" sz="2000" dirty="0" err="1"/>
              <a:t>It</a:t>
            </a:r>
            <a:r>
              <a:rPr lang="it-IT" sz="2000" dirty="0"/>
              <a:t> </a:t>
            </a:r>
            <a:r>
              <a:rPr lang="it-IT" sz="2000" dirty="0" err="1"/>
              <a:t>was</a:t>
            </a:r>
            <a:r>
              <a:rPr lang="it-IT" sz="2000" dirty="0"/>
              <a:t>  </a:t>
            </a:r>
            <a:r>
              <a:rPr lang="it-IT" sz="2000" dirty="0" err="1"/>
              <a:t>founded</a:t>
            </a:r>
            <a:r>
              <a:rPr lang="it-IT" sz="2000" dirty="0"/>
              <a:t> in 1945 with the name “</a:t>
            </a:r>
            <a:r>
              <a:rPr lang="it-IT" sz="2000" dirty="0" err="1"/>
              <a:t>Vestjysk</a:t>
            </a:r>
            <a:r>
              <a:rPr lang="it-IT" sz="2000" dirty="0"/>
              <a:t> </a:t>
            </a:r>
            <a:r>
              <a:rPr lang="it-IT" sz="2000" dirty="0" err="1"/>
              <a:t>Stalteknik</a:t>
            </a:r>
            <a:r>
              <a:rPr lang="it-IT" sz="2000" dirty="0"/>
              <a:t>” by </a:t>
            </a:r>
            <a:r>
              <a:rPr lang="it-IT" sz="2000" dirty="0" err="1"/>
              <a:t>Peder</a:t>
            </a:r>
            <a:r>
              <a:rPr lang="it-IT" sz="2000" dirty="0"/>
              <a:t> Hansen and </a:t>
            </a:r>
            <a:r>
              <a:rPr lang="it-IT" sz="2000" dirty="0" err="1"/>
              <a:t>it</a:t>
            </a:r>
            <a:r>
              <a:rPr lang="it-IT" sz="2000" dirty="0"/>
              <a:t>  </a:t>
            </a:r>
            <a:r>
              <a:rPr lang="it-IT" sz="2000" dirty="0" err="1"/>
              <a:t>produces</a:t>
            </a:r>
            <a:r>
              <a:rPr lang="it-IT" sz="2000" dirty="0"/>
              <a:t> </a:t>
            </a:r>
            <a:r>
              <a:rPr lang="it-IT" sz="2000" dirty="0" err="1"/>
              <a:t>electric</a:t>
            </a:r>
            <a:r>
              <a:rPr lang="it-IT" sz="2000" dirty="0"/>
              <a:t> appliance. </a:t>
            </a:r>
          </a:p>
          <a:p>
            <a:r>
              <a:rPr lang="it-IT" sz="2000" dirty="0" err="1"/>
              <a:t>It</a:t>
            </a:r>
            <a:r>
              <a:rPr lang="it-IT" sz="2000" dirty="0"/>
              <a:t>  </a:t>
            </a:r>
            <a:r>
              <a:rPr lang="it-IT" sz="2000" dirty="0" err="1"/>
              <a:t>started</a:t>
            </a:r>
            <a:r>
              <a:rPr lang="it-IT" sz="2000" dirty="0"/>
              <a:t> building </a:t>
            </a:r>
            <a:r>
              <a:rPr lang="it-IT" sz="2000" dirty="0" err="1"/>
              <a:t>wind</a:t>
            </a:r>
            <a:r>
              <a:rPr lang="it-IT" sz="2000" dirty="0"/>
              <a:t> </a:t>
            </a:r>
            <a:r>
              <a:rPr lang="it-IT" sz="2000" dirty="0" err="1"/>
              <a:t>turbines</a:t>
            </a:r>
            <a:r>
              <a:rPr lang="it-IT" sz="2000" dirty="0"/>
              <a:t> in 1979. In 2003 </a:t>
            </a:r>
            <a:r>
              <a:rPr lang="it-IT" sz="2000" dirty="0" err="1"/>
              <a:t>it</a:t>
            </a:r>
            <a:r>
              <a:rPr lang="it-IT" sz="2000" dirty="0"/>
              <a:t> </a:t>
            </a:r>
            <a:r>
              <a:rPr lang="it-IT" sz="2000" dirty="0" err="1"/>
              <a:t>melted</a:t>
            </a:r>
            <a:r>
              <a:rPr lang="it-IT" sz="2000" dirty="0"/>
              <a:t> </a:t>
            </a:r>
            <a:r>
              <a:rPr lang="it-IT" sz="2000" dirty="0" err="1"/>
              <a:t>with</a:t>
            </a:r>
            <a:r>
              <a:rPr lang="it-IT" sz="2000" dirty="0"/>
              <a:t> NEG </a:t>
            </a:r>
            <a:r>
              <a:rPr lang="it-IT" sz="2000" dirty="0" err="1"/>
              <a:t>Micon</a:t>
            </a:r>
            <a:r>
              <a:rPr lang="it-IT" sz="2000" dirty="0"/>
              <a:t> </a:t>
            </a:r>
            <a:r>
              <a:rPr lang="it-IT" sz="2000" dirty="0" err="1"/>
              <a:t>making</a:t>
            </a:r>
            <a:r>
              <a:rPr lang="it-IT" sz="2000" dirty="0"/>
              <a:t> the </a:t>
            </a:r>
            <a:r>
              <a:rPr lang="it-IT" sz="2000" dirty="0" err="1"/>
              <a:t>greatest</a:t>
            </a:r>
            <a:r>
              <a:rPr lang="it-IT" sz="2000" dirty="0"/>
              <a:t> </a:t>
            </a:r>
            <a:r>
              <a:rPr lang="it-IT" sz="2000" dirty="0" err="1"/>
              <a:t>wind</a:t>
            </a:r>
            <a:r>
              <a:rPr lang="it-IT" sz="2000" dirty="0"/>
              <a:t> </a:t>
            </a:r>
            <a:r>
              <a:rPr lang="it-IT" sz="2000" dirty="0" err="1"/>
              <a:t>turbines</a:t>
            </a:r>
            <a:r>
              <a:rPr lang="it-IT" sz="2000" dirty="0"/>
              <a:t>’ </a:t>
            </a:r>
            <a:r>
              <a:rPr lang="it-IT" sz="2000" dirty="0" err="1"/>
              <a:t>factory</a:t>
            </a:r>
            <a:r>
              <a:rPr lang="it-IT" sz="2000" dirty="0"/>
              <a:t> in the world </a:t>
            </a:r>
            <a:r>
              <a:rPr lang="it-IT" sz="2000" dirty="0" err="1"/>
              <a:t>with</a:t>
            </a:r>
            <a:r>
              <a:rPr lang="it-IT" sz="2000" dirty="0"/>
              <a:t> the </a:t>
            </a:r>
            <a:r>
              <a:rPr lang="it-IT" sz="2000" dirty="0" err="1"/>
              <a:t>name</a:t>
            </a:r>
            <a:r>
              <a:rPr lang="it-IT" sz="2000" dirty="0"/>
              <a:t> “</a:t>
            </a:r>
            <a:r>
              <a:rPr lang="it-IT" sz="2000" b="1" dirty="0" err="1"/>
              <a:t>Vestas</a:t>
            </a:r>
            <a:r>
              <a:rPr lang="it-IT" sz="2000" b="1" dirty="0"/>
              <a:t> Wind System</a:t>
            </a:r>
            <a:r>
              <a:rPr lang="it-IT" sz="2000" dirty="0"/>
              <a:t>”.</a:t>
            </a:r>
          </a:p>
          <a:p>
            <a:r>
              <a:rPr lang="it-IT" sz="2000" dirty="0" err="1"/>
              <a:t>Vestas</a:t>
            </a:r>
            <a:r>
              <a:rPr lang="it-IT" sz="2000" dirty="0"/>
              <a:t> </a:t>
            </a:r>
            <a:r>
              <a:rPr lang="it-IT" sz="2000" dirty="0" err="1"/>
              <a:t>has</a:t>
            </a:r>
            <a:r>
              <a:rPr lang="it-IT" sz="2000" dirty="0"/>
              <a:t> </a:t>
            </a:r>
            <a:r>
              <a:rPr lang="it-IT" sz="2000" dirty="0" err="1"/>
              <a:t>built</a:t>
            </a:r>
            <a:r>
              <a:rPr lang="it-IT" sz="2000" dirty="0"/>
              <a:t> </a:t>
            </a:r>
            <a:r>
              <a:rPr lang="it-IT" sz="2000" dirty="0" err="1"/>
              <a:t>his</a:t>
            </a:r>
            <a:r>
              <a:rPr lang="it-IT" sz="2000" dirty="0"/>
              <a:t> </a:t>
            </a:r>
            <a:r>
              <a:rPr lang="it-IT" sz="2000" dirty="0" err="1"/>
              <a:t>wind</a:t>
            </a:r>
            <a:r>
              <a:rPr lang="it-IT" sz="2000" dirty="0"/>
              <a:t> </a:t>
            </a:r>
            <a:r>
              <a:rPr lang="it-IT" sz="2000" dirty="0" err="1"/>
              <a:t>turbines</a:t>
            </a:r>
            <a:r>
              <a:rPr lang="it-IT" sz="2000" dirty="0"/>
              <a:t> in 60 </a:t>
            </a:r>
            <a:r>
              <a:rPr lang="it-IT" sz="2000" dirty="0" err="1"/>
              <a:t>countries</a:t>
            </a:r>
            <a:r>
              <a:rPr lang="it-IT" sz="2000" dirty="0"/>
              <a:t> and </a:t>
            </a:r>
            <a:r>
              <a:rPr lang="it-IT" sz="2000" dirty="0" err="1"/>
              <a:t>has</a:t>
            </a:r>
            <a:r>
              <a:rPr lang="it-IT" sz="2000" dirty="0"/>
              <a:t> </a:t>
            </a:r>
            <a:r>
              <a:rPr lang="it-IT" sz="2000" dirty="0" err="1"/>
              <a:t>got</a:t>
            </a:r>
            <a:r>
              <a:rPr lang="it-IT" sz="2000" dirty="0"/>
              <a:t> more </a:t>
            </a:r>
            <a:r>
              <a:rPr lang="it-IT" sz="2000" dirty="0" err="1"/>
              <a:t>than</a:t>
            </a:r>
            <a:r>
              <a:rPr lang="it-IT" sz="2000" dirty="0"/>
              <a:t> 21000 </a:t>
            </a:r>
            <a:r>
              <a:rPr lang="it-IT" sz="2000" dirty="0" err="1"/>
              <a:t>workers</a:t>
            </a:r>
            <a:r>
              <a:rPr lang="it-IT" sz="2000" dirty="0"/>
              <a:t>. </a:t>
            </a:r>
          </a:p>
          <a:p>
            <a:r>
              <a:rPr lang="it-IT" sz="2000" b="1" dirty="0" err="1">
                <a:solidFill>
                  <a:srgbClr val="002060"/>
                </a:solidFill>
              </a:rPr>
              <a:t>Vestas</a:t>
            </a:r>
            <a:r>
              <a:rPr lang="it-IT" sz="2000" b="1" dirty="0">
                <a:solidFill>
                  <a:srgbClr val="002060"/>
                </a:solidFill>
              </a:rPr>
              <a:t> Italia </a:t>
            </a:r>
            <a:r>
              <a:rPr lang="it-IT" sz="2000" dirty="0" err="1"/>
              <a:t>is</a:t>
            </a:r>
            <a:r>
              <a:rPr lang="it-IT" sz="2000" dirty="0"/>
              <a:t> the </a:t>
            </a:r>
            <a:r>
              <a:rPr lang="it-IT" sz="2000" dirty="0" err="1"/>
              <a:t>Vestas</a:t>
            </a:r>
            <a:r>
              <a:rPr lang="it-IT" sz="2000" dirty="0"/>
              <a:t> </a:t>
            </a:r>
            <a:r>
              <a:rPr lang="it-IT" sz="2000" dirty="0" err="1"/>
              <a:t>responsible</a:t>
            </a:r>
            <a:r>
              <a:rPr lang="it-IT" sz="2000" dirty="0"/>
              <a:t> in Italy, </a:t>
            </a:r>
            <a:r>
              <a:rPr lang="it-IT" sz="2000" dirty="0" err="1"/>
              <a:t>Northern</a:t>
            </a:r>
            <a:r>
              <a:rPr lang="it-IT" sz="2000" dirty="0"/>
              <a:t> Africa and </a:t>
            </a:r>
            <a:r>
              <a:rPr lang="it-IT" sz="2000" dirty="0" err="1"/>
              <a:t>Greece</a:t>
            </a:r>
            <a:r>
              <a:rPr lang="it-IT" sz="2000" dirty="0"/>
              <a:t>. </a:t>
            </a:r>
            <a:r>
              <a:rPr lang="it-IT" sz="2000" dirty="0" err="1"/>
              <a:t>It</a:t>
            </a:r>
            <a:r>
              <a:rPr lang="it-IT" sz="2000" dirty="0"/>
              <a:t> </a:t>
            </a:r>
            <a:r>
              <a:rPr lang="it-IT" sz="2000" dirty="0" err="1"/>
              <a:t>is</a:t>
            </a:r>
            <a:r>
              <a:rPr lang="it-IT" sz="2000" dirty="0"/>
              <a:t> </a:t>
            </a:r>
            <a:r>
              <a:rPr lang="it-IT" sz="2000" dirty="0" err="1"/>
              <a:t>located</a:t>
            </a:r>
            <a:r>
              <a:rPr lang="it-IT" sz="2000" dirty="0"/>
              <a:t> in Taranto</a:t>
            </a:r>
            <a:endParaRPr lang="it-IT" sz="2000" b="1" dirty="0">
              <a:solidFill>
                <a:schemeClr val="accent5">
                  <a:lumMod val="75000"/>
                </a:schemeClr>
              </a:solidFill>
            </a:endParaRPr>
          </a:p>
        </p:txBody>
      </p:sp>
      <p:pic>
        <p:nvPicPr>
          <p:cNvPr id="22530" name="Picture 2" descr="Risultati immagini per vestas"/>
          <p:cNvPicPr>
            <a:picLocks noChangeAspect="1" noChangeArrowheads="1"/>
          </p:cNvPicPr>
          <p:nvPr/>
        </p:nvPicPr>
        <p:blipFill>
          <a:blip r:embed="rId2" cstate="print"/>
          <a:srcRect/>
          <a:stretch>
            <a:fillRect/>
          </a:stretch>
        </p:blipFill>
        <p:spPr bwMode="auto">
          <a:xfrm>
            <a:off x="1835696" y="5279835"/>
            <a:ext cx="1471201" cy="10508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2532" name="Picture 4" descr="Risultati immagini per campo eolico vesta italia"/>
          <p:cNvPicPr>
            <a:picLocks noChangeAspect="1" noChangeArrowheads="1"/>
          </p:cNvPicPr>
          <p:nvPr/>
        </p:nvPicPr>
        <p:blipFill>
          <a:blip r:embed="rId3" cstate="print"/>
          <a:srcRect/>
          <a:stretch>
            <a:fillRect/>
          </a:stretch>
        </p:blipFill>
        <p:spPr bwMode="auto">
          <a:xfrm>
            <a:off x="5076056" y="5073390"/>
            <a:ext cx="2343732" cy="159597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pull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sse">
  <a:themeElements>
    <a:clrScheme name="Parallasse">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ss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ss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Parallasse</Template>
  <TotalTime>431</TotalTime>
  <Words>585</Words>
  <Application>Microsoft Office PowerPoint</Application>
  <PresentationFormat>Presentazione su schermo (4:3)</PresentationFormat>
  <Paragraphs>76</Paragraphs>
  <Slides>13</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Calibri</vt:lpstr>
      <vt:lpstr>Corbel</vt:lpstr>
      <vt:lpstr>Parallasse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Quaranta</dc:creator>
  <cp:lastModifiedBy>Maria Luisa Cusumano</cp:lastModifiedBy>
  <cp:revision>50</cp:revision>
  <dcterms:created xsi:type="dcterms:W3CDTF">2019-10-04T15:14:40Z</dcterms:created>
  <dcterms:modified xsi:type="dcterms:W3CDTF">2019-10-28T22:41:38Z</dcterms:modified>
</cp:coreProperties>
</file>