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F8B9B4-BEBD-4D17-AE16-DB6FD95846AA}" type="datetimeFigureOut">
              <a:rPr lang="en-US" smtClean="0"/>
              <a:pPr/>
              <a:t>3/24/2016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AB12C3-A2B7-4629-AB38-EA7C70B9F508}" type="slidenum">
              <a:rPr lang="en-US" smtClean="0"/>
              <a:pPr/>
              <a:t>‹#›</a:t>
            </a:fld>
            <a:endParaRPr lang="en-US"/>
          </a:p>
        </p:txBody>
      </p:sp>
    </p:spTree>
    <p:extLst>
      <p:ext uri="{BB962C8B-B14F-4D97-AF65-F5344CB8AC3E}">
        <p14:creationId xmlns:p14="http://schemas.microsoft.com/office/powerpoint/2010/main" val="70063168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7DFC5-5921-4133-A065-9E385A0DFD71}" type="datetimeFigureOut">
              <a:rPr lang="en-US" smtClean="0"/>
              <a:pPr/>
              <a:t>3/24/2016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97555-9E14-400C-9820-FF61B2293DB8}" type="slidenum">
              <a:rPr lang="en-US" smtClean="0"/>
              <a:pPr/>
              <a:t>‹#›</a:t>
            </a:fld>
            <a:endParaRPr lang="en-US"/>
          </a:p>
        </p:txBody>
      </p:sp>
    </p:spTree>
    <p:extLst>
      <p:ext uri="{BB962C8B-B14F-4D97-AF65-F5344CB8AC3E}">
        <p14:creationId xmlns:p14="http://schemas.microsoft.com/office/powerpoint/2010/main" val="122319898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097555-9E14-400C-9820-FF61B2293DB8}" type="slidenum">
              <a:rPr lang="en-US" smtClean="0"/>
              <a:pPr/>
              <a:t>1</a:t>
            </a:fld>
            <a:endParaRPr lang="en-US"/>
          </a:p>
        </p:txBody>
      </p:sp>
      <p:sp>
        <p:nvSpPr>
          <p:cNvPr id="5" name="Date Placeholder 4"/>
          <p:cNvSpPr>
            <a:spLocks noGrp="1"/>
          </p:cNvSpPr>
          <p:nvPr>
            <p:ph type="dt" idx="11"/>
          </p:nvPr>
        </p:nvSpPr>
        <p:spPr/>
        <p:txBody>
          <a:bodyPr/>
          <a:lstStyle/>
          <a:p>
            <a:fld id="{73F7DFC5-5921-4133-A065-9E385A0DFD71}" type="datetimeFigureOut">
              <a:rPr lang="en-US" smtClean="0"/>
              <a:pPr/>
              <a:t>3/24/2016</a:t>
            </a:fld>
            <a:endParaRPr lang="en-US"/>
          </a:p>
        </p:txBody>
      </p:sp>
      <p:sp>
        <p:nvSpPr>
          <p:cNvPr id="6" name="Header Placeholder 5"/>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3822018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D800002-D5C9-4821-B0C8-805A047214CB}" type="datetimeFigureOut">
              <a:rPr lang="en-US" smtClean="0"/>
              <a:pPr/>
              <a:t>3/24/2016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5D75D4B-83E5-4D1A-BDFD-1A308089E7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00002-D5C9-4821-B0C8-805A047214CB}"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75D4B-83E5-4D1A-BDFD-1A308089E7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00002-D5C9-4821-B0C8-805A047214CB}"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75D4B-83E5-4D1A-BDFD-1A308089E7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D800002-D5C9-4821-B0C8-805A047214CB}" type="datetimeFigureOut">
              <a:rPr lang="en-US" smtClean="0"/>
              <a:pPr/>
              <a:t>3/24/2016</a:t>
            </a:fld>
            <a:endParaRPr lang="en-US"/>
          </a:p>
        </p:txBody>
      </p:sp>
      <p:sp>
        <p:nvSpPr>
          <p:cNvPr id="9" name="Slide Number Placeholder 8"/>
          <p:cNvSpPr>
            <a:spLocks noGrp="1"/>
          </p:cNvSpPr>
          <p:nvPr>
            <p:ph type="sldNum" sz="quarter" idx="15"/>
          </p:nvPr>
        </p:nvSpPr>
        <p:spPr/>
        <p:txBody>
          <a:bodyPr rtlCol="0"/>
          <a:lstStyle/>
          <a:p>
            <a:fld id="{05D75D4B-83E5-4D1A-BDFD-1A308089E74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D800002-D5C9-4821-B0C8-805A047214CB}" type="datetimeFigureOut">
              <a:rPr lang="en-US" smtClean="0"/>
              <a:pPr/>
              <a:t>3/24/2016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5D75D4B-83E5-4D1A-BDFD-1A308089E7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800002-D5C9-4821-B0C8-805A047214CB}" type="datetimeFigureOut">
              <a:rPr lang="en-US" smtClean="0"/>
              <a:pPr/>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75D4B-83E5-4D1A-BDFD-1A308089E74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D800002-D5C9-4821-B0C8-805A047214CB}" type="datetimeFigureOut">
              <a:rPr lang="en-US" smtClean="0"/>
              <a:pPr/>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75D4B-83E5-4D1A-BDFD-1A308089E74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D800002-D5C9-4821-B0C8-805A047214CB}" type="datetimeFigureOut">
              <a:rPr lang="en-US" smtClean="0"/>
              <a:pPr/>
              <a:t>3/24/2016</a:t>
            </a:fld>
            <a:endParaRPr lang="en-US"/>
          </a:p>
        </p:txBody>
      </p:sp>
      <p:sp>
        <p:nvSpPr>
          <p:cNvPr id="7" name="Slide Number Placeholder 6"/>
          <p:cNvSpPr>
            <a:spLocks noGrp="1"/>
          </p:cNvSpPr>
          <p:nvPr>
            <p:ph type="sldNum" sz="quarter" idx="11"/>
          </p:nvPr>
        </p:nvSpPr>
        <p:spPr/>
        <p:txBody>
          <a:bodyPr rtlCol="0"/>
          <a:lstStyle/>
          <a:p>
            <a:fld id="{05D75D4B-83E5-4D1A-BDFD-1A308089E74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00002-D5C9-4821-B0C8-805A047214CB}" type="datetimeFigureOut">
              <a:rPr lang="en-US" smtClean="0"/>
              <a:pPr/>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D75D4B-83E5-4D1A-BDFD-1A308089E7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D800002-D5C9-4821-B0C8-805A047214CB}" type="datetimeFigureOut">
              <a:rPr lang="en-US" smtClean="0"/>
              <a:pPr/>
              <a:t>3/24/2016</a:t>
            </a:fld>
            <a:endParaRPr lang="en-US"/>
          </a:p>
        </p:txBody>
      </p:sp>
      <p:sp>
        <p:nvSpPr>
          <p:cNvPr id="22" name="Slide Number Placeholder 21"/>
          <p:cNvSpPr>
            <a:spLocks noGrp="1"/>
          </p:cNvSpPr>
          <p:nvPr>
            <p:ph type="sldNum" sz="quarter" idx="15"/>
          </p:nvPr>
        </p:nvSpPr>
        <p:spPr/>
        <p:txBody>
          <a:bodyPr rtlCol="0"/>
          <a:lstStyle/>
          <a:p>
            <a:fld id="{05D75D4B-83E5-4D1A-BDFD-1A308089E74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D800002-D5C9-4821-B0C8-805A047214CB}" type="datetimeFigureOut">
              <a:rPr lang="en-US" smtClean="0"/>
              <a:pPr/>
              <a:t>3/24/2016</a:t>
            </a:fld>
            <a:endParaRPr lang="en-US"/>
          </a:p>
        </p:txBody>
      </p:sp>
      <p:sp>
        <p:nvSpPr>
          <p:cNvPr id="18" name="Slide Number Placeholder 17"/>
          <p:cNvSpPr>
            <a:spLocks noGrp="1"/>
          </p:cNvSpPr>
          <p:nvPr>
            <p:ph type="sldNum" sz="quarter" idx="11"/>
          </p:nvPr>
        </p:nvSpPr>
        <p:spPr/>
        <p:txBody>
          <a:bodyPr rtlCol="0"/>
          <a:lstStyle/>
          <a:p>
            <a:fld id="{05D75D4B-83E5-4D1A-BDFD-1A308089E74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D800002-D5C9-4821-B0C8-805A047214CB}" type="datetimeFigureOut">
              <a:rPr lang="en-US" smtClean="0"/>
              <a:pPr/>
              <a:t>3/24/2016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5D75D4B-83E5-4D1A-BDFD-1A308089E7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3857628"/>
            <a:ext cx="3571900" cy="1071570"/>
          </a:xfrm>
        </p:spPr>
        <p:txBody>
          <a:bodyPr>
            <a:normAutofit fontScale="90000"/>
          </a:bodyPr>
          <a:lstStyle/>
          <a:p>
            <a:r>
              <a:rPr lang="en-US" dirty="0" smtClean="0">
                <a:solidFill>
                  <a:schemeClr val="tx1"/>
                </a:solidFill>
              </a:rPr>
              <a:t>Amada’s Design</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a:solidFill>
                <a:schemeClr val="tx1"/>
              </a:solidFill>
            </a:endParaRPr>
          </a:p>
        </p:txBody>
      </p:sp>
      <p:pic>
        <p:nvPicPr>
          <p:cNvPr id="4" name="Picture 3" descr="antet budder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pic>
        <p:nvPicPr>
          <p:cNvPr id="5" name="Picture 3" descr="subsol budder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00" y="5105400"/>
            <a:ext cx="91313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5643570" y="2285992"/>
            <a:ext cx="3214710" cy="2492990"/>
          </a:xfrm>
          <a:prstGeom prst="rect">
            <a:avLst/>
          </a:prstGeom>
          <a:noFill/>
        </p:spPr>
        <p:txBody>
          <a:bodyPr wrap="square" rtlCol="0">
            <a:spAutoFit/>
          </a:bodyPr>
          <a:lstStyle/>
          <a:p>
            <a:r>
              <a:rPr lang="ro-RO" i="1" dirty="0" smtClean="0"/>
              <a:t> </a:t>
            </a:r>
            <a:r>
              <a:rPr lang="en-US" sz="2000" dirty="0" smtClean="0"/>
              <a:t>Name of students :</a:t>
            </a:r>
          </a:p>
          <a:p>
            <a:r>
              <a:rPr lang="en-US" sz="2000" dirty="0" err="1" smtClean="0"/>
              <a:t>Eugen</a:t>
            </a:r>
            <a:r>
              <a:rPr lang="en-US" sz="2000" dirty="0" smtClean="0"/>
              <a:t> </a:t>
            </a:r>
            <a:r>
              <a:rPr lang="en-US" sz="2000" dirty="0" err="1" smtClean="0"/>
              <a:t>Cioara</a:t>
            </a:r>
            <a:endParaRPr lang="en-US" sz="2000" dirty="0" smtClean="0"/>
          </a:p>
          <a:p>
            <a:r>
              <a:rPr lang="en-US" sz="2000" dirty="0" err="1" smtClean="0"/>
              <a:t>Alexandru</a:t>
            </a:r>
            <a:r>
              <a:rPr lang="en-US" sz="2000" dirty="0" smtClean="0"/>
              <a:t> </a:t>
            </a:r>
            <a:r>
              <a:rPr lang="en-US" sz="2000" dirty="0" err="1" smtClean="0"/>
              <a:t>Zamfiroiu</a:t>
            </a:r>
            <a:endParaRPr lang="en-US" sz="2000" dirty="0" smtClean="0"/>
          </a:p>
          <a:p>
            <a:r>
              <a:rPr lang="en-US" sz="2000" dirty="0" smtClean="0"/>
              <a:t>Roxana </a:t>
            </a:r>
            <a:r>
              <a:rPr lang="en-US" sz="2000" dirty="0" err="1" smtClean="0"/>
              <a:t>Vladaianu</a:t>
            </a:r>
            <a:endParaRPr lang="en-US" sz="2000" dirty="0" smtClean="0"/>
          </a:p>
          <a:p>
            <a:r>
              <a:rPr lang="en-US" sz="2000" dirty="0" err="1" smtClean="0"/>
              <a:t>Andreea</a:t>
            </a:r>
            <a:r>
              <a:rPr lang="en-US" sz="2000" dirty="0" smtClean="0"/>
              <a:t> </a:t>
            </a:r>
            <a:r>
              <a:rPr lang="en-US" sz="2000" dirty="0" err="1" smtClean="0"/>
              <a:t>Calciu</a:t>
            </a:r>
            <a:endParaRPr lang="en-US" sz="2000" dirty="0" smtClean="0"/>
          </a:p>
          <a:p>
            <a:r>
              <a:rPr lang="en-US" sz="2000" dirty="0" err="1" smtClean="0"/>
              <a:t>Alexandru</a:t>
            </a:r>
            <a:r>
              <a:rPr lang="en-US" sz="2000" dirty="0" smtClean="0"/>
              <a:t> </a:t>
            </a:r>
            <a:r>
              <a:rPr lang="en-US" sz="2000" dirty="0" err="1" smtClean="0"/>
              <a:t>Surugiu</a:t>
            </a:r>
            <a:endParaRPr lang="en-US" sz="2000" dirty="0" smtClean="0"/>
          </a:p>
          <a:p>
            <a:endParaRPr lang="en-US" i="1" dirty="0" smtClean="0"/>
          </a:p>
          <a:p>
            <a:endParaRPr lang="en-US"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785926"/>
            <a:ext cx="8643998" cy="947742"/>
          </a:xfrm>
        </p:spPr>
        <p:txBody>
          <a:bodyPr>
            <a:normAutofit fontScale="90000"/>
          </a:bodyPr>
          <a:lstStyle/>
          <a:p>
            <a:pPr lvl="0" algn="ctr"/>
            <a:r>
              <a:rPr lang="en-US" sz="3100" dirty="0" err="1" smtClean="0">
                <a:solidFill>
                  <a:schemeClr val="tx1"/>
                </a:solidFill>
              </a:rPr>
              <a:t>Recruting</a:t>
            </a:r>
            <a:r>
              <a:rPr lang="en-US" sz="3100" dirty="0" smtClean="0">
                <a:solidFill>
                  <a:schemeClr val="tx1"/>
                </a:solidFill>
              </a:rPr>
              <a:t> employees strategy</a:t>
            </a:r>
            <a:r>
              <a:rPr lang="en-US" dirty="0" smtClean="0"/>
              <a:t/>
            </a:r>
            <a:br>
              <a:rPr lang="en-US" dirty="0" smtClean="0"/>
            </a:br>
            <a:endParaRPr lang="en-US" dirty="0"/>
          </a:p>
        </p:txBody>
      </p:sp>
      <p:sp>
        <p:nvSpPr>
          <p:cNvPr id="3" name="Subtitle 2"/>
          <p:cNvSpPr>
            <a:spLocks noGrp="1"/>
          </p:cNvSpPr>
          <p:nvPr>
            <p:ph type="subTitle" idx="1"/>
          </p:nvPr>
        </p:nvSpPr>
        <p:spPr>
          <a:xfrm>
            <a:off x="500034" y="2786058"/>
            <a:ext cx="7958166" cy="3588864"/>
          </a:xfrm>
        </p:spPr>
        <p:txBody>
          <a:bodyPr>
            <a:normAutofit lnSpcReduction="10000"/>
          </a:bodyPr>
          <a:lstStyle/>
          <a:p>
            <a:r>
              <a:rPr lang="en-US" sz="2000" b="0" dirty="0" smtClean="0">
                <a:solidFill>
                  <a:schemeClr val="tx1"/>
                </a:solidFill>
              </a:rPr>
              <a:t>What we’ll be looking for in our employees is that they have to be as </a:t>
            </a:r>
            <a:r>
              <a:rPr lang="en-US" sz="2000" b="0" dirty="0" err="1" smtClean="0">
                <a:solidFill>
                  <a:schemeClr val="tx1"/>
                </a:solidFill>
              </a:rPr>
              <a:t>crea</a:t>
            </a:r>
            <a:r>
              <a:rPr lang="en-US" sz="2000" b="0" dirty="0" smtClean="0">
                <a:solidFill>
                  <a:schemeClr val="tx1"/>
                </a:solidFill>
              </a:rPr>
              <a:t> </a:t>
            </a:r>
            <a:r>
              <a:rPr lang="en-US" sz="2000" b="0" dirty="0" err="1" smtClean="0">
                <a:solidFill>
                  <a:schemeClr val="tx1"/>
                </a:solidFill>
              </a:rPr>
              <a:t>tive</a:t>
            </a:r>
            <a:r>
              <a:rPr lang="en-US" sz="2000" b="0" dirty="0" smtClean="0">
                <a:solidFill>
                  <a:schemeClr val="tx1"/>
                </a:solidFill>
              </a:rPr>
              <a:t> as we are, because this is the most important  thing we want to see.</a:t>
            </a:r>
          </a:p>
          <a:p>
            <a:r>
              <a:rPr lang="en-US" sz="2000" b="0" dirty="0" smtClean="0">
                <a:solidFill>
                  <a:schemeClr val="tx1"/>
                </a:solidFill>
              </a:rPr>
              <a:t>They need to posses  knowledge about design and all its terms, so it’ll be easier  for them to </a:t>
            </a:r>
            <a:r>
              <a:rPr lang="en-US" sz="2000" b="0" dirty="0" err="1" smtClean="0">
                <a:solidFill>
                  <a:schemeClr val="tx1"/>
                </a:solidFill>
              </a:rPr>
              <a:t>te</a:t>
            </a:r>
            <a:r>
              <a:rPr lang="en-US" sz="2000" b="0" dirty="0" smtClean="0">
                <a:solidFill>
                  <a:schemeClr val="tx1"/>
                </a:solidFill>
              </a:rPr>
              <a:t> accepted  in our company.</a:t>
            </a:r>
          </a:p>
          <a:p>
            <a:r>
              <a:rPr lang="en-US" sz="2000" b="0" dirty="0" smtClean="0">
                <a:solidFill>
                  <a:schemeClr val="tx1"/>
                </a:solidFill>
              </a:rPr>
              <a:t>They also have to be respectful to our customers  their decisions.</a:t>
            </a:r>
          </a:p>
          <a:p>
            <a:r>
              <a:rPr lang="en-US" sz="2000" b="0" dirty="0" smtClean="0">
                <a:solidFill>
                  <a:schemeClr val="tx1"/>
                </a:solidFill>
              </a:rPr>
              <a:t>Our employees will be recruiting by how good are they at  the </a:t>
            </a:r>
            <a:r>
              <a:rPr lang="en-US" sz="2000" b="0" dirty="0" smtClean="0">
                <a:solidFill>
                  <a:schemeClr val="tx1"/>
                </a:solidFill>
              </a:rPr>
              <a:t>quality of </a:t>
            </a:r>
            <a:r>
              <a:rPr lang="en-US" sz="2000" b="0" dirty="0" smtClean="0">
                <a:solidFill>
                  <a:schemeClr val="tx1"/>
                </a:solidFill>
              </a:rPr>
              <a:t>the materials and  their way of solving  problems in intense situations</a:t>
            </a:r>
          </a:p>
          <a:p>
            <a:endParaRPr lang="en-US" sz="2000" b="0" dirty="0" smtClean="0">
              <a:solidFill>
                <a:schemeClr val="tx1"/>
              </a:solidFill>
            </a:endParaRPr>
          </a:p>
          <a:p>
            <a:r>
              <a:rPr lang="en-US" sz="2000" b="0" dirty="0" smtClean="0">
                <a:solidFill>
                  <a:schemeClr val="tx1"/>
                </a:solidFill>
              </a:rPr>
              <a:t> </a:t>
            </a:r>
            <a:endParaRPr lang="en-US" sz="2000" b="0" dirty="0">
              <a:solidFill>
                <a:schemeClr val="tx1"/>
              </a:solidFill>
            </a:endParaRPr>
          </a:p>
        </p:txBody>
      </p:sp>
      <p:pic>
        <p:nvPicPr>
          <p:cNvPr id="4" name="Picture 3"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480" y="1785926"/>
            <a:ext cx="6172200" cy="714380"/>
          </a:xfrm>
        </p:spPr>
        <p:txBody>
          <a:bodyPr>
            <a:normAutofit/>
          </a:bodyPr>
          <a:lstStyle/>
          <a:p>
            <a:pPr algn="ctr"/>
            <a:r>
              <a:rPr lang="en-US" sz="3200" dirty="0" smtClean="0">
                <a:solidFill>
                  <a:schemeClr val="tx1"/>
                </a:solidFill>
              </a:rPr>
              <a:t>Financial predictions</a:t>
            </a:r>
            <a:endParaRPr lang="en-US" sz="3200" dirty="0">
              <a:solidFill>
                <a:schemeClr val="tx1"/>
              </a:solidFill>
            </a:endParaRPr>
          </a:p>
        </p:txBody>
      </p:sp>
      <p:sp>
        <p:nvSpPr>
          <p:cNvPr id="3" name="Subtitle 2"/>
          <p:cNvSpPr>
            <a:spLocks noGrp="1"/>
          </p:cNvSpPr>
          <p:nvPr>
            <p:ph type="subTitle" idx="1"/>
          </p:nvPr>
        </p:nvSpPr>
        <p:spPr>
          <a:xfrm>
            <a:off x="714348" y="3071810"/>
            <a:ext cx="7743852" cy="3643338"/>
          </a:xfrm>
        </p:spPr>
        <p:txBody>
          <a:bodyPr/>
          <a:lstStyle/>
          <a:p>
            <a:pPr lvl="0"/>
            <a:endParaRPr lang="en-US" sz="2000" b="0" dirty="0" smtClean="0">
              <a:solidFill>
                <a:schemeClr val="tx1"/>
              </a:solidFill>
            </a:endParaRPr>
          </a:p>
          <a:p>
            <a:pPr lvl="0"/>
            <a:r>
              <a:rPr lang="en-US" sz="2000" b="0" dirty="0" smtClean="0">
                <a:solidFill>
                  <a:schemeClr val="tx1"/>
                </a:solidFill>
              </a:rPr>
              <a:t>Provide the highest quality interior design consulting experience possible.</a:t>
            </a:r>
          </a:p>
          <a:p>
            <a:pPr lvl="0"/>
            <a:r>
              <a:rPr lang="en-US" sz="2000" b="0" dirty="0" smtClean="0">
                <a:solidFill>
                  <a:schemeClr val="tx1"/>
                </a:solidFill>
              </a:rPr>
              <a:t>Sell specially selected products to these clients to further meet their interior design needs.</a:t>
            </a:r>
          </a:p>
          <a:p>
            <a:pPr lvl="0"/>
            <a:r>
              <a:rPr lang="en-US" sz="2000" b="0" dirty="0" smtClean="0">
                <a:solidFill>
                  <a:schemeClr val="tx1"/>
                </a:solidFill>
              </a:rPr>
              <a:t>Communicate with our client base through the website and personalized communication techniques. </a:t>
            </a:r>
          </a:p>
          <a:p>
            <a:pPr lvl="0"/>
            <a:r>
              <a:rPr lang="en-US" sz="2000" b="0" dirty="0" smtClean="0">
                <a:solidFill>
                  <a:schemeClr val="tx1"/>
                </a:solidFill>
              </a:rPr>
              <a:t>Retain clients to generate repeat purchases and initiate referrals.</a:t>
            </a:r>
          </a:p>
          <a:p>
            <a:endParaRPr lang="en-US" dirty="0"/>
          </a:p>
        </p:txBody>
      </p:sp>
      <p:pic>
        <p:nvPicPr>
          <p:cNvPr id="5" name="Picture 4"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480" y="1857364"/>
            <a:ext cx="6172200" cy="571504"/>
          </a:xfrm>
        </p:spPr>
        <p:txBody>
          <a:bodyPr/>
          <a:lstStyle/>
          <a:p>
            <a:pPr algn="ctr"/>
            <a:r>
              <a:rPr lang="en-US" dirty="0" smtClean="0">
                <a:solidFill>
                  <a:schemeClr val="tx1"/>
                </a:solidFill>
              </a:rPr>
              <a:t>Long-term expectations </a:t>
            </a:r>
            <a:endParaRPr lang="en-US" dirty="0">
              <a:solidFill>
                <a:schemeClr val="tx1"/>
              </a:solidFill>
            </a:endParaRPr>
          </a:p>
        </p:txBody>
      </p:sp>
      <p:sp>
        <p:nvSpPr>
          <p:cNvPr id="3" name="Subtitle 2"/>
          <p:cNvSpPr>
            <a:spLocks noGrp="1"/>
          </p:cNvSpPr>
          <p:nvPr>
            <p:ph type="subTitle" idx="1"/>
          </p:nvPr>
        </p:nvSpPr>
        <p:spPr>
          <a:xfrm>
            <a:off x="2286000" y="2786058"/>
            <a:ext cx="6172200" cy="3588864"/>
          </a:xfrm>
        </p:spPr>
        <p:txBody>
          <a:bodyPr/>
          <a:lstStyle/>
          <a:p>
            <a:r>
              <a:rPr lang="en-US" dirty="0" smtClean="0"/>
              <a:t>      </a:t>
            </a:r>
            <a:r>
              <a:rPr lang="en-US" sz="2000" b="0" dirty="0" smtClean="0">
                <a:solidFill>
                  <a:schemeClr val="tx1"/>
                </a:solidFill>
              </a:rPr>
              <a:t>The single objective is to position AMADA Interiors as the premier source for home decorator fabrics , commanding a majority of the market share within three years. The marketing strategy will seek to first create client awareness regarding the products and services offered, develop that client base, establish connections with targeted markets and work toward building client loyalty and referrals</a:t>
            </a:r>
            <a:r>
              <a:rPr lang="en-US" dirty="0" smtClean="0"/>
              <a:t>.</a:t>
            </a:r>
          </a:p>
          <a:p>
            <a:endParaRPr lang="en-US" dirty="0"/>
          </a:p>
        </p:txBody>
      </p:sp>
      <p:pic>
        <p:nvPicPr>
          <p:cNvPr id="4" name="Picture 3"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071678"/>
            <a:ext cx="7467600" cy="4286280"/>
          </a:xfrm>
        </p:spPr>
        <p:txBody>
          <a:bodyPr>
            <a:normAutofit/>
          </a:bodyPr>
          <a:lstStyle/>
          <a:p>
            <a:pPr algn="r"/>
            <a:r>
              <a:rPr lang="en-US" sz="1800" dirty="0" smtClean="0">
                <a:solidFill>
                  <a:schemeClr val="tx1"/>
                </a:solidFill>
              </a:rPr>
              <a:t/>
            </a:r>
            <a:br>
              <a:rPr lang="en-US" sz="1800" dirty="0" smtClean="0">
                <a:solidFill>
                  <a:schemeClr val="tx1"/>
                </a:solidFill>
              </a:rPr>
            </a:br>
            <a:r>
              <a:rPr lang="ro-RO" sz="1800" dirty="0" smtClean="0">
                <a:solidFill>
                  <a:schemeClr val="tx1"/>
                </a:solidFill>
              </a:rPr>
              <a:t>Management </a:t>
            </a:r>
            <a:r>
              <a:rPr lang="en-US" sz="1800" dirty="0" smtClean="0">
                <a:solidFill>
                  <a:schemeClr val="tx1"/>
                </a:solidFill>
              </a:rPr>
              <a:t>:</a:t>
            </a:r>
            <a:br>
              <a:rPr lang="en-US" sz="1800" dirty="0" smtClean="0">
                <a:solidFill>
                  <a:schemeClr val="tx1"/>
                </a:solidFill>
              </a:rPr>
            </a:br>
            <a:r>
              <a:rPr lang="en-US" sz="1800" dirty="0" smtClean="0">
                <a:solidFill>
                  <a:schemeClr val="tx1"/>
                </a:solidFill>
              </a:rPr>
              <a:t>Director General-</a:t>
            </a:r>
            <a:r>
              <a:rPr lang="en-US" sz="1800" dirty="0" err="1" smtClean="0">
                <a:solidFill>
                  <a:schemeClr val="tx1"/>
                </a:solidFill>
              </a:rPr>
              <a:t>Eugen</a:t>
            </a:r>
            <a:r>
              <a:rPr lang="en-US" sz="1800" dirty="0" smtClean="0">
                <a:solidFill>
                  <a:schemeClr val="tx1"/>
                </a:solidFill>
              </a:rPr>
              <a:t> </a:t>
            </a:r>
            <a:r>
              <a:rPr lang="en-US" sz="1800" dirty="0" err="1" smtClean="0">
                <a:solidFill>
                  <a:schemeClr val="tx1"/>
                </a:solidFill>
              </a:rPr>
              <a:t>Cioara</a:t>
            </a:r>
            <a:r>
              <a:rPr lang="en-US" sz="1800" dirty="0" smtClean="0">
                <a:solidFill>
                  <a:schemeClr val="tx1"/>
                </a:solidFill>
              </a:rPr>
              <a:t/>
            </a:r>
            <a:br>
              <a:rPr lang="en-US" sz="1800" dirty="0" smtClean="0">
                <a:solidFill>
                  <a:schemeClr val="tx1"/>
                </a:solidFill>
              </a:rPr>
            </a:br>
            <a:r>
              <a:rPr lang="en-US" sz="1800" dirty="0" smtClean="0">
                <a:solidFill>
                  <a:schemeClr val="tx1"/>
                </a:solidFill>
              </a:rPr>
              <a:t>Administrator- </a:t>
            </a:r>
            <a:r>
              <a:rPr lang="en-US" sz="1800" dirty="0" err="1" smtClean="0">
                <a:solidFill>
                  <a:schemeClr val="tx1"/>
                </a:solidFill>
              </a:rPr>
              <a:t>Alexandru</a:t>
            </a:r>
            <a:r>
              <a:rPr lang="en-US" sz="1800" dirty="0" smtClean="0">
                <a:solidFill>
                  <a:schemeClr val="tx1"/>
                </a:solidFill>
              </a:rPr>
              <a:t> </a:t>
            </a:r>
            <a:r>
              <a:rPr lang="en-US" sz="1800" dirty="0" err="1" smtClean="0">
                <a:solidFill>
                  <a:schemeClr val="tx1"/>
                </a:solidFill>
              </a:rPr>
              <a:t>zamfiroiu</a:t>
            </a:r>
            <a:r>
              <a:rPr lang="en-US" sz="1800" dirty="0" smtClean="0">
                <a:solidFill>
                  <a:schemeClr val="tx1"/>
                </a:solidFill>
              </a:rPr>
              <a:t/>
            </a:r>
            <a:br>
              <a:rPr lang="en-US" sz="1800" dirty="0" smtClean="0">
                <a:solidFill>
                  <a:schemeClr val="tx1"/>
                </a:solidFill>
              </a:rPr>
            </a:br>
            <a:r>
              <a:rPr lang="en-US" sz="1800" dirty="0" smtClean="0">
                <a:solidFill>
                  <a:schemeClr val="tx1"/>
                </a:solidFill>
              </a:rPr>
              <a:t>Secretary-Roxana </a:t>
            </a:r>
            <a:r>
              <a:rPr lang="en-US" sz="1800" dirty="0" err="1" smtClean="0">
                <a:solidFill>
                  <a:schemeClr val="tx1"/>
                </a:solidFill>
              </a:rPr>
              <a:t>Vladaianu</a:t>
            </a:r>
            <a:r>
              <a:rPr lang="en-US" sz="1800" dirty="0" smtClean="0">
                <a:solidFill>
                  <a:schemeClr val="tx1"/>
                </a:solidFill>
              </a:rPr>
              <a:t/>
            </a:r>
            <a:br>
              <a:rPr lang="en-US" sz="1800" dirty="0" smtClean="0">
                <a:solidFill>
                  <a:schemeClr val="tx1"/>
                </a:solidFill>
              </a:rPr>
            </a:br>
            <a:r>
              <a:rPr lang="en-US" sz="1800" dirty="0" smtClean="0">
                <a:solidFill>
                  <a:schemeClr val="tx1"/>
                </a:solidFill>
              </a:rPr>
              <a:t>Team Leader-</a:t>
            </a:r>
            <a:r>
              <a:rPr lang="en-US" sz="1800" dirty="0" err="1" smtClean="0">
                <a:solidFill>
                  <a:schemeClr val="tx1"/>
                </a:solidFill>
              </a:rPr>
              <a:t>Andreea</a:t>
            </a:r>
            <a:r>
              <a:rPr lang="en-US" sz="1800" dirty="0" smtClean="0">
                <a:solidFill>
                  <a:schemeClr val="tx1"/>
                </a:solidFill>
              </a:rPr>
              <a:t> </a:t>
            </a:r>
            <a:r>
              <a:rPr lang="en-US" sz="1800" dirty="0" err="1" smtClean="0">
                <a:solidFill>
                  <a:schemeClr val="tx1"/>
                </a:solidFill>
              </a:rPr>
              <a:t>Calciu</a:t>
            </a:r>
            <a:r>
              <a:rPr lang="en-US" sz="1800" dirty="0" smtClean="0">
                <a:solidFill>
                  <a:schemeClr val="tx1"/>
                </a:solidFill>
              </a:rPr>
              <a:t/>
            </a:r>
            <a:br>
              <a:rPr lang="en-US" sz="1800" dirty="0" smtClean="0">
                <a:solidFill>
                  <a:schemeClr val="tx1"/>
                </a:solidFill>
              </a:rPr>
            </a:br>
            <a:r>
              <a:rPr lang="en-US" sz="1800" dirty="0" smtClean="0">
                <a:solidFill>
                  <a:schemeClr val="tx1"/>
                </a:solidFill>
              </a:rPr>
              <a:t>Decorator-</a:t>
            </a:r>
            <a:r>
              <a:rPr lang="en-US" sz="1800" dirty="0" err="1" smtClean="0">
                <a:solidFill>
                  <a:schemeClr val="tx1"/>
                </a:solidFill>
              </a:rPr>
              <a:t>Alexandru</a:t>
            </a:r>
            <a:r>
              <a:rPr lang="en-US" sz="1800" dirty="0" smtClean="0">
                <a:solidFill>
                  <a:schemeClr val="tx1"/>
                </a:solidFill>
              </a:rPr>
              <a:t> </a:t>
            </a:r>
            <a:r>
              <a:rPr lang="en-US" sz="1800" dirty="0" err="1" smtClean="0">
                <a:solidFill>
                  <a:schemeClr val="tx1"/>
                </a:solidFill>
              </a:rPr>
              <a:t>Surugiu</a:t>
            </a:r>
            <a:r>
              <a:rPr lang="en-US" sz="1800" dirty="0" smtClean="0">
                <a:solidFill>
                  <a:schemeClr val="tx1"/>
                </a:solidFill>
              </a:rPr>
              <a:t>   </a:t>
            </a:r>
            <a:endParaRPr lang="en-US" dirty="0"/>
          </a:p>
        </p:txBody>
      </p:sp>
      <p:pic>
        <p:nvPicPr>
          <p:cNvPr id="3" name="Picture 2"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81494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2643182"/>
            <a:ext cx="8072494" cy="3857652"/>
          </a:xfrm>
        </p:spPr>
        <p:txBody>
          <a:bodyPr/>
          <a:lstStyle/>
          <a:p>
            <a:r>
              <a:rPr lang="en-GB" sz="2800" dirty="0" smtClean="0">
                <a:solidFill>
                  <a:schemeClr val="tx1">
                    <a:lumMod val="95000"/>
                    <a:lumOff val="5000"/>
                  </a:schemeClr>
                </a:solidFill>
              </a:rPr>
              <a:t>Name: AMADA’s Design Company       </a:t>
            </a:r>
            <a:endParaRPr lang="en-US" sz="2800" dirty="0" smtClean="0">
              <a:solidFill>
                <a:schemeClr val="tx1">
                  <a:lumMod val="95000"/>
                  <a:lumOff val="5000"/>
                </a:schemeClr>
              </a:solidFill>
            </a:endParaRPr>
          </a:p>
          <a:p>
            <a:r>
              <a:rPr lang="en-GB" sz="2800" dirty="0" smtClean="0">
                <a:solidFill>
                  <a:schemeClr val="tx1">
                    <a:lumMod val="95000"/>
                    <a:lumOff val="5000"/>
                  </a:schemeClr>
                </a:solidFill>
              </a:rPr>
              <a:t>Address: </a:t>
            </a:r>
            <a:r>
              <a:rPr lang="en-GB" sz="2800" dirty="0" err="1" smtClean="0">
                <a:solidFill>
                  <a:schemeClr val="tx1">
                    <a:lumMod val="95000"/>
                    <a:lumOff val="5000"/>
                  </a:schemeClr>
                </a:solidFill>
              </a:rPr>
              <a:t>Craiovesti</a:t>
            </a:r>
            <a:r>
              <a:rPr lang="en-GB" sz="2800" dirty="0" smtClean="0">
                <a:solidFill>
                  <a:schemeClr val="tx1">
                    <a:lumMod val="95000"/>
                    <a:lumOff val="5000"/>
                  </a:schemeClr>
                </a:solidFill>
              </a:rPr>
              <a:t> number 12</a:t>
            </a:r>
            <a:endParaRPr lang="en-US" sz="2800" dirty="0" smtClean="0">
              <a:solidFill>
                <a:schemeClr val="tx1">
                  <a:lumMod val="95000"/>
                  <a:lumOff val="5000"/>
                </a:schemeClr>
              </a:solidFill>
            </a:endParaRPr>
          </a:p>
          <a:p>
            <a:r>
              <a:rPr lang="en-GB" sz="2800" dirty="0" smtClean="0">
                <a:solidFill>
                  <a:schemeClr val="tx1">
                    <a:lumMod val="95000"/>
                    <a:lumOff val="5000"/>
                  </a:schemeClr>
                </a:solidFill>
              </a:rPr>
              <a:t>Postcode/Town:200223 Craiova</a:t>
            </a:r>
            <a:endParaRPr lang="en-US" sz="2800" dirty="0" smtClean="0">
              <a:solidFill>
                <a:schemeClr val="tx1">
                  <a:lumMod val="95000"/>
                  <a:lumOff val="5000"/>
                </a:schemeClr>
              </a:solidFill>
            </a:endParaRPr>
          </a:p>
          <a:p>
            <a:r>
              <a:rPr lang="en-GB" sz="2800" dirty="0" smtClean="0">
                <a:solidFill>
                  <a:schemeClr val="tx1">
                    <a:lumMod val="95000"/>
                    <a:lumOff val="5000"/>
                  </a:schemeClr>
                </a:solidFill>
              </a:rPr>
              <a:t>Email:  amada.inc@gmail.com    </a:t>
            </a:r>
            <a:endParaRPr lang="en-US" sz="2800" dirty="0" smtClean="0">
              <a:solidFill>
                <a:schemeClr val="tx1">
                  <a:lumMod val="95000"/>
                  <a:lumOff val="5000"/>
                </a:schemeClr>
              </a:solidFill>
            </a:endParaRPr>
          </a:p>
          <a:p>
            <a:r>
              <a:rPr lang="en-GB" sz="2800" dirty="0" smtClean="0">
                <a:solidFill>
                  <a:schemeClr val="tx1">
                    <a:lumMod val="95000"/>
                    <a:lumOff val="5000"/>
                  </a:schemeClr>
                </a:solidFill>
              </a:rPr>
              <a:t>Tel.: +40756541093</a:t>
            </a:r>
            <a:endParaRPr lang="en-US" sz="2800" dirty="0" smtClean="0">
              <a:solidFill>
                <a:schemeClr val="tx1">
                  <a:lumMod val="95000"/>
                  <a:lumOff val="5000"/>
                </a:schemeClr>
              </a:solidFill>
            </a:endParaRPr>
          </a:p>
          <a:p>
            <a:r>
              <a:rPr lang="en-GB" sz="2800" dirty="0" smtClean="0">
                <a:solidFill>
                  <a:schemeClr val="tx1">
                    <a:lumMod val="95000"/>
                    <a:lumOff val="5000"/>
                  </a:schemeClr>
                </a:solidFill>
              </a:rPr>
              <a:t>Web: www.amadaINC.com      </a:t>
            </a:r>
            <a:endParaRPr lang="en-US" sz="2800" dirty="0" smtClean="0">
              <a:solidFill>
                <a:schemeClr val="tx1">
                  <a:lumMod val="95000"/>
                  <a:lumOff val="5000"/>
                </a:schemeClr>
              </a:solidFill>
            </a:endParaRPr>
          </a:p>
          <a:p>
            <a:endParaRPr lang="en-US" dirty="0"/>
          </a:p>
        </p:txBody>
      </p:sp>
      <p:pic>
        <p:nvPicPr>
          <p:cNvPr id="4" name="Picture 3"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
        <p:nvSpPr>
          <p:cNvPr id="5" name="Title 4"/>
          <p:cNvSpPr>
            <a:spLocks noGrp="1"/>
          </p:cNvSpPr>
          <p:nvPr>
            <p:ph type="ctrTitle"/>
          </p:nvPr>
        </p:nvSpPr>
        <p:spPr>
          <a:xfrm>
            <a:off x="1714480" y="1857364"/>
            <a:ext cx="6172200" cy="608478"/>
          </a:xfrm>
        </p:spPr>
        <p:txBody>
          <a:bodyPr>
            <a:noAutofit/>
          </a:bodyPr>
          <a:lstStyle/>
          <a:p>
            <a:pPr algn="ctr"/>
            <a:r>
              <a:rPr lang="en-US" sz="4000" dirty="0" smtClean="0">
                <a:solidFill>
                  <a:schemeClr val="tx1"/>
                </a:solidFill>
              </a:rPr>
              <a:t>Factual Information</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57364"/>
            <a:ext cx="9001156" cy="857256"/>
          </a:xfrm>
        </p:spPr>
        <p:txBody>
          <a:bodyPr>
            <a:normAutofit fontScale="90000"/>
          </a:bodyPr>
          <a:lstStyle/>
          <a:p>
            <a:pPr lvl="0" algn="ctr"/>
            <a:r>
              <a:rPr lang="en-GB" sz="3200" dirty="0" smtClean="0">
                <a:solidFill>
                  <a:schemeClr val="tx1"/>
                </a:solidFill>
              </a:rPr>
              <a:t>Type of business  you want to start</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571472" y="3214686"/>
            <a:ext cx="7886728" cy="1714512"/>
          </a:xfrm>
        </p:spPr>
        <p:txBody>
          <a:bodyPr/>
          <a:lstStyle/>
          <a:p>
            <a:r>
              <a:rPr lang="en-GB" sz="2400" b="0" dirty="0" smtClean="0">
                <a:solidFill>
                  <a:schemeClr val="tx1"/>
                </a:solidFill>
              </a:rPr>
              <a:t>Interior Design Company (Residential)</a:t>
            </a:r>
            <a:endParaRPr lang="en-US" sz="2400" b="0" dirty="0" smtClean="0">
              <a:solidFill>
                <a:schemeClr val="tx1"/>
              </a:solidFill>
            </a:endParaRPr>
          </a:p>
          <a:p>
            <a:endParaRPr lang="en-US" dirty="0"/>
          </a:p>
        </p:txBody>
      </p:sp>
      <p:pic>
        <p:nvPicPr>
          <p:cNvPr id="4" name="Picture 3"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714488"/>
            <a:ext cx="8001056" cy="1143008"/>
          </a:xfrm>
        </p:spPr>
        <p:txBody>
          <a:bodyPr>
            <a:noAutofit/>
          </a:bodyPr>
          <a:lstStyle/>
          <a:p>
            <a:pPr algn="ct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GB" sz="3200" dirty="0" smtClean="0">
                <a:solidFill>
                  <a:schemeClr val="tx1">
                    <a:lumMod val="95000"/>
                    <a:lumOff val="5000"/>
                  </a:schemeClr>
                </a:solidFill>
              </a:rPr>
              <a:t> Products or services you will sell </a:t>
            </a:r>
            <a:r>
              <a:rPr lang="en-US" sz="2800" dirty="0" smtClean="0"/>
              <a:t/>
            </a:r>
            <a:br>
              <a:rPr lang="en-US" sz="2800" dirty="0" smtClean="0"/>
            </a:br>
            <a:endParaRPr lang="en-US" sz="2800" dirty="0"/>
          </a:p>
        </p:txBody>
      </p:sp>
      <p:sp>
        <p:nvSpPr>
          <p:cNvPr id="3" name="Subtitle 2"/>
          <p:cNvSpPr>
            <a:spLocks noGrp="1"/>
          </p:cNvSpPr>
          <p:nvPr>
            <p:ph type="subTitle" idx="1"/>
          </p:nvPr>
        </p:nvSpPr>
        <p:spPr>
          <a:xfrm>
            <a:off x="285720" y="2714620"/>
            <a:ext cx="8501122" cy="3929090"/>
          </a:xfrm>
        </p:spPr>
        <p:txBody>
          <a:bodyPr/>
          <a:lstStyle/>
          <a:p>
            <a:r>
              <a:rPr lang="en-US" sz="2400" b="0" dirty="0" smtClean="0">
                <a:solidFill>
                  <a:schemeClr val="tx1">
                    <a:lumMod val="95000"/>
                    <a:lumOff val="5000"/>
                  </a:schemeClr>
                </a:solidFill>
              </a:rPr>
              <a:t>Our people have worked in the business for a long time with a very established reputation; we are focused-mainly-in offering design-consulting services instead. We will offer you any advice about the design of a room or an office. Once you’re decided, we will get all the products for </a:t>
            </a:r>
            <a:r>
              <a:rPr lang="en-US" sz="2400" b="0" dirty="0" err="1" smtClean="0">
                <a:solidFill>
                  <a:schemeClr val="tx1">
                    <a:lumMod val="95000"/>
                    <a:lumOff val="5000"/>
                  </a:schemeClr>
                </a:solidFill>
              </a:rPr>
              <a:t>satysfiying</a:t>
            </a:r>
            <a:r>
              <a:rPr lang="en-US" sz="2400" b="0" dirty="0" smtClean="0">
                <a:solidFill>
                  <a:schemeClr val="tx1">
                    <a:lumMod val="95000"/>
                    <a:lumOff val="5000"/>
                  </a:schemeClr>
                </a:solidFill>
              </a:rPr>
              <a:t> you choice. Here are some of the sources we will have: home </a:t>
            </a:r>
            <a:r>
              <a:rPr lang="en-US" sz="2400" b="0" dirty="0" err="1" smtClean="0">
                <a:solidFill>
                  <a:schemeClr val="tx1">
                    <a:lumMod val="95000"/>
                    <a:lumOff val="5000"/>
                  </a:schemeClr>
                </a:solidFill>
              </a:rPr>
              <a:t>improvemet</a:t>
            </a:r>
            <a:r>
              <a:rPr lang="en-US" sz="2400" b="0" dirty="0" smtClean="0">
                <a:solidFill>
                  <a:schemeClr val="tx1">
                    <a:lumMod val="95000"/>
                    <a:lumOff val="5000"/>
                  </a:schemeClr>
                </a:solidFill>
              </a:rPr>
              <a:t> companies, commercial builders of office and home complexes, home builders associations, furniture stores, paint and wall paper stores, flower shops, architects and developers</a:t>
            </a:r>
          </a:p>
          <a:p>
            <a:endParaRPr lang="en-US" dirty="0"/>
          </a:p>
        </p:txBody>
      </p:sp>
      <p:pic>
        <p:nvPicPr>
          <p:cNvPr id="4" name="Picture 3"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28802"/>
            <a:ext cx="8643998" cy="1071570"/>
          </a:xfrm>
        </p:spPr>
        <p:txBody>
          <a:bodyPr>
            <a:normAutofit fontScale="90000"/>
          </a:bodyPr>
          <a:lstStyle/>
          <a:p>
            <a:pPr algn="ctr"/>
            <a:r>
              <a:rPr lang="ro-RO" sz="3100" dirty="0" smtClean="0">
                <a:solidFill>
                  <a:schemeClr val="tx1"/>
                </a:solidFill>
              </a:rPr>
              <a:t>Type of c</a:t>
            </a:r>
            <a:r>
              <a:rPr lang="en-US" sz="3100" dirty="0" err="1" smtClean="0">
                <a:solidFill>
                  <a:schemeClr val="tx1"/>
                </a:solidFill>
              </a:rPr>
              <a:t>usto</a:t>
            </a:r>
            <a:r>
              <a:rPr lang="ro-RO" sz="3100" dirty="0" smtClean="0">
                <a:solidFill>
                  <a:schemeClr val="tx1"/>
                </a:solidFill>
              </a:rPr>
              <a:t>mers you will sell your products/services to</a:t>
            </a:r>
            <a:r>
              <a:rPr lang="en-US" dirty="0" smtClean="0"/>
              <a:t/>
            </a:r>
            <a:br>
              <a:rPr lang="en-US" dirty="0" smtClean="0"/>
            </a:br>
            <a:endParaRPr lang="en-US" dirty="0"/>
          </a:p>
        </p:txBody>
      </p:sp>
      <p:sp>
        <p:nvSpPr>
          <p:cNvPr id="3" name="Subtitle 2"/>
          <p:cNvSpPr>
            <a:spLocks noGrp="1"/>
          </p:cNvSpPr>
          <p:nvPr>
            <p:ph type="subTitle" idx="1"/>
          </p:nvPr>
        </p:nvSpPr>
        <p:spPr>
          <a:xfrm>
            <a:off x="0" y="3571876"/>
            <a:ext cx="8572560" cy="1285884"/>
          </a:xfrm>
        </p:spPr>
        <p:txBody>
          <a:bodyPr>
            <a:normAutofit fontScale="55000" lnSpcReduction="20000"/>
          </a:bodyPr>
          <a:lstStyle/>
          <a:p>
            <a:r>
              <a:rPr lang="en-US" sz="3600" b="0" dirty="0" smtClean="0">
                <a:solidFill>
                  <a:schemeClr val="tx1"/>
                </a:solidFill>
              </a:rPr>
              <a:t>-other design companies</a:t>
            </a:r>
          </a:p>
          <a:p>
            <a:r>
              <a:rPr lang="en-US" sz="3600" b="0" dirty="0" smtClean="0">
                <a:solidFill>
                  <a:schemeClr val="tx1"/>
                </a:solidFill>
              </a:rPr>
              <a:t>-people who want to decorate their apartments/houses/balcony etc.</a:t>
            </a:r>
          </a:p>
          <a:p>
            <a:r>
              <a:rPr lang="en-US" sz="3600" b="0" dirty="0" smtClean="0">
                <a:solidFill>
                  <a:schemeClr val="tx1"/>
                </a:solidFill>
              </a:rPr>
              <a:t>-people who need advice about how they want to decorate  what  they choose to</a:t>
            </a:r>
          </a:p>
          <a:p>
            <a:endParaRPr lang="en-US" sz="3600" b="0" dirty="0" smtClean="0">
              <a:solidFill>
                <a:schemeClr val="tx1"/>
              </a:solidFill>
            </a:endParaRPr>
          </a:p>
          <a:p>
            <a:endParaRPr lang="en-US" sz="3600" b="0" dirty="0" smtClean="0">
              <a:solidFill>
                <a:schemeClr val="tx1"/>
              </a:solidFill>
            </a:endParaRPr>
          </a:p>
          <a:p>
            <a:endParaRPr lang="en-US" sz="3600" b="0" dirty="0">
              <a:solidFill>
                <a:schemeClr val="tx1"/>
              </a:solidFill>
            </a:endParaRPr>
          </a:p>
        </p:txBody>
      </p:sp>
      <p:pic>
        <p:nvPicPr>
          <p:cNvPr id="4" name="Picture 3"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785926"/>
            <a:ext cx="7958166" cy="2071702"/>
          </a:xfrm>
        </p:spPr>
        <p:txBody>
          <a:bodyPr>
            <a:normAutofit fontScale="90000"/>
          </a:bodyPr>
          <a:lstStyle/>
          <a:p>
            <a:pPr lvl="0"/>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700" dirty="0" smtClean="0">
                <a:solidFill>
                  <a:schemeClr val="tx1"/>
                </a:solidFill>
              </a:rPr>
              <a:t/>
            </a:r>
            <a:br>
              <a:rPr lang="en-US" sz="2700" dirty="0" smtClean="0">
                <a:solidFill>
                  <a:schemeClr val="tx1"/>
                </a:solidFill>
              </a:rPr>
            </a:br>
            <a:r>
              <a:rPr lang="en-US" sz="2700" dirty="0" smtClean="0">
                <a:solidFill>
                  <a:schemeClr val="tx1"/>
                </a:solidFill>
              </a:rPr>
              <a:t> Financial resources (financial credit, saved money…)</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357158" y="3071810"/>
            <a:ext cx="8358246" cy="3303112"/>
          </a:xfrm>
        </p:spPr>
        <p:txBody>
          <a:bodyPr>
            <a:normAutofit lnSpcReduction="10000"/>
          </a:bodyPr>
          <a:lstStyle/>
          <a:p>
            <a:r>
              <a:rPr lang="ro-RO" b="0" dirty="0" smtClean="0">
                <a:solidFill>
                  <a:schemeClr val="tx1"/>
                </a:solidFill>
              </a:rPr>
              <a:t>All five entrepreneurs will invest money they had accumulated for 4 years, after they gained a degree in „interior designing” at the University of Architecture in Bucharest.</a:t>
            </a:r>
            <a:endParaRPr lang="en-US" b="0" dirty="0" smtClean="0">
              <a:solidFill>
                <a:schemeClr val="tx1"/>
              </a:solidFill>
            </a:endParaRPr>
          </a:p>
          <a:p>
            <a:r>
              <a:rPr lang="ro-RO" b="0" dirty="0" smtClean="0">
                <a:solidFill>
                  <a:schemeClr val="tx1"/>
                </a:solidFill>
              </a:rPr>
              <a:t>Alex &amp; Ionut – have computers and office equipment, which will be used for the business; they will also invest 1250$ </a:t>
            </a:r>
            <a:endParaRPr lang="en-US" b="0" dirty="0" smtClean="0">
              <a:solidFill>
                <a:schemeClr val="tx1"/>
              </a:solidFill>
            </a:endParaRPr>
          </a:p>
          <a:p>
            <a:r>
              <a:rPr lang="ro-RO" b="0" dirty="0" smtClean="0">
                <a:solidFill>
                  <a:schemeClr val="tx1"/>
                </a:solidFill>
              </a:rPr>
              <a:t>Eugen &amp; Roxana - will supply the required software to run the business, both accounting and design;  the sum they will invest is 400$</a:t>
            </a:r>
            <a:endParaRPr lang="en-US" b="0" dirty="0" smtClean="0">
              <a:solidFill>
                <a:schemeClr val="tx1"/>
              </a:solidFill>
            </a:endParaRPr>
          </a:p>
          <a:p>
            <a:r>
              <a:rPr lang="ro-RO" b="0" dirty="0" smtClean="0">
                <a:solidFill>
                  <a:schemeClr val="tx1"/>
                </a:solidFill>
              </a:rPr>
              <a:t>Andreea - Has a newer family van, which will be used as a company van. Logos and decals will be added to the van; She will invest the rest, which is 1350$ </a:t>
            </a:r>
            <a:endParaRPr lang="en-US" b="0" dirty="0" smtClean="0">
              <a:solidFill>
                <a:schemeClr val="tx1"/>
              </a:solidFill>
            </a:endParaRPr>
          </a:p>
          <a:p>
            <a:r>
              <a:rPr lang="ro-RO" b="0" dirty="0" smtClean="0">
                <a:solidFill>
                  <a:schemeClr val="tx1"/>
                </a:solidFill>
              </a:rPr>
              <a:t>The total investition is 3000$. </a:t>
            </a:r>
            <a:endParaRPr lang="en-US" b="0" dirty="0" smtClean="0">
              <a:solidFill>
                <a:schemeClr val="tx1"/>
              </a:solidFill>
            </a:endParaRPr>
          </a:p>
        </p:txBody>
      </p:sp>
      <p:pic>
        <p:nvPicPr>
          <p:cNvPr id="5" name="Picture 4"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7364"/>
            <a:ext cx="7467600" cy="4286280"/>
          </a:xfrm>
        </p:spPr>
        <p:txBody>
          <a:bodyPr>
            <a:normAutofit fontScale="90000"/>
          </a:bodyPr>
          <a:lstStyle/>
          <a:p>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t>
            </a:r>
            <a:r>
              <a:rPr lang="ro-RO" sz="2200" dirty="0" smtClean="0">
                <a:solidFill>
                  <a:schemeClr val="tx1"/>
                </a:solidFill>
              </a:rPr>
              <a:t>After they worked a lot in home buildings, meeting lots of people and colaborate with them, Alex and Ionut had their own design bussines, but for a short term. Now, with their training, they will hire the key staff persons and filled the roles they required. Roxana and Eugen’s role is the most important, because their families had contributed  to this bussines and gave us the last things we needed the most.</a:t>
            </a: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400" dirty="0" smtClean="0"/>
              <a:t/>
            </a:r>
            <a:br>
              <a:rPr lang="en-US" sz="2400" dirty="0" smtClean="0"/>
            </a:br>
            <a:endParaRPr lang="en-US" sz="2400" dirty="0"/>
          </a:p>
        </p:txBody>
      </p:sp>
      <p:pic>
        <p:nvPicPr>
          <p:cNvPr id="5" name="Picture 4"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695440"/>
            <a:ext cx="8643998" cy="947742"/>
          </a:xfrm>
        </p:spPr>
        <p:txBody>
          <a:bodyPr>
            <a:normAutofit fontScale="90000"/>
          </a:bodyPr>
          <a:lstStyle/>
          <a:p>
            <a:pPr algn="ctr"/>
            <a:r>
              <a:rPr lang="en-US" sz="2000" dirty="0" smtClean="0"/>
              <a:t> </a:t>
            </a:r>
            <a:r>
              <a:rPr lang="en-US" sz="3100" dirty="0" smtClean="0">
                <a:solidFill>
                  <a:schemeClr val="tx1"/>
                </a:solidFill>
              </a:rPr>
              <a:t/>
            </a:r>
            <a:br>
              <a:rPr lang="en-US" sz="3100" dirty="0" smtClean="0">
                <a:solidFill>
                  <a:schemeClr val="tx1"/>
                </a:solidFill>
              </a:rPr>
            </a:br>
            <a:r>
              <a:rPr lang="en-US" sz="3100" dirty="0" smtClean="0">
                <a:solidFill>
                  <a:schemeClr val="tx1"/>
                </a:solidFill>
              </a:rPr>
              <a:t>Marketing strategy</a:t>
            </a:r>
            <a:r>
              <a:rPr lang="en-US" sz="2000" dirty="0" smtClean="0"/>
              <a:t/>
            </a:r>
            <a:br>
              <a:rPr lang="en-US" sz="2000" dirty="0" smtClean="0"/>
            </a:br>
            <a:endParaRPr lang="en-US" sz="2000" dirty="0"/>
          </a:p>
        </p:txBody>
      </p:sp>
      <p:sp>
        <p:nvSpPr>
          <p:cNvPr id="3" name="Subtitle 2"/>
          <p:cNvSpPr>
            <a:spLocks noGrp="1"/>
          </p:cNvSpPr>
          <p:nvPr>
            <p:ph type="subTitle" idx="1"/>
          </p:nvPr>
        </p:nvSpPr>
        <p:spPr>
          <a:xfrm>
            <a:off x="357158" y="2857496"/>
            <a:ext cx="8358246" cy="3786214"/>
          </a:xfrm>
        </p:spPr>
        <p:txBody>
          <a:bodyPr/>
          <a:lstStyle/>
          <a:p>
            <a:r>
              <a:rPr lang="ro-RO" sz="2000" b="0" dirty="0" smtClean="0">
                <a:solidFill>
                  <a:schemeClr val="tx1"/>
                </a:solidFill>
              </a:rPr>
              <a:t>The approach to promote AMADA Interiors with be through establishing relationships with key people in the community and then through referral activities once a significant client base is established.  AMADA Interiors will focus on developing solid and loyal client relationships offering design solutions based on the client's taste, budget, use, and goals for the space.  The additional selection, accessibility of product, design services, and value-based pricing will differentiate AMADAInteriors from the other options in the area. </a:t>
            </a:r>
            <a:endParaRPr lang="en-US" sz="2000" b="0" dirty="0" smtClean="0">
              <a:solidFill>
                <a:schemeClr val="tx1"/>
              </a:solidFill>
            </a:endParaRPr>
          </a:p>
          <a:p>
            <a:endParaRPr lang="en-US" dirty="0"/>
          </a:p>
        </p:txBody>
      </p:sp>
      <p:pic>
        <p:nvPicPr>
          <p:cNvPr id="4" name="Picture 3"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714488"/>
            <a:ext cx="8215370" cy="714380"/>
          </a:xfrm>
        </p:spPr>
        <p:txBody>
          <a:bodyPr>
            <a:normAutofit/>
          </a:bodyPr>
          <a:lstStyle/>
          <a:p>
            <a:pPr algn="ctr"/>
            <a:r>
              <a:rPr lang="ro-RO" sz="3200" dirty="0" smtClean="0">
                <a:solidFill>
                  <a:schemeClr val="tx1"/>
                </a:solidFill>
              </a:rPr>
              <a:t>Objectives</a:t>
            </a:r>
            <a:endParaRPr lang="en-US" sz="3200" dirty="0">
              <a:solidFill>
                <a:schemeClr val="tx1"/>
              </a:solidFill>
            </a:endParaRPr>
          </a:p>
        </p:txBody>
      </p:sp>
      <p:sp>
        <p:nvSpPr>
          <p:cNvPr id="3" name="Subtitle 2"/>
          <p:cNvSpPr>
            <a:spLocks noGrp="1"/>
          </p:cNvSpPr>
          <p:nvPr>
            <p:ph type="subTitle" idx="1"/>
          </p:nvPr>
        </p:nvSpPr>
        <p:spPr>
          <a:xfrm>
            <a:off x="428596" y="3000372"/>
            <a:ext cx="8143932" cy="3500462"/>
          </a:xfrm>
        </p:spPr>
        <p:txBody>
          <a:bodyPr/>
          <a:lstStyle/>
          <a:p>
            <a:pPr lvl="0"/>
            <a:endParaRPr lang="en-US" dirty="0" smtClean="0">
              <a:solidFill>
                <a:schemeClr val="tx1"/>
              </a:solidFill>
            </a:endParaRPr>
          </a:p>
          <a:p>
            <a:pPr lvl="0"/>
            <a:r>
              <a:rPr lang="en-US" dirty="0" smtClean="0">
                <a:solidFill>
                  <a:schemeClr val="tx1"/>
                </a:solidFill>
              </a:rPr>
              <a:t>Realize an average of $3,870 of sales each business month for the first year, $5,720 for the second, and $6,600 for the third year. </a:t>
            </a:r>
          </a:p>
          <a:p>
            <a:pPr lvl="0"/>
            <a:r>
              <a:rPr lang="en-US" dirty="0" smtClean="0">
                <a:solidFill>
                  <a:schemeClr val="tx1"/>
                </a:solidFill>
              </a:rPr>
              <a:t>Generate a minimum of 45% of revenues from product sales versus consulting billing.</a:t>
            </a:r>
          </a:p>
          <a:p>
            <a:r>
              <a:rPr lang="en-US" dirty="0" smtClean="0">
                <a:solidFill>
                  <a:schemeClr val="tx1"/>
                </a:solidFill>
              </a:rPr>
              <a:t>Establish a commercial revenue client base accounting for 10% of total revenues.</a:t>
            </a:r>
          </a:p>
          <a:p>
            <a:endParaRPr lang="en-US" dirty="0" smtClean="0">
              <a:solidFill>
                <a:schemeClr val="tx1"/>
              </a:solidFill>
            </a:endParaRPr>
          </a:p>
        </p:txBody>
      </p:sp>
      <p:pic>
        <p:nvPicPr>
          <p:cNvPr id="4" name="Picture 3" descr="antet budd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43050"/>
          </a:xfrm>
          <a:prstGeom prst="rect">
            <a:avLst/>
          </a:prstGeom>
          <a:noFill/>
          <a:ln>
            <a:noFill/>
          </a:ln>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266</TotalTime>
  <Words>520</Words>
  <Application>Microsoft Office PowerPoint</Application>
  <PresentationFormat>On-screen Show (4:3)</PresentationFormat>
  <Paragraphs>55</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Schoolbook</vt:lpstr>
      <vt:lpstr>Wingdings</vt:lpstr>
      <vt:lpstr>Wingdings 2</vt:lpstr>
      <vt:lpstr>Oriel</vt:lpstr>
      <vt:lpstr>Amada’s Design      </vt:lpstr>
      <vt:lpstr>Factual Information</vt:lpstr>
      <vt:lpstr>Type of business  you want to start </vt:lpstr>
      <vt:lpstr>      Products or services you will sell  </vt:lpstr>
      <vt:lpstr>Type of customers you will sell your products/services to </vt:lpstr>
      <vt:lpstr>                 Financial resources (financial credit, saved money…)   </vt:lpstr>
      <vt:lpstr>                                                                                           After they worked a lot in home buildings, meeting lots of people and colaborate with them, Alex and Ionut had their own design bussines, but for a short term. Now, with their training, they will hire the key staff persons and filled the roles they required. Roxana and Eugen’s role is the most important, because their families had contributed  to this bussines and gave us the last things we needed the most.    </vt:lpstr>
      <vt:lpstr>  Marketing strategy </vt:lpstr>
      <vt:lpstr>Objectives</vt:lpstr>
      <vt:lpstr>Recruting employees strategy </vt:lpstr>
      <vt:lpstr>Financial predictions</vt:lpstr>
      <vt:lpstr>Long-term expectations </vt:lpstr>
      <vt:lpstr> Management : Director General-Eugen Cioara Administrator- Alexandru zamfiroiu Secretary-Roxana Vladaianu Team Leader-Andreea Calciu Decorator-Alexandru Surugiu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dc:creator>
  <cp:lastModifiedBy>Corina Ionescu</cp:lastModifiedBy>
  <cp:revision>28</cp:revision>
  <dcterms:created xsi:type="dcterms:W3CDTF">2016-03-23T17:14:28Z</dcterms:created>
  <dcterms:modified xsi:type="dcterms:W3CDTF">2016-03-24T18:10:13Z</dcterms:modified>
</cp:coreProperties>
</file>