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bg-BG"/>
          </a:p>
        </p:txBody>
      </p:sp>
      <p:sp>
        <p:nvSpPr>
          <p:cNvPr id="4" name="Date Placeholder 3"/>
          <p:cNvSpPr>
            <a:spLocks noGrp="1"/>
          </p:cNvSpPr>
          <p:nvPr>
            <p:ph type="dt" sz="half" idx="10"/>
          </p:nvPr>
        </p:nvSpPr>
        <p:spPr/>
        <p:txBody>
          <a:bodyPr/>
          <a:lstStyle/>
          <a:p>
            <a:fld id="{5E16A6BB-52FA-409A-9127-27C8D458A370}" type="datetimeFigureOut">
              <a:rPr lang="bg-BG" smtClean="0"/>
              <a:t>18.3.2016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1487285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5E16A6BB-52FA-409A-9127-27C8D458A370}" type="datetimeFigureOut">
              <a:rPr lang="bg-BG" smtClean="0"/>
              <a:t>18.3.2016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37139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5E16A6BB-52FA-409A-9127-27C8D458A370}" type="datetimeFigureOut">
              <a:rPr lang="bg-BG" smtClean="0"/>
              <a:t>18.3.2016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395476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10"/>
          </p:nvPr>
        </p:nvSpPr>
        <p:spPr/>
        <p:txBody>
          <a:bodyPr/>
          <a:lstStyle/>
          <a:p>
            <a:fld id="{5E16A6BB-52FA-409A-9127-27C8D458A370}" type="datetimeFigureOut">
              <a:rPr lang="bg-BG" smtClean="0"/>
              <a:t>18.3.2016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336182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16A6BB-52FA-409A-9127-27C8D458A370}" type="datetimeFigureOut">
              <a:rPr lang="bg-BG" smtClean="0"/>
              <a:t>18.3.2016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121643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Date Placeholder 4"/>
          <p:cNvSpPr>
            <a:spLocks noGrp="1"/>
          </p:cNvSpPr>
          <p:nvPr>
            <p:ph type="dt" sz="half" idx="10"/>
          </p:nvPr>
        </p:nvSpPr>
        <p:spPr/>
        <p:txBody>
          <a:bodyPr/>
          <a:lstStyle/>
          <a:p>
            <a:fld id="{5E16A6BB-52FA-409A-9127-27C8D458A370}" type="datetimeFigureOut">
              <a:rPr lang="bg-BG" smtClean="0"/>
              <a:t>18.3.2016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118511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7" name="Date Placeholder 6"/>
          <p:cNvSpPr>
            <a:spLocks noGrp="1"/>
          </p:cNvSpPr>
          <p:nvPr>
            <p:ph type="dt" sz="half" idx="10"/>
          </p:nvPr>
        </p:nvSpPr>
        <p:spPr/>
        <p:txBody>
          <a:bodyPr/>
          <a:lstStyle/>
          <a:p>
            <a:fld id="{5E16A6BB-52FA-409A-9127-27C8D458A370}" type="datetimeFigureOut">
              <a:rPr lang="bg-BG" smtClean="0"/>
              <a:t>18.3.2016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292418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Date Placeholder 2"/>
          <p:cNvSpPr>
            <a:spLocks noGrp="1"/>
          </p:cNvSpPr>
          <p:nvPr>
            <p:ph type="dt" sz="half" idx="10"/>
          </p:nvPr>
        </p:nvSpPr>
        <p:spPr/>
        <p:txBody>
          <a:bodyPr/>
          <a:lstStyle/>
          <a:p>
            <a:fld id="{5E16A6BB-52FA-409A-9127-27C8D458A370}" type="datetimeFigureOut">
              <a:rPr lang="bg-BG" smtClean="0"/>
              <a:t>18.3.2016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321597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16A6BB-52FA-409A-9127-27C8D458A370}" type="datetimeFigureOut">
              <a:rPr lang="bg-BG" smtClean="0"/>
              <a:t>18.3.2016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75681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16A6BB-52FA-409A-9127-27C8D458A370}" type="datetimeFigureOut">
              <a:rPr lang="bg-BG" smtClean="0"/>
              <a:t>18.3.2016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84528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bg-B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16A6BB-52FA-409A-9127-27C8D458A370}" type="datetimeFigureOut">
              <a:rPr lang="bg-BG" smtClean="0"/>
              <a:t>18.3.2016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9A23300-A42E-4FA8-9ECD-00E61BB2CA7B}" type="slidenum">
              <a:rPr lang="bg-BG" smtClean="0"/>
              <a:t>‹#›</a:t>
            </a:fld>
            <a:endParaRPr lang="bg-BG"/>
          </a:p>
        </p:txBody>
      </p:sp>
    </p:spTree>
    <p:extLst>
      <p:ext uri="{BB962C8B-B14F-4D97-AF65-F5344CB8AC3E}">
        <p14:creationId xmlns:p14="http://schemas.microsoft.com/office/powerpoint/2010/main" val="1785188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bg-B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6A6BB-52FA-409A-9127-27C8D458A370}" type="datetimeFigureOut">
              <a:rPr lang="bg-BG" smtClean="0"/>
              <a:t>18.3.2016 г.</a:t>
            </a:fld>
            <a:endParaRPr lang="bg-B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bg-B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23300-A42E-4FA8-9ECD-00E61BB2CA7B}" type="slidenum">
              <a:rPr lang="bg-BG" smtClean="0"/>
              <a:t>‹#›</a:t>
            </a:fld>
            <a:endParaRPr lang="bg-BG"/>
          </a:p>
        </p:txBody>
      </p:sp>
    </p:spTree>
    <p:extLst>
      <p:ext uri="{BB962C8B-B14F-4D97-AF65-F5344CB8AC3E}">
        <p14:creationId xmlns:p14="http://schemas.microsoft.com/office/powerpoint/2010/main" val="4291074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bg-BG" dirty="0"/>
          </a:p>
        </p:txBody>
      </p:sp>
      <p:sp>
        <p:nvSpPr>
          <p:cNvPr id="3" name="Subtitle 2"/>
          <p:cNvSpPr>
            <a:spLocks noGrp="1"/>
          </p:cNvSpPr>
          <p:nvPr>
            <p:ph type="subTitle"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bg-BG"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3" y="1125538"/>
            <a:ext cx="7851775" cy="461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850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solidFill>
                  <a:schemeClr val="accent6">
                    <a:lumMod val="75000"/>
                  </a:schemeClr>
                </a:solidFill>
              </a:rPr>
              <a:t>Rural houses in the </a:t>
            </a:r>
            <a:r>
              <a:rPr lang="en-US" sz="2400" b="1" dirty="0" err="1" smtClean="0">
                <a:solidFill>
                  <a:schemeClr val="accent6">
                    <a:lumMod val="75000"/>
                  </a:schemeClr>
                </a:solidFill>
              </a:rPr>
              <a:t>Strandja</a:t>
            </a:r>
            <a:r>
              <a:rPr lang="en-US" sz="2400" b="1" dirty="0" smtClean="0">
                <a:solidFill>
                  <a:schemeClr val="accent6">
                    <a:lumMod val="75000"/>
                  </a:schemeClr>
                </a:solidFill>
              </a:rPr>
              <a:t> mountain, unbelievably beautiful nature, with typical only for this mountain flora species subject of our business idea</a:t>
            </a:r>
            <a:endParaRPr lang="bg-BG" sz="2400" b="1" dirty="0">
              <a:solidFill>
                <a:schemeClr val="accent6">
                  <a:lumMod val="75000"/>
                </a:schemeClr>
              </a:solidFill>
            </a:endParaRPr>
          </a:p>
        </p:txBody>
      </p:sp>
      <p:sp>
        <p:nvSpPr>
          <p:cNvPr id="3" name="Content Placeholder 2"/>
          <p:cNvSpPr>
            <a:spLocks noGrp="1"/>
          </p:cNvSpPr>
          <p:nvPr>
            <p:ph idx="1"/>
          </p:nvPr>
        </p:nvSpPr>
        <p:spPr/>
        <p:txBody>
          <a:bodyPr/>
          <a:lstStyle/>
          <a:p>
            <a:pPr marL="0" indent="0">
              <a:buNone/>
            </a:pPr>
            <a:endParaRPr lang="bg-BG"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8953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021" y="160042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46" y="3456519"/>
            <a:ext cx="2466975" cy="170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9915" y="5125211"/>
            <a:ext cx="1524000" cy="987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308" y="3475789"/>
            <a:ext cx="2452688" cy="168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996" y="1617053"/>
            <a:ext cx="1905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3996" y="4474553"/>
            <a:ext cx="3272460" cy="1670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046" y="5125211"/>
            <a:ext cx="1865475" cy="101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5521" y="5125211"/>
            <a:ext cx="1588407" cy="101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08996" y="1600421"/>
            <a:ext cx="1367460" cy="154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8996" y="3045803"/>
            <a:ext cx="1372463" cy="160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14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solidFill>
                  <a:srgbClr val="FF0000"/>
                </a:solidFill>
              </a:rPr>
              <a:t>PROJECTS AND INVESTMENTS, THE ROLE OF THE BURGAS MUNICIPALITY</a:t>
            </a:r>
            <a:endParaRPr lang="bg-BG" sz="2000" b="1" dirty="0">
              <a:solidFill>
                <a:srgbClr val="FF0000"/>
              </a:solidFill>
            </a:endParaRPr>
          </a:p>
        </p:txBody>
      </p:sp>
      <p:sp>
        <p:nvSpPr>
          <p:cNvPr id="3" name="Content Placeholder 2"/>
          <p:cNvSpPr>
            <a:spLocks noGrp="1"/>
          </p:cNvSpPr>
          <p:nvPr>
            <p:ph idx="1"/>
          </p:nvPr>
        </p:nvSpPr>
        <p:spPr/>
        <p:txBody>
          <a:bodyPr>
            <a:normAutofit/>
          </a:bodyPr>
          <a:lstStyle/>
          <a:p>
            <a:pPr marL="0" indent="0" algn="just">
              <a:buNone/>
            </a:pPr>
            <a:r>
              <a:rPr lang="en-US" sz="2000" dirty="0" smtClean="0">
                <a:solidFill>
                  <a:srgbClr val="7030A0"/>
                </a:solidFill>
              </a:rPr>
              <a:t>Bulgaria's accession to the EU, created significant opportunities for the development and implementation of projects aimed mainly at:</a:t>
            </a:r>
            <a:br>
              <a:rPr lang="en-US" sz="2000" dirty="0" smtClean="0">
                <a:solidFill>
                  <a:srgbClr val="7030A0"/>
                </a:solidFill>
              </a:rPr>
            </a:br>
            <a:r>
              <a:rPr lang="en-US" sz="2000" dirty="0" smtClean="0">
                <a:solidFill>
                  <a:srgbClr val="7030A0"/>
                </a:solidFill>
              </a:rPr>
              <a:t>Investments in basic and tourism infrastructure</a:t>
            </a:r>
            <a:br>
              <a:rPr lang="en-US" sz="2000" dirty="0" smtClean="0">
                <a:solidFill>
                  <a:srgbClr val="7030A0"/>
                </a:solidFill>
              </a:rPr>
            </a:br>
            <a:r>
              <a:rPr lang="en-US" sz="2000" dirty="0" smtClean="0">
                <a:solidFill>
                  <a:srgbClr val="7030A0"/>
                </a:solidFill>
              </a:rPr>
              <a:t>Development of tourism products and destination marketing.</a:t>
            </a:r>
          </a:p>
          <a:p>
            <a:pPr marL="0" indent="0" algn="just">
              <a:buNone/>
            </a:pPr>
            <a:endParaRPr lang="en-US" sz="2000" dirty="0" smtClean="0">
              <a:solidFill>
                <a:srgbClr val="7030A0"/>
              </a:solidFill>
            </a:endParaRPr>
          </a:p>
          <a:p>
            <a:pPr marL="0" indent="0" algn="just">
              <a:buNone/>
            </a:pPr>
            <a:r>
              <a:rPr lang="en-US" sz="2000" dirty="0" smtClean="0">
                <a:solidFill>
                  <a:srgbClr val="0070C0"/>
                </a:solidFill>
              </a:rPr>
              <a:t>A large part of projects implemented by municipalities to improve road, ecological, cultural and tourism infrastructure are related to the creation of conditions for development of tourism in </a:t>
            </a:r>
            <a:r>
              <a:rPr lang="en-US" sz="2000" dirty="0" err="1" smtClean="0">
                <a:solidFill>
                  <a:srgbClr val="0070C0"/>
                </a:solidFill>
              </a:rPr>
              <a:t>Burgas</a:t>
            </a:r>
            <a:r>
              <a:rPr lang="en-US" sz="2000" dirty="0" smtClean="0">
                <a:solidFill>
                  <a:srgbClr val="0070C0"/>
                </a:solidFill>
              </a:rPr>
              <a:t>.</a:t>
            </a:r>
          </a:p>
          <a:p>
            <a:pPr marL="0" indent="0" algn="just">
              <a:buNone/>
            </a:pPr>
            <a:endParaRPr lang="en-US" sz="2000" dirty="0" smtClean="0">
              <a:solidFill>
                <a:srgbClr val="0070C0"/>
              </a:solidFill>
            </a:endParaRPr>
          </a:p>
          <a:p>
            <a:pPr marL="0" indent="0" algn="just">
              <a:buNone/>
            </a:pPr>
            <a:r>
              <a:rPr lang="en-US" sz="2000" dirty="0" smtClean="0">
                <a:solidFill>
                  <a:srgbClr val="0070C0"/>
                </a:solidFill>
              </a:rPr>
              <a:t>The main source of funding for infrastructure projects in </a:t>
            </a:r>
            <a:r>
              <a:rPr lang="en-US" sz="2000" dirty="0" err="1" smtClean="0">
                <a:solidFill>
                  <a:srgbClr val="0070C0"/>
                </a:solidFill>
              </a:rPr>
              <a:t>Burgas</a:t>
            </a:r>
            <a:r>
              <a:rPr lang="en-US" sz="2000" dirty="0" smtClean="0">
                <a:solidFill>
                  <a:srgbClr val="0070C0"/>
                </a:solidFill>
              </a:rPr>
              <a:t> are operational programs and especially the Rural Development </a:t>
            </a:r>
            <a:r>
              <a:rPr lang="en-US" sz="2000" dirty="0" err="1" smtClean="0">
                <a:solidFill>
                  <a:srgbClr val="0070C0"/>
                </a:solidFill>
              </a:rPr>
              <a:t>Programme</a:t>
            </a:r>
            <a:r>
              <a:rPr lang="en-US" sz="2000" dirty="0" smtClean="0">
                <a:solidFill>
                  <a:srgbClr val="0070C0"/>
                </a:solidFill>
              </a:rPr>
              <a:t> 2007-2013 and the "Environment 2007-2013".</a:t>
            </a:r>
          </a:p>
          <a:p>
            <a:pPr marL="0" indent="0" algn="just">
              <a:buNone/>
            </a:pPr>
            <a:endParaRPr lang="en-US" sz="2000" dirty="0">
              <a:solidFill>
                <a:srgbClr val="0070C0"/>
              </a:solidFill>
            </a:endParaRPr>
          </a:p>
          <a:p>
            <a:pPr marL="0" indent="0" algn="just">
              <a:buNone/>
            </a:pPr>
            <a:endParaRPr lang="bg-BG" sz="2000" dirty="0">
              <a:solidFill>
                <a:srgbClr val="0070C0"/>
              </a:solidFill>
            </a:endParaRPr>
          </a:p>
        </p:txBody>
      </p:sp>
    </p:spTree>
    <p:extLst>
      <p:ext uri="{BB962C8B-B14F-4D97-AF65-F5344CB8AC3E}">
        <p14:creationId xmlns:p14="http://schemas.microsoft.com/office/powerpoint/2010/main" val="1315719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rgbClr val="00B0F0"/>
                </a:solidFill>
              </a:rPr>
              <a:t>OUR CONTRIBUTION TO THE FUTURE</a:t>
            </a:r>
            <a:endParaRPr lang="bg-BG" sz="3200" b="1" dirty="0">
              <a:solidFill>
                <a:srgbClr val="00B0F0"/>
              </a:solidFill>
            </a:endParaRPr>
          </a:p>
        </p:txBody>
      </p:sp>
      <p:sp>
        <p:nvSpPr>
          <p:cNvPr id="3" name="Content Placeholder 2"/>
          <p:cNvSpPr>
            <a:spLocks noGrp="1"/>
          </p:cNvSpPr>
          <p:nvPr>
            <p:ph idx="1"/>
          </p:nvPr>
        </p:nvSpPr>
        <p:spPr/>
        <p:txBody>
          <a:bodyPr>
            <a:normAutofit/>
          </a:bodyPr>
          <a:lstStyle/>
          <a:p>
            <a:pPr marL="0" indent="0" algn="just">
              <a:buNone/>
            </a:pPr>
            <a:r>
              <a:rPr lang="en-US" sz="2400" dirty="0" smtClean="0">
                <a:solidFill>
                  <a:srgbClr val="00B050"/>
                </a:solidFill>
              </a:rPr>
              <a:t>Our goal and mission, inspired by the project </a:t>
            </a:r>
            <a:r>
              <a:rPr lang="en-US" sz="2400" dirty="0" err="1" smtClean="0">
                <a:solidFill>
                  <a:srgbClr val="00B050"/>
                </a:solidFill>
              </a:rPr>
              <a:t>Budd.E.R.S</a:t>
            </a:r>
            <a:r>
              <a:rPr lang="en-US" sz="2400" dirty="0" smtClean="0">
                <a:solidFill>
                  <a:srgbClr val="00B050"/>
                </a:solidFill>
              </a:rPr>
              <a:t>. and the workshops and exercises during the course of the project, as well as our confidence of young budding entrepreneurs acquired during our visit to EXPO, Milan, and our successfully prepared, presented, and especially well understood marketing strategy of the visited by us pavilions of the countries we were directed to, and the fact that we are lucky to live in an area with dynamically developing tourism, such as the </a:t>
            </a:r>
            <a:r>
              <a:rPr lang="en-US" sz="2400" dirty="0" err="1" smtClean="0">
                <a:solidFill>
                  <a:srgbClr val="00B050"/>
                </a:solidFill>
              </a:rPr>
              <a:t>Burgas</a:t>
            </a:r>
            <a:r>
              <a:rPr lang="en-US" sz="2400" dirty="0" smtClean="0">
                <a:solidFill>
                  <a:srgbClr val="00B050"/>
                </a:solidFill>
              </a:rPr>
              <a:t> region, we face the challenge to focus not on the typical regional marine tourism, but to offer more interesting, relaxing, allowing combination with any other type of tourism, which the region offers - namely, the rural tourism, combined with the hobby tourism.</a:t>
            </a:r>
          </a:p>
          <a:p>
            <a:pPr marL="0" indent="0" algn="just">
              <a:buNone/>
            </a:pPr>
            <a:endParaRPr lang="bg-BG" sz="2400" dirty="0">
              <a:solidFill>
                <a:srgbClr val="00B050"/>
              </a:solidFill>
            </a:endParaRPr>
          </a:p>
        </p:txBody>
      </p:sp>
    </p:spTree>
    <p:extLst>
      <p:ext uri="{BB962C8B-B14F-4D97-AF65-F5344CB8AC3E}">
        <p14:creationId xmlns:p14="http://schemas.microsoft.com/office/powerpoint/2010/main" val="3279949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FINANCIAL PART</a:t>
            </a:r>
            <a:endParaRPr lang="bg-BG" dirty="0">
              <a:solidFill>
                <a:srgbClr val="0070C0"/>
              </a:solidFill>
            </a:endParaRPr>
          </a:p>
        </p:txBody>
      </p:sp>
      <p:sp>
        <p:nvSpPr>
          <p:cNvPr id="3" name="Content Placeholder 2"/>
          <p:cNvSpPr>
            <a:spLocks noGrp="1"/>
          </p:cNvSpPr>
          <p:nvPr>
            <p:ph idx="1"/>
          </p:nvPr>
        </p:nvSpPr>
        <p:spPr/>
        <p:txBody>
          <a:bodyPr>
            <a:normAutofit/>
          </a:bodyPr>
          <a:lstStyle/>
          <a:p>
            <a:pPr marL="0" indent="0">
              <a:buNone/>
            </a:pPr>
            <a:r>
              <a:rPr lang="en-US" sz="1800" dirty="0" smtClean="0">
                <a:solidFill>
                  <a:srgbClr val="0070C0"/>
                </a:solidFill>
              </a:rPr>
              <a:t>A family house in a village in the </a:t>
            </a:r>
            <a:r>
              <a:rPr lang="en-US" sz="1800" dirty="0" err="1" smtClean="0">
                <a:solidFill>
                  <a:srgbClr val="0070C0"/>
                </a:solidFill>
              </a:rPr>
              <a:t>Strandzha</a:t>
            </a:r>
            <a:r>
              <a:rPr lang="en-US" sz="1800" dirty="0" smtClean="0">
                <a:solidFill>
                  <a:srgbClr val="0070C0"/>
                </a:solidFill>
              </a:rPr>
              <a:t> mountain.</a:t>
            </a:r>
          </a:p>
          <a:p>
            <a:pPr marL="0" indent="0">
              <a:buNone/>
            </a:pPr>
            <a:r>
              <a:rPr lang="en-US" sz="1800" dirty="0">
                <a:solidFill>
                  <a:srgbClr val="0070C0"/>
                </a:solidFill>
              </a:rPr>
              <a:t>Advantage: own real estate</a:t>
            </a:r>
          </a:p>
          <a:p>
            <a:pPr marL="0" indent="0">
              <a:buNone/>
            </a:pPr>
            <a:r>
              <a:rPr lang="en-US" sz="1800" dirty="0">
                <a:solidFill>
                  <a:srgbClr val="0070C0"/>
                </a:solidFill>
              </a:rPr>
              <a:t>Options for use of funds in the business:</a:t>
            </a:r>
          </a:p>
          <a:p>
            <a:pPr>
              <a:buFontTx/>
              <a:buChar char="-"/>
            </a:pPr>
            <a:r>
              <a:rPr lang="en-US" sz="1800" dirty="0">
                <a:solidFill>
                  <a:srgbClr val="0070C0"/>
                </a:solidFill>
              </a:rPr>
              <a:t>m</a:t>
            </a:r>
            <a:r>
              <a:rPr lang="en-US" sz="1800" dirty="0" smtClean="0">
                <a:solidFill>
                  <a:srgbClr val="0070C0"/>
                </a:solidFill>
              </a:rPr>
              <a:t>ortgaging </a:t>
            </a:r>
            <a:r>
              <a:rPr lang="en-US" sz="1800" dirty="0">
                <a:solidFill>
                  <a:srgbClr val="0070C0"/>
                </a:solidFill>
              </a:rPr>
              <a:t>property against funds for the purchase of at least two more </a:t>
            </a:r>
            <a:r>
              <a:rPr lang="en-US" sz="1800" dirty="0" smtClean="0">
                <a:solidFill>
                  <a:srgbClr val="0070C0"/>
                </a:solidFill>
              </a:rPr>
              <a:t>properties</a:t>
            </a:r>
          </a:p>
          <a:p>
            <a:pPr>
              <a:buFontTx/>
              <a:buChar char="-"/>
            </a:pPr>
            <a:r>
              <a:rPr lang="en-US" sz="1800" dirty="0">
                <a:solidFill>
                  <a:srgbClr val="0070C0"/>
                </a:solidFill>
              </a:rPr>
              <a:t>a</a:t>
            </a:r>
            <a:r>
              <a:rPr lang="en-US" sz="1800" dirty="0" smtClean="0">
                <a:solidFill>
                  <a:srgbClr val="0070C0"/>
                </a:solidFill>
              </a:rPr>
              <a:t>pplying </a:t>
            </a:r>
            <a:r>
              <a:rPr lang="en-US" sz="1800" dirty="0">
                <a:solidFill>
                  <a:srgbClr val="0070C0"/>
                </a:solidFill>
              </a:rPr>
              <a:t>for European grant on projects for development of rural and mountainous areas</a:t>
            </a:r>
          </a:p>
          <a:p>
            <a:pPr>
              <a:buFontTx/>
              <a:buChar char="-"/>
            </a:pPr>
            <a:r>
              <a:rPr lang="en-US" sz="1800" dirty="0" smtClean="0">
                <a:solidFill>
                  <a:srgbClr val="0070C0"/>
                </a:solidFill>
              </a:rPr>
              <a:t>own </a:t>
            </a:r>
            <a:r>
              <a:rPr lang="en-US" sz="1800" dirty="0">
                <a:solidFill>
                  <a:srgbClr val="0070C0"/>
                </a:solidFill>
              </a:rPr>
              <a:t>funds</a:t>
            </a:r>
          </a:p>
          <a:p>
            <a:pPr>
              <a:buFontTx/>
              <a:buChar char="-"/>
            </a:pPr>
            <a:r>
              <a:rPr lang="en-US" sz="1800" dirty="0">
                <a:solidFill>
                  <a:srgbClr val="0070C0"/>
                </a:solidFill>
              </a:rPr>
              <a:t>i</a:t>
            </a:r>
            <a:r>
              <a:rPr lang="en-US" sz="1800" dirty="0" smtClean="0">
                <a:solidFill>
                  <a:srgbClr val="0070C0"/>
                </a:solidFill>
              </a:rPr>
              <a:t>n </a:t>
            </a:r>
            <a:r>
              <a:rPr lang="en-US" sz="1800" dirty="0">
                <a:solidFill>
                  <a:srgbClr val="0070C0"/>
                </a:solidFill>
              </a:rPr>
              <a:t>carrying </a:t>
            </a:r>
            <a:r>
              <a:rPr lang="en-US" sz="1800" dirty="0" smtClean="0">
                <a:solidFill>
                  <a:srgbClr val="0070C0"/>
                </a:solidFill>
              </a:rPr>
              <a:t>out profit, </a:t>
            </a:r>
            <a:r>
              <a:rPr lang="en-US" sz="1800" dirty="0">
                <a:solidFill>
                  <a:srgbClr val="0070C0"/>
                </a:solidFill>
              </a:rPr>
              <a:t>investment of funds </a:t>
            </a:r>
            <a:r>
              <a:rPr lang="en-US" sz="1800" dirty="0" smtClean="0">
                <a:solidFill>
                  <a:srgbClr val="0070C0"/>
                </a:solidFill>
              </a:rPr>
              <a:t>in business expansion</a:t>
            </a:r>
          </a:p>
          <a:p>
            <a:pPr>
              <a:buFontTx/>
              <a:buChar char="-"/>
            </a:pPr>
            <a:r>
              <a:rPr lang="en-US" sz="1800" dirty="0">
                <a:solidFill>
                  <a:srgbClr val="0070C0"/>
                </a:solidFill>
              </a:rPr>
              <a:t>r</a:t>
            </a:r>
            <a:r>
              <a:rPr lang="en-US" sz="1800" dirty="0" smtClean="0">
                <a:solidFill>
                  <a:srgbClr val="0070C0"/>
                </a:solidFill>
              </a:rPr>
              <a:t>enting </a:t>
            </a:r>
            <a:r>
              <a:rPr lang="en-US" sz="1800" dirty="0">
                <a:solidFill>
                  <a:srgbClr val="0070C0"/>
                </a:solidFill>
              </a:rPr>
              <a:t>of other houses and drafting contractual relationship with the owners of farmhouses to provide rural and hobby tourism - profits from intermediary </a:t>
            </a:r>
            <a:r>
              <a:rPr lang="en-US" sz="1800" dirty="0" smtClean="0">
                <a:solidFill>
                  <a:srgbClr val="0070C0"/>
                </a:solidFill>
              </a:rPr>
              <a:t>activities</a:t>
            </a:r>
          </a:p>
          <a:p>
            <a:pPr>
              <a:buFontTx/>
              <a:buChar char="-"/>
            </a:pPr>
            <a:r>
              <a:rPr lang="en-US" sz="1800" dirty="0" smtClean="0">
                <a:solidFill>
                  <a:srgbClr val="0070C0"/>
                </a:solidFill>
              </a:rPr>
              <a:t>offering </a:t>
            </a:r>
            <a:r>
              <a:rPr lang="en-US" sz="1800" dirty="0">
                <a:solidFill>
                  <a:srgbClr val="0070C0"/>
                </a:solidFill>
              </a:rPr>
              <a:t>additional services: hunting tourism fishing tourism, trips, meals prepared with organic products from their own </a:t>
            </a:r>
            <a:r>
              <a:rPr lang="en-US" sz="1800" dirty="0" smtClean="0">
                <a:solidFill>
                  <a:srgbClr val="0070C0"/>
                </a:solidFill>
              </a:rPr>
              <a:t>garden, </a:t>
            </a:r>
            <a:r>
              <a:rPr lang="en-US" sz="1800" dirty="0">
                <a:solidFill>
                  <a:srgbClr val="0070C0"/>
                </a:solidFill>
              </a:rPr>
              <a:t>and other  by request of the guest</a:t>
            </a:r>
            <a:endParaRPr lang="bg-BG" sz="1800" dirty="0">
              <a:solidFill>
                <a:srgbClr val="0070C0"/>
              </a:solidFill>
            </a:endParaRPr>
          </a:p>
        </p:txBody>
      </p:sp>
    </p:spTree>
    <p:extLst>
      <p:ext uri="{BB962C8B-B14F-4D97-AF65-F5344CB8AC3E}">
        <p14:creationId xmlns:p14="http://schemas.microsoft.com/office/powerpoint/2010/main" val="3628437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CALCULATED RISK</a:t>
            </a:r>
            <a:endParaRPr lang="bg-BG"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dirty="0">
                <a:solidFill>
                  <a:srgbClr val="FF0000"/>
                </a:solidFill>
              </a:rPr>
              <a:t>- </a:t>
            </a:r>
            <a:r>
              <a:rPr lang="en-US" dirty="0" smtClean="0">
                <a:solidFill>
                  <a:srgbClr val="FF0000"/>
                </a:solidFill>
              </a:rPr>
              <a:t>force </a:t>
            </a:r>
            <a:r>
              <a:rPr lang="en-US" dirty="0">
                <a:solidFill>
                  <a:srgbClr val="FF0000"/>
                </a:solidFill>
              </a:rPr>
              <a:t>majeure</a:t>
            </a:r>
          </a:p>
          <a:p>
            <a:pPr marL="0" indent="0">
              <a:buNone/>
            </a:pPr>
            <a:r>
              <a:rPr lang="en-US" dirty="0">
                <a:solidFill>
                  <a:srgbClr val="FF0000"/>
                </a:solidFill>
              </a:rPr>
              <a:t>- </a:t>
            </a:r>
            <a:r>
              <a:rPr lang="en-US" dirty="0" smtClean="0">
                <a:solidFill>
                  <a:srgbClr val="FF0000"/>
                </a:solidFill>
              </a:rPr>
              <a:t>a </a:t>
            </a:r>
            <a:r>
              <a:rPr lang="en-US" dirty="0">
                <a:solidFill>
                  <a:srgbClr val="FF0000"/>
                </a:solidFill>
              </a:rPr>
              <a:t>decline in the tourist flow</a:t>
            </a:r>
          </a:p>
          <a:p>
            <a:pPr marL="0" indent="0">
              <a:buNone/>
            </a:pPr>
            <a:r>
              <a:rPr lang="en-US" dirty="0">
                <a:solidFill>
                  <a:srgbClr val="FF0000"/>
                </a:solidFill>
              </a:rPr>
              <a:t>- </a:t>
            </a:r>
            <a:r>
              <a:rPr lang="en-US" dirty="0" smtClean="0">
                <a:solidFill>
                  <a:srgbClr val="FF0000"/>
                </a:solidFill>
              </a:rPr>
              <a:t>the </a:t>
            </a:r>
            <a:r>
              <a:rPr lang="en-US" dirty="0">
                <a:solidFill>
                  <a:srgbClr val="FF0000"/>
                </a:solidFill>
              </a:rPr>
              <a:t>possibility of eliminating the dependence on the season - in view of this kind of tourism be offered all year round</a:t>
            </a:r>
          </a:p>
          <a:p>
            <a:pPr marL="0" indent="0">
              <a:buNone/>
            </a:pPr>
            <a:r>
              <a:rPr lang="en-US" dirty="0">
                <a:solidFill>
                  <a:srgbClr val="00B050"/>
                </a:solidFill>
              </a:rPr>
              <a:t>Target groups:</a:t>
            </a:r>
          </a:p>
          <a:p>
            <a:pPr marL="0" indent="0">
              <a:buNone/>
            </a:pPr>
            <a:r>
              <a:rPr lang="en-US" dirty="0">
                <a:solidFill>
                  <a:srgbClr val="00B050"/>
                </a:solidFill>
              </a:rPr>
              <a:t>- </a:t>
            </a:r>
            <a:r>
              <a:rPr lang="en-US" dirty="0" smtClean="0">
                <a:solidFill>
                  <a:srgbClr val="00B050"/>
                </a:solidFill>
              </a:rPr>
              <a:t>tourists </a:t>
            </a:r>
            <a:r>
              <a:rPr lang="en-US" dirty="0">
                <a:solidFill>
                  <a:srgbClr val="00B050"/>
                </a:solidFill>
              </a:rPr>
              <a:t>from Europe</a:t>
            </a:r>
          </a:p>
          <a:p>
            <a:pPr marL="0" indent="0">
              <a:buNone/>
            </a:pPr>
            <a:r>
              <a:rPr lang="en-US" dirty="0">
                <a:solidFill>
                  <a:srgbClr val="00B050"/>
                </a:solidFill>
              </a:rPr>
              <a:t>- </a:t>
            </a:r>
            <a:r>
              <a:rPr lang="en-US" dirty="0" smtClean="0">
                <a:solidFill>
                  <a:srgbClr val="00B050"/>
                </a:solidFill>
              </a:rPr>
              <a:t>tourists </a:t>
            </a:r>
            <a:r>
              <a:rPr lang="en-US" dirty="0">
                <a:solidFill>
                  <a:srgbClr val="00B050"/>
                </a:solidFill>
              </a:rPr>
              <a:t>from Asia (Japanese tourists extremely interested in this type of tourism)</a:t>
            </a:r>
          </a:p>
          <a:p>
            <a:pPr marL="0" indent="0">
              <a:buNone/>
            </a:pPr>
            <a:r>
              <a:rPr lang="en-US" dirty="0">
                <a:solidFill>
                  <a:srgbClr val="00B050"/>
                </a:solidFill>
              </a:rPr>
              <a:t>- </a:t>
            </a:r>
            <a:r>
              <a:rPr lang="en-US" dirty="0" smtClean="0">
                <a:solidFill>
                  <a:srgbClr val="00B050"/>
                </a:solidFill>
              </a:rPr>
              <a:t>tourists </a:t>
            </a:r>
            <a:r>
              <a:rPr lang="en-US" dirty="0">
                <a:solidFill>
                  <a:srgbClr val="00B050"/>
                </a:solidFill>
              </a:rPr>
              <a:t>from home</a:t>
            </a:r>
          </a:p>
          <a:p>
            <a:pPr marL="0" indent="0">
              <a:buNone/>
            </a:pPr>
            <a:r>
              <a:rPr lang="en-US" dirty="0">
                <a:solidFill>
                  <a:srgbClr val="00B050"/>
                </a:solidFill>
              </a:rPr>
              <a:t>- families</a:t>
            </a:r>
          </a:p>
          <a:p>
            <a:pPr marL="0" indent="0">
              <a:buNone/>
            </a:pPr>
            <a:r>
              <a:rPr lang="en-US" dirty="0">
                <a:solidFill>
                  <a:srgbClr val="00B050"/>
                </a:solidFill>
              </a:rPr>
              <a:t>- </a:t>
            </a:r>
            <a:r>
              <a:rPr lang="en-US" dirty="0" smtClean="0">
                <a:solidFill>
                  <a:srgbClr val="00B050"/>
                </a:solidFill>
              </a:rPr>
              <a:t>organized </a:t>
            </a:r>
            <a:r>
              <a:rPr lang="en-US" dirty="0">
                <a:solidFill>
                  <a:srgbClr val="00B050"/>
                </a:solidFill>
              </a:rPr>
              <a:t>tourists</a:t>
            </a:r>
          </a:p>
          <a:p>
            <a:pPr marL="0" indent="0">
              <a:buNone/>
            </a:pPr>
            <a:r>
              <a:rPr lang="en-US" dirty="0">
                <a:solidFill>
                  <a:srgbClr val="00B050"/>
                </a:solidFill>
              </a:rPr>
              <a:t>- </a:t>
            </a:r>
            <a:r>
              <a:rPr lang="en-US" dirty="0" smtClean="0">
                <a:solidFill>
                  <a:srgbClr val="00B050"/>
                </a:solidFill>
              </a:rPr>
              <a:t>Individual tourists, etc.</a:t>
            </a:r>
            <a:endParaRPr lang="bg-BG" dirty="0">
              <a:solidFill>
                <a:srgbClr val="00B050"/>
              </a:solidFill>
            </a:endParaRPr>
          </a:p>
        </p:txBody>
      </p:sp>
    </p:spTree>
    <p:extLst>
      <p:ext uri="{BB962C8B-B14F-4D97-AF65-F5344CB8AC3E}">
        <p14:creationId xmlns:p14="http://schemas.microsoft.com/office/powerpoint/2010/main" val="1482073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2060"/>
                </a:solidFill>
              </a:rPr>
              <a:t>ESTIMATE </a:t>
            </a:r>
            <a:r>
              <a:rPr lang="en-US" dirty="0" smtClean="0">
                <a:solidFill>
                  <a:srgbClr val="002060"/>
                </a:solidFill>
              </a:rPr>
              <a:t>FOR </a:t>
            </a:r>
            <a:r>
              <a:rPr lang="en-US" dirty="0">
                <a:solidFill>
                  <a:srgbClr val="002060"/>
                </a:solidFill>
              </a:rPr>
              <a:t>RETURN </a:t>
            </a:r>
            <a:r>
              <a:rPr lang="en-US" dirty="0" smtClean="0">
                <a:solidFill>
                  <a:srgbClr val="002060"/>
                </a:solidFill>
              </a:rPr>
              <a:t>OF </a:t>
            </a:r>
            <a:r>
              <a:rPr lang="en-US" dirty="0">
                <a:solidFill>
                  <a:srgbClr val="002060"/>
                </a:solidFill>
              </a:rPr>
              <a:t>FUNDS</a:t>
            </a:r>
            <a:endParaRPr lang="bg-BG" dirty="0">
              <a:solidFill>
                <a:srgbClr val="002060"/>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dirty="0">
                <a:solidFill>
                  <a:srgbClr val="002060"/>
                </a:solidFill>
              </a:rPr>
              <a:t>As </a:t>
            </a:r>
            <a:r>
              <a:rPr lang="en-US" dirty="0" smtClean="0">
                <a:solidFill>
                  <a:srgbClr val="002060"/>
                </a:solidFill>
              </a:rPr>
              <a:t>it is </a:t>
            </a:r>
            <a:r>
              <a:rPr lang="en-US" dirty="0">
                <a:solidFill>
                  <a:srgbClr val="002060"/>
                </a:solidFill>
              </a:rPr>
              <a:t>well known, the </a:t>
            </a:r>
            <a:r>
              <a:rPr lang="en-US" dirty="0" smtClean="0">
                <a:solidFill>
                  <a:srgbClr val="002060"/>
                </a:solidFill>
              </a:rPr>
              <a:t>T&amp;H (Tourism and Hospitality) industry with </a:t>
            </a:r>
            <a:r>
              <a:rPr lang="en-US" dirty="0">
                <a:solidFill>
                  <a:srgbClr val="002060"/>
                </a:solidFill>
              </a:rPr>
              <a:t>the fastest return </a:t>
            </a:r>
            <a:r>
              <a:rPr lang="en-US" dirty="0" smtClean="0">
                <a:solidFill>
                  <a:srgbClr val="002060"/>
                </a:solidFill>
              </a:rPr>
              <a:t>of </a:t>
            </a:r>
            <a:r>
              <a:rPr lang="en-US" dirty="0">
                <a:solidFill>
                  <a:srgbClr val="002060"/>
                </a:solidFill>
              </a:rPr>
              <a:t>funds is tourism. Our </a:t>
            </a:r>
            <a:r>
              <a:rPr lang="en-US" dirty="0" smtClean="0">
                <a:solidFill>
                  <a:srgbClr val="002060"/>
                </a:solidFill>
              </a:rPr>
              <a:t>estimate </a:t>
            </a:r>
            <a:r>
              <a:rPr lang="en-US" dirty="0">
                <a:solidFill>
                  <a:srgbClr val="002060"/>
                </a:solidFill>
              </a:rPr>
              <a:t>is at </a:t>
            </a:r>
            <a:r>
              <a:rPr lang="en-US" dirty="0" smtClean="0">
                <a:solidFill>
                  <a:srgbClr val="002060"/>
                </a:solidFill>
              </a:rPr>
              <a:t>the start of the business idea implementation, with </a:t>
            </a:r>
            <a:r>
              <a:rPr lang="en-US" dirty="0">
                <a:solidFill>
                  <a:srgbClr val="002060"/>
                </a:solidFill>
              </a:rPr>
              <a:t>invested capital of €</a:t>
            </a:r>
            <a:r>
              <a:rPr lang="en-US" dirty="0" smtClean="0">
                <a:solidFill>
                  <a:srgbClr val="002060"/>
                </a:solidFill>
              </a:rPr>
              <a:t> </a:t>
            </a:r>
            <a:r>
              <a:rPr lang="en-US" dirty="0">
                <a:solidFill>
                  <a:srgbClr val="002060"/>
                </a:solidFill>
              </a:rPr>
              <a:t>100.000, the means to regain a period of five years and begin to grow with the possibility of investments </a:t>
            </a:r>
            <a:r>
              <a:rPr lang="en-US" dirty="0" smtClean="0">
                <a:solidFill>
                  <a:srgbClr val="002060"/>
                </a:solidFill>
              </a:rPr>
              <a:t>up to </a:t>
            </a:r>
            <a:r>
              <a:rPr lang="en-US" dirty="0">
                <a:solidFill>
                  <a:srgbClr val="002060"/>
                </a:solidFill>
              </a:rPr>
              <a:t>8-10 years</a:t>
            </a:r>
            <a:r>
              <a:rPr lang="en-US" dirty="0" smtClean="0">
                <a:solidFill>
                  <a:srgbClr val="002060"/>
                </a:solidFill>
              </a:rPr>
              <a:t>.</a:t>
            </a:r>
          </a:p>
          <a:p>
            <a:pPr marL="0" indent="0">
              <a:buNone/>
            </a:pPr>
            <a:r>
              <a:rPr lang="en-US" dirty="0">
                <a:solidFill>
                  <a:srgbClr val="002060"/>
                </a:solidFill>
              </a:rPr>
              <a:t>This reflects our long-term strategy and planning: GROWTH AND EXTENSION OF </a:t>
            </a:r>
            <a:r>
              <a:rPr lang="en-US" dirty="0" smtClean="0">
                <a:solidFill>
                  <a:srgbClr val="002060"/>
                </a:solidFill>
              </a:rPr>
              <a:t>THE SCOPE OF THE BUSINESS</a:t>
            </a:r>
            <a:r>
              <a:rPr lang="en-US" dirty="0">
                <a:solidFill>
                  <a:srgbClr val="002060"/>
                </a:solidFill>
              </a:rPr>
              <a:t>.</a:t>
            </a:r>
            <a:endParaRPr lang="bg-BG" dirty="0">
              <a:solidFill>
                <a:srgbClr val="002060"/>
              </a:solidFill>
            </a:endParaRPr>
          </a:p>
        </p:txBody>
      </p:sp>
    </p:spTree>
    <p:extLst>
      <p:ext uri="{BB962C8B-B14F-4D97-AF65-F5344CB8AC3E}">
        <p14:creationId xmlns:p14="http://schemas.microsoft.com/office/powerpoint/2010/main" val="1375961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50"/>
                </a:solidFill>
              </a:rPr>
              <a:t>CLOSED CYCLE</a:t>
            </a:r>
            <a:endParaRPr lang="bg-BG" b="1" dirty="0">
              <a:solidFill>
                <a:srgbClr val="00B050"/>
              </a:solidFill>
            </a:endParaRPr>
          </a:p>
        </p:txBody>
      </p:sp>
      <p:sp>
        <p:nvSpPr>
          <p:cNvPr id="3" name="Content Placeholder 2"/>
          <p:cNvSpPr>
            <a:spLocks noGrp="1"/>
          </p:cNvSpPr>
          <p:nvPr>
            <p:ph idx="1"/>
          </p:nvPr>
        </p:nvSpPr>
        <p:spPr/>
        <p:txBody>
          <a:bodyPr/>
          <a:lstStyle/>
          <a:p>
            <a:pPr marL="0" indent="0">
              <a:buNone/>
            </a:pPr>
            <a:r>
              <a:rPr lang="en-US" dirty="0" smtClean="0">
                <a:solidFill>
                  <a:srgbClr val="00B050"/>
                </a:solidFill>
              </a:rPr>
              <a:t>The </a:t>
            </a:r>
            <a:r>
              <a:rPr lang="en-US" dirty="0">
                <a:solidFill>
                  <a:srgbClr val="00B050"/>
                </a:solidFill>
              </a:rPr>
              <a:t>idea is to offer the tourists everything they need, from accommodation - to the food and entertainment purpose - attracting </a:t>
            </a:r>
            <a:r>
              <a:rPr lang="en-US" dirty="0" smtClean="0">
                <a:solidFill>
                  <a:srgbClr val="00B050"/>
                </a:solidFill>
              </a:rPr>
              <a:t>to the </a:t>
            </a:r>
            <a:r>
              <a:rPr lang="en-US" dirty="0">
                <a:solidFill>
                  <a:srgbClr val="00B050"/>
                </a:solidFill>
              </a:rPr>
              <a:t>business </a:t>
            </a:r>
            <a:r>
              <a:rPr lang="en-US" dirty="0" smtClean="0">
                <a:solidFill>
                  <a:srgbClr val="00B050"/>
                </a:solidFill>
              </a:rPr>
              <a:t>a large amount </a:t>
            </a:r>
            <a:r>
              <a:rPr lang="en-US" dirty="0">
                <a:solidFill>
                  <a:srgbClr val="00B050"/>
                </a:solidFill>
              </a:rPr>
              <a:t>of </a:t>
            </a:r>
            <a:r>
              <a:rPr lang="en-US" dirty="0" smtClean="0">
                <a:solidFill>
                  <a:srgbClr val="00B050"/>
                </a:solidFill>
              </a:rPr>
              <a:t>the funds they intend </a:t>
            </a:r>
            <a:r>
              <a:rPr lang="en-US" dirty="0">
                <a:solidFill>
                  <a:srgbClr val="00B050"/>
                </a:solidFill>
              </a:rPr>
              <a:t>to invest in their holiday</a:t>
            </a:r>
            <a:r>
              <a:rPr lang="en-US" dirty="0" smtClean="0">
                <a:solidFill>
                  <a:srgbClr val="00B050"/>
                </a:solidFill>
              </a:rPr>
              <a:t>.</a:t>
            </a:r>
          </a:p>
          <a:p>
            <a:pPr marL="0" indent="0">
              <a:buNone/>
            </a:pPr>
            <a:endParaRPr lang="bg-BG" dirty="0">
              <a:solidFill>
                <a:srgbClr val="00B05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437112"/>
            <a:ext cx="27813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191" y="4460924"/>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373399"/>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16633"/>
            <a:ext cx="261937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46788"/>
            <a:ext cx="28956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862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B0F0"/>
                </a:solidFill>
              </a:rPr>
              <a:t>THE BUSINESS </a:t>
            </a:r>
            <a:r>
              <a:rPr lang="en-US" dirty="0">
                <a:solidFill>
                  <a:srgbClr val="00B0F0"/>
                </a:solidFill>
              </a:rPr>
              <a:t>IDEA </a:t>
            </a:r>
            <a:r>
              <a:rPr lang="en-US" dirty="0" smtClean="0">
                <a:solidFill>
                  <a:srgbClr val="00B0F0"/>
                </a:solidFill>
              </a:rPr>
              <a:t>DRESSED IN </a:t>
            </a:r>
            <a:r>
              <a:rPr lang="en-US" dirty="0">
                <a:solidFill>
                  <a:srgbClr val="00B0F0"/>
                </a:solidFill>
              </a:rPr>
              <a:t>IMAGES</a:t>
            </a:r>
            <a:endParaRPr lang="bg-BG" dirty="0">
              <a:solidFill>
                <a:srgbClr val="00B0F0"/>
              </a:solidFill>
            </a:endParaRPr>
          </a:p>
        </p:txBody>
      </p:sp>
      <p:sp>
        <p:nvSpPr>
          <p:cNvPr id="3" name="Content Placeholder 2"/>
          <p:cNvSpPr>
            <a:spLocks noGrp="1"/>
          </p:cNvSpPr>
          <p:nvPr>
            <p:ph idx="1"/>
          </p:nvPr>
        </p:nvSpPr>
        <p:spPr/>
        <p:txBody>
          <a:bodyPr/>
          <a:lstStyle/>
          <a:p>
            <a:endParaRPr lang="bg-B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87230"/>
            <a:ext cx="307878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326" y="1587230"/>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87231"/>
            <a:ext cx="259228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89" y="3344835"/>
            <a:ext cx="2466975" cy="152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4519" y="5092430"/>
            <a:ext cx="2636523" cy="109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5720" y="3339831"/>
            <a:ext cx="2381250"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4519" y="3339830"/>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4369" y="3339830"/>
            <a:ext cx="84596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366" y="4869162"/>
            <a:ext cx="2466975" cy="130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1043" y="5092430"/>
            <a:ext cx="1737262" cy="111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8304" y="5092430"/>
            <a:ext cx="1440159" cy="109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090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00B0F0"/>
                </a:solidFill>
              </a:rPr>
              <a:t>ONE DIFFERENT VACATION</a:t>
            </a:r>
            <a:br>
              <a:rPr lang="en-US" b="1" dirty="0">
                <a:solidFill>
                  <a:srgbClr val="00B0F0"/>
                </a:solidFill>
              </a:rPr>
            </a:br>
            <a:r>
              <a:rPr lang="en-US" sz="2200" b="1" dirty="0">
                <a:solidFill>
                  <a:srgbClr val="00B0F0"/>
                </a:solidFill>
              </a:rPr>
              <a:t>In the </a:t>
            </a:r>
            <a:r>
              <a:rPr lang="en-US" sz="2200" b="1" dirty="0" err="1">
                <a:solidFill>
                  <a:srgbClr val="00B0F0"/>
                </a:solidFill>
              </a:rPr>
              <a:t>Strandja</a:t>
            </a:r>
            <a:r>
              <a:rPr lang="en-US" sz="2200" b="1" dirty="0">
                <a:solidFill>
                  <a:srgbClr val="00B0F0"/>
                </a:solidFill>
              </a:rPr>
              <a:t> </a:t>
            </a:r>
            <a:r>
              <a:rPr lang="en-US" sz="2200" b="1" dirty="0" smtClean="0">
                <a:solidFill>
                  <a:srgbClr val="00B0F0"/>
                </a:solidFill>
              </a:rPr>
              <a:t>mountain food </a:t>
            </a:r>
            <a:r>
              <a:rPr lang="en-US" sz="2200" b="1" dirty="0">
                <a:solidFill>
                  <a:srgbClr val="00B0F0"/>
                </a:solidFill>
              </a:rPr>
              <a:t>and people are unique</a:t>
            </a:r>
            <a:endParaRPr lang="bg-BG" sz="2200" b="1" dirty="0">
              <a:solidFill>
                <a:srgbClr val="00B0F0"/>
              </a:solidFill>
            </a:endParaRPr>
          </a:p>
        </p:txBody>
      </p:sp>
      <p:sp>
        <p:nvSpPr>
          <p:cNvPr id="3" name="Content Placeholder 2"/>
          <p:cNvSpPr>
            <a:spLocks noGrp="1"/>
          </p:cNvSpPr>
          <p:nvPr>
            <p:ph idx="1"/>
          </p:nvPr>
        </p:nvSpPr>
        <p:spPr/>
        <p:txBody>
          <a:bodyPr/>
          <a:lstStyle/>
          <a:p>
            <a:pPr marL="0" indent="0">
              <a:buNone/>
            </a:pPr>
            <a:r>
              <a:rPr lang="en-US" dirty="0" smtClean="0">
                <a:solidFill>
                  <a:srgbClr val="00B0F0"/>
                </a:solidFill>
              </a:rPr>
              <a:t>In </a:t>
            </a:r>
            <a:r>
              <a:rPr lang="en-US" dirty="0">
                <a:solidFill>
                  <a:srgbClr val="00B0F0"/>
                </a:solidFill>
              </a:rPr>
              <a:t>close proximity to the sea to a large city in the heart of the mountains, surrounded by quiet rivers, waterfalls and greenery, among the white peace </a:t>
            </a:r>
            <a:r>
              <a:rPr lang="en-US" dirty="0" smtClean="0">
                <a:solidFill>
                  <a:srgbClr val="00B0F0"/>
                </a:solidFill>
              </a:rPr>
              <a:t>of </a:t>
            </a:r>
            <a:r>
              <a:rPr lang="en-US" dirty="0">
                <a:solidFill>
                  <a:srgbClr val="00B0F0"/>
                </a:solidFill>
              </a:rPr>
              <a:t>the soft for the region winter, we </a:t>
            </a:r>
            <a:r>
              <a:rPr lang="en-US" dirty="0" smtClean="0">
                <a:solidFill>
                  <a:srgbClr val="00B0F0"/>
                </a:solidFill>
              </a:rPr>
              <a:t>suggest </a:t>
            </a:r>
            <a:r>
              <a:rPr lang="en-US" dirty="0">
                <a:solidFill>
                  <a:srgbClr val="00B0F0"/>
                </a:solidFill>
              </a:rPr>
              <a:t>you </a:t>
            </a:r>
            <a:r>
              <a:rPr lang="en-US" dirty="0" smtClean="0">
                <a:solidFill>
                  <a:srgbClr val="00B0F0"/>
                </a:solidFill>
              </a:rPr>
              <a:t>to try </a:t>
            </a:r>
            <a:r>
              <a:rPr lang="en-US" dirty="0">
                <a:solidFill>
                  <a:srgbClr val="00B0F0"/>
                </a:solidFill>
              </a:rPr>
              <a:t>one of the many </a:t>
            </a:r>
            <a:r>
              <a:rPr lang="en-US" dirty="0" smtClean="0">
                <a:solidFill>
                  <a:srgbClr val="00B0F0"/>
                </a:solidFill>
              </a:rPr>
              <a:t>surprise, that are </a:t>
            </a:r>
            <a:r>
              <a:rPr lang="en-US" dirty="0">
                <a:solidFill>
                  <a:srgbClr val="00B0F0"/>
                </a:solidFill>
              </a:rPr>
              <a:t>waiting for you with the implementation of our business idea:</a:t>
            </a:r>
            <a:endParaRPr lang="bg-BG" dirty="0">
              <a:solidFill>
                <a:srgbClr val="00B0F0"/>
              </a:solidFill>
            </a:endParaRPr>
          </a:p>
        </p:txBody>
      </p:sp>
    </p:spTree>
    <p:extLst>
      <p:ext uri="{BB962C8B-B14F-4D97-AF65-F5344CB8AC3E}">
        <p14:creationId xmlns:p14="http://schemas.microsoft.com/office/powerpoint/2010/main" val="20106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92D050"/>
                </a:solidFill>
              </a:rPr>
              <a:t>OUR MENU</a:t>
            </a:r>
            <a:endParaRPr lang="bg-BG" b="1" dirty="0">
              <a:solidFill>
                <a:srgbClr val="92D050"/>
              </a:solidFill>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sz="1400" u="sng" dirty="0"/>
              <a:t>Cooked dishes and soups</a:t>
            </a:r>
          </a:p>
          <a:p>
            <a:r>
              <a:rPr lang="en-US" sz="1400" dirty="0"/>
              <a:t>Tripe soup 300 </a:t>
            </a:r>
            <a:r>
              <a:rPr lang="en-US" sz="1400" dirty="0" smtClean="0"/>
              <a:t>g. € 2.90</a:t>
            </a:r>
            <a:endParaRPr lang="en-US" sz="1400" dirty="0"/>
          </a:p>
          <a:p>
            <a:r>
              <a:rPr lang="en-US" sz="1400" dirty="0"/>
              <a:t>Chicken Soup 300 g</a:t>
            </a:r>
            <a:r>
              <a:rPr lang="en-US" sz="1400" dirty="0" smtClean="0"/>
              <a:t>. </a:t>
            </a:r>
            <a:r>
              <a:rPr lang="en-US" sz="1400" dirty="0"/>
              <a:t>€ </a:t>
            </a:r>
            <a:r>
              <a:rPr lang="en-US" sz="1400" dirty="0" smtClean="0"/>
              <a:t>2.90</a:t>
            </a:r>
            <a:endParaRPr lang="en-US" sz="1400" dirty="0"/>
          </a:p>
          <a:p>
            <a:r>
              <a:rPr lang="en-US" sz="1400" dirty="0"/>
              <a:t>Bean soup 300 </a:t>
            </a:r>
            <a:r>
              <a:rPr lang="en-US" sz="1400" dirty="0" smtClean="0"/>
              <a:t>g. </a:t>
            </a:r>
            <a:r>
              <a:rPr lang="en-US" sz="1400" dirty="0">
                <a:solidFill>
                  <a:prstClr val="black"/>
                </a:solidFill>
              </a:rPr>
              <a:t>€ </a:t>
            </a:r>
            <a:r>
              <a:rPr lang="en-US" sz="1400" dirty="0" smtClean="0"/>
              <a:t>2.50</a:t>
            </a:r>
            <a:endParaRPr lang="en-US" sz="1400" dirty="0"/>
          </a:p>
          <a:p>
            <a:r>
              <a:rPr lang="en-US" sz="1400" dirty="0"/>
              <a:t>Boiled beef 400 g. </a:t>
            </a:r>
            <a:r>
              <a:rPr lang="en-US" sz="1400" dirty="0">
                <a:solidFill>
                  <a:prstClr val="black"/>
                </a:solidFill>
              </a:rPr>
              <a:t>€ </a:t>
            </a:r>
            <a:r>
              <a:rPr lang="en-US" sz="1400" dirty="0" smtClean="0"/>
              <a:t>5.90</a:t>
            </a:r>
            <a:endParaRPr lang="en-US" sz="1400" dirty="0"/>
          </a:p>
          <a:p>
            <a:r>
              <a:rPr lang="en-US" sz="1400" dirty="0"/>
              <a:t>Cream soup of porcini mushrooms 300 g. </a:t>
            </a:r>
            <a:r>
              <a:rPr lang="en-US" sz="1400" dirty="0">
                <a:solidFill>
                  <a:prstClr val="black"/>
                </a:solidFill>
              </a:rPr>
              <a:t>€ </a:t>
            </a:r>
            <a:r>
              <a:rPr lang="en-US" sz="1400" dirty="0" smtClean="0"/>
              <a:t>5.9</a:t>
            </a:r>
          </a:p>
          <a:p>
            <a:pPr marL="0" indent="0">
              <a:buNone/>
            </a:pPr>
            <a:r>
              <a:rPr lang="en-US" sz="1400" u="sng" dirty="0"/>
              <a:t>S</a:t>
            </a:r>
            <a:r>
              <a:rPr lang="en-US" sz="1400" u="sng" dirty="0" smtClean="0"/>
              <a:t>alads</a:t>
            </a:r>
            <a:endParaRPr lang="en-US" sz="1400" u="sng" dirty="0"/>
          </a:p>
          <a:p>
            <a:r>
              <a:rPr lang="en-US" sz="1400" dirty="0" smtClean="0"/>
              <a:t>“Our </a:t>
            </a:r>
            <a:r>
              <a:rPr lang="en-US" sz="1400" dirty="0"/>
              <a:t>village </a:t>
            </a:r>
            <a:r>
              <a:rPr lang="en-US" sz="1400" dirty="0" smtClean="0"/>
              <a:t>“salad</a:t>
            </a:r>
            <a:endParaRPr lang="en-US" sz="1400" dirty="0"/>
          </a:p>
          <a:p>
            <a:r>
              <a:rPr lang="en-US" sz="1400" dirty="0"/>
              <a:t>(</a:t>
            </a:r>
            <a:r>
              <a:rPr lang="en-US" sz="1400" dirty="0" smtClean="0"/>
              <a:t>Tomatoes, cucumbers, </a:t>
            </a:r>
            <a:r>
              <a:rPr lang="en-US" sz="1400" dirty="0"/>
              <a:t>onion, pepper puree, bread) 400 g. </a:t>
            </a:r>
            <a:r>
              <a:rPr lang="en-US" sz="1400" dirty="0">
                <a:solidFill>
                  <a:prstClr val="black"/>
                </a:solidFill>
              </a:rPr>
              <a:t>€ </a:t>
            </a:r>
            <a:r>
              <a:rPr lang="en-US" sz="1400" dirty="0"/>
              <a:t>3</a:t>
            </a:r>
            <a:r>
              <a:rPr lang="en-US" sz="1400" dirty="0" smtClean="0"/>
              <a:t>.10</a:t>
            </a:r>
            <a:r>
              <a:rPr lang="en-US" sz="1400" dirty="0"/>
              <a:t> </a:t>
            </a:r>
          </a:p>
          <a:p>
            <a:r>
              <a:rPr lang="en-US" sz="1400" dirty="0"/>
              <a:t>Bulgarian salad</a:t>
            </a:r>
          </a:p>
          <a:p>
            <a:r>
              <a:rPr lang="en-US" sz="1400" dirty="0"/>
              <a:t>(On thin bread baked in the coals, put the puree, olive oil, hot pepper, roasted pepper, </a:t>
            </a:r>
            <a:r>
              <a:rPr lang="en-US" sz="1400" dirty="0" err="1"/>
              <a:t>aubergine</a:t>
            </a:r>
            <a:r>
              <a:rPr lang="en-US" sz="1400" dirty="0"/>
              <a:t> puree, chopped into large washers tomato and basil) 400 g. </a:t>
            </a:r>
            <a:r>
              <a:rPr lang="en-US" sz="1400" dirty="0">
                <a:solidFill>
                  <a:prstClr val="black"/>
                </a:solidFill>
              </a:rPr>
              <a:t>€ </a:t>
            </a:r>
            <a:r>
              <a:rPr lang="en-US" sz="1400" dirty="0" smtClean="0"/>
              <a:t>3.30</a:t>
            </a:r>
            <a:endParaRPr lang="en-US" sz="1400" dirty="0"/>
          </a:p>
          <a:p>
            <a:r>
              <a:rPr lang="en-US" sz="1400" dirty="0"/>
              <a:t>Garden salad</a:t>
            </a:r>
          </a:p>
          <a:p>
            <a:r>
              <a:rPr lang="en-US" sz="1400" dirty="0"/>
              <a:t>(Lettuce, tomato, cucumber, red onion, balsamic vinegar) 400 g. </a:t>
            </a:r>
            <a:r>
              <a:rPr lang="en-US" sz="1400" dirty="0">
                <a:solidFill>
                  <a:prstClr val="black"/>
                </a:solidFill>
              </a:rPr>
              <a:t>€ </a:t>
            </a:r>
            <a:r>
              <a:rPr lang="en-US" sz="1400" dirty="0" smtClean="0"/>
              <a:t>2.50</a:t>
            </a:r>
            <a:endParaRPr lang="en-US" sz="1400" dirty="0"/>
          </a:p>
          <a:p>
            <a:r>
              <a:rPr lang="en-US" sz="1400" dirty="0" err="1"/>
              <a:t>Parlenka</a:t>
            </a:r>
            <a:r>
              <a:rPr lang="en-US" sz="1400" dirty="0"/>
              <a:t> with fresh vegetables</a:t>
            </a:r>
          </a:p>
          <a:p>
            <a:r>
              <a:rPr lang="en-US" sz="1400" dirty="0"/>
              <a:t>(Cucumber, tomato, pepper, bread, spread with appetizer and basil) 400 g. </a:t>
            </a:r>
            <a:r>
              <a:rPr lang="en-US" sz="1400" dirty="0">
                <a:solidFill>
                  <a:prstClr val="black"/>
                </a:solidFill>
              </a:rPr>
              <a:t>€ </a:t>
            </a:r>
            <a:r>
              <a:rPr lang="en-US" sz="1400" dirty="0"/>
              <a:t>3</a:t>
            </a:r>
            <a:r>
              <a:rPr lang="en-US" sz="1400" dirty="0" smtClean="0"/>
              <a:t>.50</a:t>
            </a:r>
            <a:endParaRPr lang="en-US" sz="1400" dirty="0"/>
          </a:p>
          <a:p>
            <a:r>
              <a:rPr lang="en-US" sz="1400" dirty="0"/>
              <a:t>Salad with basil</a:t>
            </a:r>
          </a:p>
          <a:p>
            <a:r>
              <a:rPr lang="en-US" sz="1400" dirty="0"/>
              <a:t>(Tomato basil) 400 g. </a:t>
            </a:r>
            <a:r>
              <a:rPr lang="en-US" sz="1400" dirty="0">
                <a:solidFill>
                  <a:prstClr val="black"/>
                </a:solidFill>
              </a:rPr>
              <a:t>€ </a:t>
            </a:r>
            <a:r>
              <a:rPr lang="en-US" sz="1400" dirty="0"/>
              <a:t>3</a:t>
            </a:r>
            <a:r>
              <a:rPr lang="en-US" sz="1400" dirty="0" smtClean="0"/>
              <a:t>.10</a:t>
            </a:r>
            <a:endParaRPr lang="en-US" sz="1400" dirty="0"/>
          </a:p>
          <a:p>
            <a:r>
              <a:rPr lang="en-US" sz="1400" dirty="0"/>
              <a:t>monk salad</a:t>
            </a:r>
          </a:p>
          <a:p>
            <a:r>
              <a:rPr lang="en-US" sz="1400" dirty="0"/>
              <a:t>(</a:t>
            </a:r>
            <a:r>
              <a:rPr lang="en-US" sz="1400" dirty="0" err="1"/>
              <a:t>Parlenka</a:t>
            </a:r>
            <a:r>
              <a:rPr lang="en-US" sz="1400" dirty="0"/>
              <a:t> with roasted peppers, cheese, onions, garlic sauce and baked beans) 400 g. </a:t>
            </a:r>
            <a:r>
              <a:rPr lang="en-US" sz="1400" dirty="0">
                <a:solidFill>
                  <a:prstClr val="black"/>
                </a:solidFill>
              </a:rPr>
              <a:t>€ </a:t>
            </a:r>
            <a:r>
              <a:rPr lang="en-US" sz="1400" dirty="0"/>
              <a:t>3</a:t>
            </a:r>
            <a:r>
              <a:rPr lang="en-US" sz="1400" dirty="0" smtClean="0"/>
              <a:t>.50</a:t>
            </a:r>
            <a:endParaRPr lang="en-US" sz="1400" dirty="0"/>
          </a:p>
          <a:p>
            <a:r>
              <a:rPr lang="en-US" sz="1400" dirty="0"/>
              <a:t>hunter's salad</a:t>
            </a:r>
          </a:p>
          <a:p>
            <a:r>
              <a:rPr lang="en-US" sz="1400" dirty="0"/>
              <a:t>(Roasted tomatoes, mushrooms, bacon, onion, cheese and garlic paste) 350gr. </a:t>
            </a:r>
            <a:r>
              <a:rPr lang="en-US" sz="1400" dirty="0">
                <a:solidFill>
                  <a:prstClr val="black"/>
                </a:solidFill>
              </a:rPr>
              <a:t>€ </a:t>
            </a:r>
            <a:r>
              <a:rPr lang="en-US" sz="1400" dirty="0"/>
              <a:t>3</a:t>
            </a:r>
            <a:r>
              <a:rPr lang="en-US" sz="1400" dirty="0" smtClean="0"/>
              <a:t>.10</a:t>
            </a:r>
            <a:endParaRPr lang="en-US" sz="1400" dirty="0"/>
          </a:p>
          <a:p>
            <a:r>
              <a:rPr lang="en-US" sz="1400" dirty="0"/>
              <a:t>Salad grandmother</a:t>
            </a:r>
          </a:p>
          <a:p>
            <a:r>
              <a:rPr lang="en-US" sz="1400" dirty="0"/>
              <a:t>(Peppers with cheese, tomatoes, cabbage, fennel, red pepper) 400 g. </a:t>
            </a:r>
            <a:r>
              <a:rPr lang="en-US" sz="1400" dirty="0">
                <a:solidFill>
                  <a:prstClr val="black"/>
                </a:solidFill>
              </a:rPr>
              <a:t>€ </a:t>
            </a:r>
            <a:r>
              <a:rPr lang="en-US" sz="1400" dirty="0"/>
              <a:t>3</a:t>
            </a:r>
            <a:r>
              <a:rPr lang="en-US" sz="1400" dirty="0" smtClean="0"/>
              <a:t>.90</a:t>
            </a:r>
            <a:endParaRPr lang="bg-BG" sz="1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412776"/>
            <a:ext cx="27336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8545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600" y="265886"/>
            <a:ext cx="8229600" cy="1143000"/>
          </a:xfrm>
        </p:spPr>
        <p:txBody>
          <a:bodyPr>
            <a:normAutofit/>
          </a:bodyPr>
          <a:lstStyle/>
          <a:p>
            <a:r>
              <a:rPr lang="en-US" sz="2000" dirty="0" smtClean="0">
                <a:effectLst/>
                <a:latin typeface="Times New Roman"/>
                <a:ea typeface="Times New Roman"/>
                <a:cs typeface="Times New Roman"/>
              </a:rPr>
              <a:t>Project BUDD.E.R.S. Budding Entrepreneurs Running School</a:t>
            </a:r>
            <a:r>
              <a:rPr lang="bg-BG" sz="2000" dirty="0">
                <a:ea typeface="Calibri"/>
                <a:cs typeface="Times New Roman"/>
              </a:rPr>
              <a:t/>
            </a:r>
            <a:br>
              <a:rPr lang="bg-BG" sz="2000" dirty="0">
                <a:ea typeface="Calibri"/>
                <a:cs typeface="Times New Roman"/>
              </a:rPr>
            </a:br>
            <a:r>
              <a:rPr lang="en-US" sz="2000" dirty="0" smtClean="0">
                <a:effectLst/>
                <a:latin typeface="Times New Roman"/>
                <a:ea typeface="Calibri"/>
                <a:cs typeface="Times New Roman"/>
              </a:rPr>
              <a:t>Project code: 2014-1-1T01-KA201-003979_1</a:t>
            </a:r>
            <a:r>
              <a:rPr lang="bg-BG" sz="2000" dirty="0">
                <a:ea typeface="Calibri"/>
                <a:cs typeface="Times New Roman"/>
              </a:rPr>
              <a:t/>
            </a:r>
            <a:br>
              <a:rPr lang="bg-BG" sz="2000" dirty="0">
                <a:ea typeface="Calibri"/>
                <a:cs typeface="Times New Roman"/>
              </a:rPr>
            </a:br>
            <a:endParaRPr lang="bg-BG" sz="2000" dirty="0"/>
          </a:p>
        </p:txBody>
      </p:sp>
      <p:sp>
        <p:nvSpPr>
          <p:cNvPr id="3" name="Content Placeholder 2"/>
          <p:cNvSpPr>
            <a:spLocks noGrp="1"/>
          </p:cNvSpPr>
          <p:nvPr>
            <p:ph idx="1"/>
          </p:nvPr>
        </p:nvSpPr>
        <p:spPr/>
        <p:txBody>
          <a:bodyPr>
            <a:normAutofit lnSpcReduction="10000"/>
          </a:bodyPr>
          <a:lstStyle/>
          <a:p>
            <a:pPr marL="0" indent="0">
              <a:buNone/>
            </a:pPr>
            <a:endParaRPr lang="en-US" sz="2900" dirty="0" smtClean="0"/>
          </a:p>
          <a:p>
            <a:pPr marL="0" indent="0" algn="just">
              <a:buNone/>
            </a:pPr>
            <a:r>
              <a:rPr lang="en-US" sz="2100" dirty="0" smtClean="0"/>
              <a:t>“</a:t>
            </a:r>
            <a:r>
              <a:rPr lang="en-US" sz="1800" i="1" dirty="0" smtClean="0"/>
              <a:t>The conditions and motivations that determine the choice of becoming an entrepreneur today are not different from the usual ones. However, an ever-changing world has introduced others and requires sensitive integration of features and skills. Family traditions, skills or craft production, the preparation for the implementation of the independent self, the disposable income and assets combined with a kind of "visionary" sensitivity is often augmented today by the need to survive and perhaps even by a greater desire to uphold values and ideals. </a:t>
            </a:r>
          </a:p>
          <a:p>
            <a:pPr marL="0" indent="0" algn="just">
              <a:buNone/>
            </a:pPr>
            <a:r>
              <a:rPr lang="en-US" sz="1800" i="1" dirty="0" smtClean="0"/>
              <a:t>It is certainly not a walkover, the market is complex and many skills are essential. </a:t>
            </a:r>
          </a:p>
          <a:p>
            <a:pPr marL="0" indent="0" algn="just">
              <a:buNone/>
            </a:pPr>
            <a:r>
              <a:rPr lang="en-US" sz="1800" i="1" dirty="0" smtClean="0"/>
              <a:t>In the past it was not different, but today the waters are less calm and an entrepreneur needs to be able to make the right choice through a mix of skills without which there wouldn’t be safe route. Our age is characterized by frequent changes of wind that require the ability to trim the sail having clear goals. It is said that there is no </a:t>
            </a:r>
            <a:r>
              <a:rPr lang="en-US" sz="1800" i="1" dirty="0" err="1" smtClean="0"/>
              <a:t>favourable</a:t>
            </a:r>
            <a:r>
              <a:rPr lang="en-US" sz="1800" i="1" dirty="0" smtClean="0"/>
              <a:t> wind for the sailor who does not know where to go.</a:t>
            </a:r>
            <a:r>
              <a:rPr lang="en-US" sz="1800" dirty="0" smtClean="0"/>
              <a:t> ”</a:t>
            </a:r>
          </a:p>
          <a:p>
            <a:pPr marL="0" indent="0">
              <a:buNone/>
            </a:pPr>
            <a:r>
              <a:rPr lang="en-US" sz="1800" dirty="0" smtClean="0"/>
              <a:t>Mauro </a:t>
            </a:r>
            <a:r>
              <a:rPr lang="en-US" sz="1800" dirty="0" err="1" smtClean="0"/>
              <a:t>Favretto</a:t>
            </a:r>
            <a:endParaRPr lang="en-US" sz="1800" dirty="0" smtClean="0"/>
          </a:p>
          <a:p>
            <a:endParaRPr lang="en-US" dirty="0" smtClean="0"/>
          </a:p>
          <a:p>
            <a:endParaRPr lang="bg-BG" dirty="0"/>
          </a:p>
        </p:txBody>
      </p:sp>
      <p:pic>
        <p:nvPicPr>
          <p:cNvPr id="4" name="Resim 1"/>
          <p:cNvPicPr/>
          <p:nvPr/>
        </p:nvPicPr>
        <p:blipFill>
          <a:blip r:embed="rId2" cstate="print">
            <a:extLst>
              <a:ext uri="{28A0092B-C50C-407E-A947-70E740481C1C}">
                <a14:useLocalDpi xmlns:a14="http://schemas.microsoft.com/office/drawing/2010/main" val="0"/>
              </a:ext>
            </a:extLst>
          </a:blip>
          <a:stretch>
            <a:fillRect/>
          </a:stretch>
        </p:blipFill>
        <p:spPr>
          <a:xfrm>
            <a:off x="755576" y="295185"/>
            <a:ext cx="756000" cy="1080000"/>
          </a:xfrm>
          <a:prstGeom prst="rect">
            <a:avLst/>
          </a:prstGeom>
        </p:spPr>
      </p:pic>
      <p:pic>
        <p:nvPicPr>
          <p:cNvPr id="5" name="Resim 2"/>
          <p:cNvPicPr/>
          <p:nvPr/>
        </p:nvPicPr>
        <p:blipFill>
          <a:blip r:embed="rId3" cstate="print">
            <a:extLst>
              <a:ext uri="{28A0092B-C50C-407E-A947-70E740481C1C}">
                <a14:useLocalDpi xmlns:a14="http://schemas.microsoft.com/office/drawing/2010/main" val="0"/>
              </a:ext>
            </a:extLst>
          </a:blip>
          <a:stretch>
            <a:fillRect/>
          </a:stretch>
        </p:blipFill>
        <p:spPr>
          <a:xfrm>
            <a:off x="6588224" y="954000"/>
            <a:ext cx="1944000" cy="468000"/>
          </a:xfrm>
          <a:prstGeom prst="rect">
            <a:avLst/>
          </a:prstGeom>
        </p:spPr>
      </p:pic>
    </p:spTree>
    <p:extLst>
      <p:ext uri="{BB962C8B-B14F-4D97-AF65-F5344CB8AC3E}">
        <p14:creationId xmlns:p14="http://schemas.microsoft.com/office/powerpoint/2010/main" val="15431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sp>
        <p:nvSpPr>
          <p:cNvPr id="3" name="Content Placeholder 2"/>
          <p:cNvSpPr>
            <a:spLocks noGrp="1"/>
          </p:cNvSpPr>
          <p:nvPr>
            <p:ph idx="1"/>
          </p:nvPr>
        </p:nvSpPr>
        <p:spPr/>
        <p:txBody>
          <a:bodyPr>
            <a:normAutofit lnSpcReduction="10000"/>
          </a:bodyPr>
          <a:lstStyle/>
          <a:p>
            <a:pPr marL="0" indent="0">
              <a:buNone/>
            </a:pPr>
            <a:r>
              <a:rPr lang="en-US" sz="1200" dirty="0" err="1"/>
              <a:t>Shopska</a:t>
            </a:r>
            <a:r>
              <a:rPr lang="en-US" sz="1200" dirty="0"/>
              <a:t> salad 400 g. </a:t>
            </a:r>
            <a:r>
              <a:rPr lang="en-US" sz="1200" dirty="0" smtClean="0"/>
              <a:t>€ 3.95</a:t>
            </a:r>
            <a:endParaRPr lang="en-US" sz="1200" dirty="0"/>
          </a:p>
          <a:p>
            <a:pPr marL="0" indent="0">
              <a:buNone/>
            </a:pPr>
            <a:r>
              <a:rPr lang="en-US" sz="1200" dirty="0" err="1"/>
              <a:t>Aubergine</a:t>
            </a:r>
            <a:r>
              <a:rPr lang="en-US" sz="1200" dirty="0"/>
              <a:t> 300 g. </a:t>
            </a:r>
            <a:r>
              <a:rPr lang="en-US" sz="1200" dirty="0">
                <a:solidFill>
                  <a:prstClr val="black"/>
                </a:solidFill>
              </a:rPr>
              <a:t>€ </a:t>
            </a:r>
            <a:r>
              <a:rPr lang="en-US" sz="1200" dirty="0"/>
              <a:t>3</a:t>
            </a:r>
            <a:r>
              <a:rPr lang="en-US" sz="1200" dirty="0" smtClean="0"/>
              <a:t>.20</a:t>
            </a:r>
            <a:endParaRPr lang="en-US" sz="1200" dirty="0"/>
          </a:p>
          <a:p>
            <a:pPr marL="0" indent="0">
              <a:buNone/>
            </a:pPr>
            <a:r>
              <a:rPr lang="en-US" sz="1200" dirty="0"/>
              <a:t>Balkan salad</a:t>
            </a:r>
          </a:p>
          <a:p>
            <a:pPr marL="0" indent="0">
              <a:buNone/>
            </a:pPr>
            <a:r>
              <a:rPr lang="en-US" sz="1200" dirty="0"/>
              <a:t>(Tomatoes with strained yogurt) 350 g. </a:t>
            </a:r>
            <a:r>
              <a:rPr lang="en-US" sz="1200" dirty="0">
                <a:solidFill>
                  <a:prstClr val="black"/>
                </a:solidFill>
              </a:rPr>
              <a:t>€ </a:t>
            </a:r>
            <a:r>
              <a:rPr lang="en-US" sz="1200" dirty="0"/>
              <a:t>3</a:t>
            </a:r>
            <a:r>
              <a:rPr lang="en-US" sz="1200" dirty="0" smtClean="0"/>
              <a:t>.50</a:t>
            </a:r>
            <a:endParaRPr lang="en-US" sz="1200" dirty="0"/>
          </a:p>
          <a:p>
            <a:pPr marL="0" indent="0">
              <a:buNone/>
            </a:pPr>
            <a:r>
              <a:rPr lang="en-US" sz="1200" dirty="0"/>
              <a:t>monastery salad</a:t>
            </a:r>
          </a:p>
          <a:p>
            <a:pPr marL="0" indent="0">
              <a:buNone/>
            </a:pPr>
            <a:r>
              <a:rPr lang="en-US" sz="1200" dirty="0"/>
              <a:t>(Big beans, tomatoes, red onion, dried meat, fenugreek, Elena fillet) 450 g. </a:t>
            </a:r>
            <a:r>
              <a:rPr lang="en-US" sz="1200" dirty="0">
                <a:solidFill>
                  <a:prstClr val="black"/>
                </a:solidFill>
              </a:rPr>
              <a:t>€ </a:t>
            </a:r>
            <a:r>
              <a:rPr lang="en-US" sz="1200" dirty="0"/>
              <a:t>3</a:t>
            </a:r>
            <a:r>
              <a:rPr lang="en-US" sz="1200" dirty="0" smtClean="0"/>
              <a:t>.10</a:t>
            </a:r>
            <a:endParaRPr lang="en-US" sz="1200" dirty="0"/>
          </a:p>
          <a:p>
            <a:pPr marL="0" indent="0">
              <a:buNone/>
            </a:pPr>
            <a:r>
              <a:rPr lang="en-US" sz="1200" dirty="0"/>
              <a:t>Pickles 200 g. </a:t>
            </a:r>
            <a:r>
              <a:rPr lang="en-US" sz="1200" dirty="0">
                <a:solidFill>
                  <a:prstClr val="black"/>
                </a:solidFill>
              </a:rPr>
              <a:t>€ </a:t>
            </a:r>
            <a:r>
              <a:rPr lang="en-US" sz="1200" dirty="0"/>
              <a:t>2</a:t>
            </a:r>
            <a:r>
              <a:rPr lang="en-US" sz="1200" dirty="0" smtClean="0"/>
              <a:t>.20</a:t>
            </a:r>
            <a:endParaRPr lang="en-US" sz="1200" dirty="0"/>
          </a:p>
          <a:p>
            <a:pPr marL="0" indent="0">
              <a:buNone/>
            </a:pPr>
            <a:r>
              <a:rPr lang="en-US" sz="1200" dirty="0"/>
              <a:t>St George's day salad</a:t>
            </a:r>
          </a:p>
          <a:p>
            <a:pPr marL="0" indent="0">
              <a:buNone/>
            </a:pPr>
            <a:r>
              <a:rPr lang="en-US" sz="1200" dirty="0"/>
              <a:t>(Lettuce, radish, cucumber, onion, egg) 350 g. </a:t>
            </a:r>
            <a:r>
              <a:rPr lang="en-US" sz="1200" dirty="0">
                <a:solidFill>
                  <a:prstClr val="black"/>
                </a:solidFill>
              </a:rPr>
              <a:t>€ </a:t>
            </a:r>
            <a:r>
              <a:rPr lang="en-US" sz="1200" dirty="0"/>
              <a:t>2</a:t>
            </a:r>
            <a:r>
              <a:rPr lang="en-US" sz="1200" dirty="0" smtClean="0"/>
              <a:t>.50</a:t>
            </a:r>
            <a:endParaRPr lang="en-US" sz="1200" dirty="0"/>
          </a:p>
          <a:p>
            <a:pPr marL="0" indent="0">
              <a:buNone/>
            </a:pPr>
            <a:r>
              <a:rPr lang="en-US" sz="1200" dirty="0"/>
              <a:t>Puree with roasted peppers 300 g. </a:t>
            </a:r>
            <a:r>
              <a:rPr lang="en-US" sz="1200" dirty="0">
                <a:solidFill>
                  <a:prstClr val="black"/>
                </a:solidFill>
              </a:rPr>
              <a:t>€ </a:t>
            </a:r>
            <a:r>
              <a:rPr lang="en-US" sz="1200" dirty="0"/>
              <a:t>2</a:t>
            </a:r>
            <a:r>
              <a:rPr lang="en-US" sz="1200" dirty="0" smtClean="0"/>
              <a:t>.90</a:t>
            </a:r>
            <a:endParaRPr lang="en-US" sz="1200" dirty="0"/>
          </a:p>
          <a:p>
            <a:pPr marL="0" indent="0">
              <a:buNone/>
            </a:pPr>
            <a:r>
              <a:rPr lang="en-US" sz="1200" dirty="0"/>
              <a:t>Tomatoes with mozzarella</a:t>
            </a:r>
          </a:p>
          <a:p>
            <a:pPr marL="0" indent="0">
              <a:buNone/>
            </a:pPr>
            <a:r>
              <a:rPr lang="en-US" sz="1200" dirty="0"/>
              <a:t>(Tomato, mozzarella, basil, olive oil) 425 g. </a:t>
            </a:r>
            <a:r>
              <a:rPr lang="en-US" sz="1200" dirty="0">
                <a:solidFill>
                  <a:prstClr val="black"/>
                </a:solidFill>
              </a:rPr>
              <a:t>€ </a:t>
            </a:r>
            <a:r>
              <a:rPr lang="en-US" sz="1200" dirty="0" smtClean="0"/>
              <a:t>3.90</a:t>
            </a:r>
          </a:p>
          <a:p>
            <a:pPr marL="0" indent="0">
              <a:buNone/>
            </a:pPr>
            <a:r>
              <a:rPr lang="en-US" sz="1200" u="sng" dirty="0" smtClean="0"/>
              <a:t>Cold </a:t>
            </a:r>
            <a:r>
              <a:rPr lang="en-US" sz="1200" u="sng" dirty="0"/>
              <a:t>appetizers</a:t>
            </a:r>
          </a:p>
          <a:p>
            <a:pPr marL="0" indent="0">
              <a:buNone/>
            </a:pPr>
            <a:r>
              <a:rPr lang="en-US" sz="1200" dirty="0"/>
              <a:t>Wolfish cold appetizer / sausage, sausage, jerky, fillet "Elena" / 400 g. </a:t>
            </a:r>
            <a:r>
              <a:rPr lang="en-US" sz="1200" dirty="0">
                <a:solidFill>
                  <a:prstClr val="black"/>
                </a:solidFill>
              </a:rPr>
              <a:t>€ </a:t>
            </a:r>
            <a:r>
              <a:rPr lang="en-US" sz="1200" dirty="0" smtClean="0"/>
              <a:t>11.00</a:t>
            </a:r>
            <a:endParaRPr lang="en-US" sz="1200" dirty="0"/>
          </a:p>
          <a:p>
            <a:pPr marL="0" indent="0">
              <a:buNone/>
            </a:pPr>
            <a:r>
              <a:rPr lang="en-US" sz="1200" dirty="0"/>
              <a:t>Rural rich appetizer</a:t>
            </a:r>
          </a:p>
          <a:p>
            <a:pPr marL="0" indent="0">
              <a:buNone/>
            </a:pPr>
            <a:r>
              <a:rPr lang="en-US" sz="1200" dirty="0"/>
              <a:t>(Blend cheese, garlic, chili pepper and olive oil, roasted tomato and roasted pepper) 300 g. </a:t>
            </a:r>
            <a:r>
              <a:rPr lang="en-US" sz="1200" dirty="0">
                <a:solidFill>
                  <a:prstClr val="black"/>
                </a:solidFill>
              </a:rPr>
              <a:t>€ </a:t>
            </a:r>
            <a:r>
              <a:rPr lang="en-US" sz="1200" dirty="0" smtClean="0"/>
              <a:t>3.90</a:t>
            </a:r>
            <a:endParaRPr lang="en-US" sz="1200" dirty="0"/>
          </a:p>
          <a:p>
            <a:pPr marL="0" indent="0">
              <a:buNone/>
            </a:pPr>
            <a:r>
              <a:rPr lang="en-US" sz="1200" dirty="0"/>
              <a:t>Cow cheese </a:t>
            </a:r>
            <a:r>
              <a:rPr lang="en-US" sz="1200" dirty="0" smtClean="0"/>
              <a:t>(Feta) 100 </a:t>
            </a:r>
            <a:r>
              <a:rPr lang="en-US" sz="1200" dirty="0"/>
              <a:t>g. </a:t>
            </a:r>
            <a:r>
              <a:rPr lang="en-US" sz="1200" dirty="0">
                <a:solidFill>
                  <a:prstClr val="black"/>
                </a:solidFill>
              </a:rPr>
              <a:t>€ </a:t>
            </a:r>
            <a:r>
              <a:rPr lang="en-US" sz="1200" dirty="0"/>
              <a:t>1</a:t>
            </a:r>
            <a:r>
              <a:rPr lang="en-US" sz="1200" dirty="0" smtClean="0"/>
              <a:t>.50</a:t>
            </a:r>
            <a:endParaRPr lang="en-US" sz="1200" dirty="0"/>
          </a:p>
          <a:p>
            <a:pPr marL="0" indent="0">
              <a:buNone/>
            </a:pPr>
            <a:r>
              <a:rPr lang="en-US" sz="1200" dirty="0"/>
              <a:t>Fresh buffalo cheese 100 g. </a:t>
            </a:r>
            <a:r>
              <a:rPr lang="en-US" sz="1200" dirty="0">
                <a:solidFill>
                  <a:prstClr val="black"/>
                </a:solidFill>
              </a:rPr>
              <a:t>€ </a:t>
            </a:r>
            <a:r>
              <a:rPr lang="en-US" sz="1200" dirty="0" smtClean="0"/>
              <a:t>2.20</a:t>
            </a:r>
            <a:endParaRPr lang="en-US" sz="1200" dirty="0"/>
          </a:p>
          <a:p>
            <a:pPr marL="0" indent="0">
              <a:buNone/>
            </a:pPr>
            <a:r>
              <a:rPr lang="en-US" sz="1200" dirty="0"/>
              <a:t>Sausage 100 g. </a:t>
            </a:r>
            <a:r>
              <a:rPr lang="en-US" sz="1200" dirty="0">
                <a:solidFill>
                  <a:prstClr val="black"/>
                </a:solidFill>
              </a:rPr>
              <a:t>€ </a:t>
            </a:r>
            <a:r>
              <a:rPr lang="en-US" sz="1200" dirty="0" smtClean="0"/>
              <a:t>3.00</a:t>
            </a:r>
            <a:endParaRPr lang="en-US" sz="1200" dirty="0"/>
          </a:p>
          <a:p>
            <a:pPr marL="0" indent="0">
              <a:buNone/>
            </a:pPr>
            <a:r>
              <a:rPr lang="en-US" sz="1200" dirty="0"/>
              <a:t>Blue cheese 100 g. </a:t>
            </a:r>
            <a:r>
              <a:rPr lang="en-US" sz="1200" dirty="0">
                <a:solidFill>
                  <a:prstClr val="black"/>
                </a:solidFill>
              </a:rPr>
              <a:t>€ </a:t>
            </a:r>
            <a:r>
              <a:rPr lang="en-US" sz="1200" dirty="0" smtClean="0"/>
              <a:t>4.50</a:t>
            </a:r>
            <a:endParaRPr lang="en-US" sz="1200" dirty="0"/>
          </a:p>
          <a:p>
            <a:pPr marL="0" indent="0">
              <a:buNone/>
            </a:pPr>
            <a:r>
              <a:rPr lang="en-US" sz="1200" dirty="0"/>
              <a:t>Elena fillet 100 g. </a:t>
            </a:r>
            <a:r>
              <a:rPr lang="en-US" sz="1200" dirty="0">
                <a:solidFill>
                  <a:prstClr val="black"/>
                </a:solidFill>
              </a:rPr>
              <a:t>€ </a:t>
            </a:r>
            <a:r>
              <a:rPr lang="en-US" sz="1200" dirty="0" smtClean="0"/>
              <a:t>3.90</a:t>
            </a:r>
            <a:endParaRPr lang="en-US" sz="1200" dirty="0"/>
          </a:p>
          <a:p>
            <a:pPr marL="0" indent="0">
              <a:buNone/>
            </a:pPr>
            <a:r>
              <a:rPr lang="en-US" sz="1200" dirty="0"/>
              <a:t>Cheese plate with fruits 500 g. </a:t>
            </a:r>
            <a:r>
              <a:rPr lang="en-US" sz="1200" dirty="0">
                <a:solidFill>
                  <a:prstClr val="black"/>
                </a:solidFill>
              </a:rPr>
              <a:t>€ </a:t>
            </a:r>
            <a:r>
              <a:rPr lang="en-US" sz="1200" dirty="0" smtClean="0"/>
              <a:t>12,00</a:t>
            </a:r>
            <a:endParaRPr lang="bg-BG" sz="1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0" y="260986"/>
            <a:ext cx="2857500"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70181"/>
            <a:ext cx="2730500" cy="128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29" y="251925"/>
            <a:ext cx="2647950" cy="13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29" y="1573019"/>
            <a:ext cx="26479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29" y="3217941"/>
            <a:ext cx="2647950" cy="137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4616" y="486916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5241" y="4900127"/>
            <a:ext cx="2619375" cy="181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431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sp>
        <p:nvSpPr>
          <p:cNvPr id="3" name="Content Placeholder 2"/>
          <p:cNvSpPr>
            <a:spLocks noGrp="1"/>
          </p:cNvSpPr>
          <p:nvPr>
            <p:ph idx="1"/>
          </p:nvPr>
        </p:nvSpPr>
        <p:spPr/>
        <p:txBody>
          <a:bodyPr>
            <a:normAutofit fontScale="40000" lnSpcReduction="20000"/>
          </a:bodyPr>
          <a:lstStyle/>
          <a:p>
            <a:pPr marL="0" indent="0">
              <a:buNone/>
            </a:pPr>
            <a:r>
              <a:rPr lang="en-US" u="sng" dirty="0" smtClean="0"/>
              <a:t>Hot appetizers</a:t>
            </a:r>
          </a:p>
          <a:p>
            <a:pPr marL="0" indent="0">
              <a:buNone/>
            </a:pPr>
            <a:r>
              <a:rPr lang="en-US" dirty="0" smtClean="0"/>
              <a:t>Baked beans in the oven 300 g. € 2.90</a:t>
            </a:r>
          </a:p>
          <a:p>
            <a:pPr marL="0" indent="0">
              <a:buNone/>
            </a:pPr>
            <a:r>
              <a:rPr lang="en-US" dirty="0" smtClean="0"/>
              <a:t>Kathy appetizer</a:t>
            </a:r>
          </a:p>
          <a:p>
            <a:pPr marL="0" indent="0">
              <a:buNone/>
            </a:pPr>
            <a:r>
              <a:rPr lang="en-US" dirty="0" smtClean="0"/>
              <a:t>(Pork tenderloin, onion, mushrooms, roasted peppers, pickled. Cucumbers, cheese) 300 g. € 5.90</a:t>
            </a:r>
          </a:p>
          <a:p>
            <a:pPr marL="0" indent="0">
              <a:buNone/>
            </a:pPr>
            <a:r>
              <a:rPr lang="en-US" dirty="0" smtClean="0"/>
              <a:t>Spinach meatballs 350 g. </a:t>
            </a:r>
            <a:r>
              <a:rPr lang="en-US" dirty="0" smtClean="0">
                <a:solidFill>
                  <a:prstClr val="black"/>
                </a:solidFill>
              </a:rPr>
              <a:t>€ </a:t>
            </a:r>
            <a:r>
              <a:rPr lang="en-US" dirty="0" smtClean="0"/>
              <a:t>3.20</a:t>
            </a:r>
          </a:p>
          <a:p>
            <a:pPr marL="0" indent="0">
              <a:buNone/>
            </a:pPr>
            <a:r>
              <a:rPr lang="en-US" dirty="0" smtClean="0"/>
              <a:t>Parsley meatballs 350 g. </a:t>
            </a:r>
            <a:r>
              <a:rPr lang="en-US" dirty="0" smtClean="0">
                <a:solidFill>
                  <a:prstClr val="black"/>
                </a:solidFill>
              </a:rPr>
              <a:t>€ </a:t>
            </a:r>
            <a:r>
              <a:rPr lang="en-US" dirty="0" smtClean="0"/>
              <a:t>3.50</a:t>
            </a:r>
          </a:p>
          <a:p>
            <a:pPr marL="0" indent="0">
              <a:buNone/>
            </a:pPr>
            <a:r>
              <a:rPr lang="en-US" dirty="0" smtClean="0"/>
              <a:t>Fried cauliflower 350 g. </a:t>
            </a:r>
            <a:r>
              <a:rPr lang="en-US" dirty="0" smtClean="0">
                <a:solidFill>
                  <a:prstClr val="black"/>
                </a:solidFill>
              </a:rPr>
              <a:t>€ </a:t>
            </a:r>
            <a:r>
              <a:rPr lang="en-US" dirty="0" smtClean="0"/>
              <a:t>3.90</a:t>
            </a:r>
          </a:p>
          <a:p>
            <a:pPr marL="0" indent="0">
              <a:buNone/>
            </a:pPr>
            <a:r>
              <a:rPr lang="en-US" dirty="0" smtClean="0"/>
              <a:t>Fried pork </a:t>
            </a:r>
            <a:r>
              <a:rPr lang="en-US" dirty="0" err="1" smtClean="0"/>
              <a:t>mestse</a:t>
            </a:r>
            <a:r>
              <a:rPr lang="en-US" dirty="0" smtClean="0"/>
              <a:t> with oil and garlic 350 g. </a:t>
            </a:r>
            <a:r>
              <a:rPr lang="en-US" dirty="0" smtClean="0">
                <a:solidFill>
                  <a:prstClr val="black"/>
                </a:solidFill>
              </a:rPr>
              <a:t>€ </a:t>
            </a:r>
            <a:r>
              <a:rPr lang="en-US" dirty="0" smtClean="0"/>
              <a:t>4.90</a:t>
            </a:r>
          </a:p>
          <a:p>
            <a:pPr marL="0" indent="0">
              <a:buNone/>
            </a:pPr>
            <a:r>
              <a:rPr lang="en-US" dirty="0" smtClean="0"/>
              <a:t>Fried chicken </a:t>
            </a:r>
            <a:r>
              <a:rPr lang="en-US" dirty="0" err="1" smtClean="0"/>
              <a:t>mestse</a:t>
            </a:r>
            <a:r>
              <a:rPr lang="en-US" dirty="0" smtClean="0"/>
              <a:t> with oil and garlic 350 g. </a:t>
            </a:r>
            <a:r>
              <a:rPr lang="en-US" dirty="0" smtClean="0">
                <a:solidFill>
                  <a:prstClr val="black"/>
                </a:solidFill>
              </a:rPr>
              <a:t>€ </a:t>
            </a:r>
            <a:r>
              <a:rPr lang="en-US" dirty="0" smtClean="0"/>
              <a:t>3.50</a:t>
            </a:r>
          </a:p>
          <a:p>
            <a:pPr marL="0" indent="0">
              <a:buNone/>
            </a:pPr>
            <a:r>
              <a:rPr lang="en-US" dirty="0" smtClean="0"/>
              <a:t>Chicken liver in </a:t>
            </a:r>
            <a:r>
              <a:rPr lang="en-US" dirty="0" err="1" smtClean="0"/>
              <a:t>Straldjanski</a:t>
            </a:r>
            <a:r>
              <a:rPr lang="en-US" dirty="0" smtClean="0"/>
              <a:t> with onions, bacon and mushrooms 450 g. </a:t>
            </a:r>
            <a:r>
              <a:rPr lang="en-US" dirty="0" smtClean="0">
                <a:solidFill>
                  <a:prstClr val="black"/>
                </a:solidFill>
              </a:rPr>
              <a:t>€ </a:t>
            </a:r>
            <a:r>
              <a:rPr lang="en-US" dirty="0" smtClean="0"/>
              <a:t>4.50</a:t>
            </a:r>
          </a:p>
          <a:p>
            <a:pPr marL="0" indent="0">
              <a:buNone/>
            </a:pPr>
            <a:r>
              <a:rPr lang="en-US" dirty="0" smtClean="0"/>
              <a:t>Mushrooms with garlic paste and cheese 300 g. </a:t>
            </a:r>
            <a:r>
              <a:rPr lang="en-US" dirty="0" smtClean="0">
                <a:solidFill>
                  <a:prstClr val="black"/>
                </a:solidFill>
              </a:rPr>
              <a:t>€ </a:t>
            </a:r>
            <a:r>
              <a:rPr lang="en-US" dirty="0" smtClean="0"/>
              <a:t>3.90</a:t>
            </a:r>
          </a:p>
          <a:p>
            <a:pPr marL="0" indent="0">
              <a:buNone/>
            </a:pPr>
            <a:r>
              <a:rPr lang="en-US" dirty="0" smtClean="0"/>
              <a:t>Cheese skillet 250 g. </a:t>
            </a:r>
            <a:r>
              <a:rPr lang="en-US" dirty="0" smtClean="0">
                <a:solidFill>
                  <a:prstClr val="black"/>
                </a:solidFill>
              </a:rPr>
              <a:t>€ </a:t>
            </a:r>
            <a:r>
              <a:rPr lang="en-US" dirty="0" smtClean="0"/>
              <a:t>2.90</a:t>
            </a:r>
          </a:p>
          <a:p>
            <a:pPr marL="0" indent="0">
              <a:buNone/>
            </a:pPr>
            <a:r>
              <a:rPr lang="en-US" dirty="0" smtClean="0"/>
              <a:t>Fried potatoes in rural style 400 g. </a:t>
            </a:r>
            <a:r>
              <a:rPr lang="en-US" dirty="0" smtClean="0">
                <a:solidFill>
                  <a:prstClr val="black"/>
                </a:solidFill>
              </a:rPr>
              <a:t>€ </a:t>
            </a:r>
            <a:r>
              <a:rPr lang="en-US" dirty="0" smtClean="0"/>
              <a:t>3.50</a:t>
            </a:r>
          </a:p>
          <a:p>
            <a:pPr marL="0" indent="0">
              <a:buNone/>
            </a:pPr>
            <a:r>
              <a:rPr lang="en-US" dirty="0" smtClean="0"/>
              <a:t>Fried rustic potatoes with cheese 450 g. </a:t>
            </a:r>
            <a:r>
              <a:rPr lang="en-US" dirty="0" smtClean="0">
                <a:solidFill>
                  <a:prstClr val="black"/>
                </a:solidFill>
              </a:rPr>
              <a:t>€ </a:t>
            </a:r>
            <a:r>
              <a:rPr lang="en-US" dirty="0" smtClean="0"/>
              <a:t>2.50</a:t>
            </a:r>
          </a:p>
          <a:p>
            <a:pPr marL="0" indent="0">
              <a:buNone/>
            </a:pPr>
            <a:r>
              <a:rPr lang="en-US" dirty="0" smtClean="0"/>
              <a:t>Fresh </a:t>
            </a:r>
            <a:r>
              <a:rPr lang="en-US" dirty="0" err="1" smtClean="0"/>
              <a:t>french</a:t>
            </a:r>
            <a:r>
              <a:rPr lang="en-US" dirty="0" smtClean="0"/>
              <a:t> fries in a pan 400 g. </a:t>
            </a:r>
            <a:r>
              <a:rPr lang="en-US" dirty="0" smtClean="0">
                <a:solidFill>
                  <a:prstClr val="black"/>
                </a:solidFill>
              </a:rPr>
              <a:t>€ </a:t>
            </a:r>
            <a:r>
              <a:rPr lang="en-US" dirty="0" smtClean="0"/>
              <a:t>3.90</a:t>
            </a:r>
          </a:p>
          <a:p>
            <a:pPr marL="0" indent="0">
              <a:buNone/>
            </a:pPr>
            <a:r>
              <a:rPr lang="en-US" dirty="0" smtClean="0"/>
              <a:t>French fries 400 g. </a:t>
            </a:r>
            <a:r>
              <a:rPr lang="en-US" dirty="0" smtClean="0">
                <a:solidFill>
                  <a:prstClr val="black"/>
                </a:solidFill>
              </a:rPr>
              <a:t>€ 2</a:t>
            </a:r>
            <a:r>
              <a:rPr lang="en-US" dirty="0" smtClean="0"/>
              <a:t>.00</a:t>
            </a:r>
          </a:p>
          <a:p>
            <a:pPr marL="0" indent="0">
              <a:buNone/>
            </a:pPr>
            <a:r>
              <a:rPr lang="en-US" dirty="0" smtClean="0"/>
              <a:t>French fries with cheese 450 g. </a:t>
            </a:r>
            <a:r>
              <a:rPr lang="en-US" dirty="0" smtClean="0">
                <a:solidFill>
                  <a:prstClr val="black"/>
                </a:solidFill>
              </a:rPr>
              <a:t>€ </a:t>
            </a:r>
            <a:r>
              <a:rPr lang="en-US" dirty="0" smtClean="0"/>
              <a:t>3.90</a:t>
            </a:r>
          </a:p>
          <a:p>
            <a:pPr marL="0" indent="0">
              <a:buNone/>
            </a:pPr>
            <a:r>
              <a:rPr lang="en-US" sz="5100" b="1" dirty="0" smtClean="0">
                <a:solidFill>
                  <a:srgbClr val="00B0F0"/>
                </a:solidFill>
              </a:rPr>
              <a:t>The rest is surprise. Welcome and see how tasty and very affordable.</a:t>
            </a:r>
            <a:endParaRPr lang="bg-BG" sz="5100" b="1" dirty="0">
              <a:solidFill>
                <a:srgbClr val="00B0F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2376264"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60649"/>
            <a:ext cx="2736304"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85867"/>
            <a:ext cx="3430470" cy="1126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Резултат с изображение за Български ястия изображени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12" y="5288251"/>
            <a:ext cx="2800350" cy="147887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7664" y="5282345"/>
            <a:ext cx="2800350" cy="148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8825" y="5282344"/>
            <a:ext cx="2466975" cy="149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1069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ACCOMMODATION</a:t>
            </a:r>
            <a:endParaRPr lang="bg-BG" b="1" dirty="0">
              <a:solidFill>
                <a:srgbClr val="0070C0"/>
              </a:solidFill>
            </a:endParaRPr>
          </a:p>
        </p:txBody>
      </p:sp>
      <p:sp>
        <p:nvSpPr>
          <p:cNvPr id="3" name="Content Placeholder 2"/>
          <p:cNvSpPr>
            <a:spLocks noGrp="1"/>
          </p:cNvSpPr>
          <p:nvPr>
            <p:ph idx="1"/>
          </p:nvPr>
        </p:nvSpPr>
        <p:spPr/>
        <p:txBody>
          <a:bodyPr>
            <a:normAutofit/>
          </a:bodyPr>
          <a:lstStyle/>
          <a:p>
            <a:pPr marL="0" indent="0">
              <a:buNone/>
            </a:pPr>
            <a:r>
              <a:rPr lang="en-US" sz="2000" dirty="0">
                <a:solidFill>
                  <a:srgbClr val="0070C0"/>
                </a:solidFill>
              </a:rPr>
              <a:t>Single room: EUR 60 / night</a:t>
            </a:r>
          </a:p>
          <a:p>
            <a:pPr marL="0" indent="0">
              <a:buNone/>
            </a:pPr>
            <a:r>
              <a:rPr lang="en-US" sz="2000" dirty="0">
                <a:solidFill>
                  <a:srgbClr val="0070C0"/>
                </a:solidFill>
              </a:rPr>
              <a:t>Double room: EUR 50 / night</a:t>
            </a:r>
          </a:p>
          <a:p>
            <a:pPr marL="0" indent="0">
              <a:buNone/>
            </a:pPr>
            <a:r>
              <a:rPr lang="en-US" sz="2000" dirty="0">
                <a:solidFill>
                  <a:srgbClr val="0070C0"/>
                </a:solidFill>
              </a:rPr>
              <a:t>Triple: </a:t>
            </a:r>
            <a:r>
              <a:rPr lang="en-US" sz="2000" dirty="0" smtClean="0">
                <a:solidFill>
                  <a:srgbClr val="0070C0"/>
                </a:solidFill>
              </a:rPr>
              <a:t>EURO 65  </a:t>
            </a:r>
            <a:r>
              <a:rPr lang="en-US" sz="2000" dirty="0">
                <a:solidFill>
                  <a:srgbClr val="0070C0"/>
                </a:solidFill>
              </a:rPr>
              <a:t>/ night</a:t>
            </a:r>
          </a:p>
          <a:p>
            <a:pPr marL="0" indent="0">
              <a:buNone/>
            </a:pPr>
            <a:r>
              <a:rPr lang="en-US" sz="2000" dirty="0">
                <a:solidFill>
                  <a:srgbClr val="0070C0"/>
                </a:solidFill>
              </a:rPr>
              <a:t>Discounts: for children, people with </a:t>
            </a:r>
            <a:r>
              <a:rPr lang="en-US" sz="2000" dirty="0" err="1" smtClean="0">
                <a:solidFill>
                  <a:srgbClr val="0070C0"/>
                </a:solidFill>
              </a:rPr>
              <a:t>disabilitie,s</a:t>
            </a:r>
            <a:r>
              <a:rPr lang="en-US" sz="2000" dirty="0" smtClean="0">
                <a:solidFill>
                  <a:srgbClr val="0070C0"/>
                </a:solidFill>
              </a:rPr>
              <a:t> </a:t>
            </a:r>
            <a:r>
              <a:rPr lang="en-US" sz="2000" dirty="0">
                <a:solidFill>
                  <a:srgbClr val="0070C0"/>
                </a:solidFill>
              </a:rPr>
              <a:t>and groups: 20%</a:t>
            </a:r>
          </a:p>
          <a:p>
            <a:pPr marL="0" indent="0">
              <a:buNone/>
            </a:pPr>
            <a:r>
              <a:rPr lang="en-US" sz="2000" u="sng" dirty="0">
                <a:solidFill>
                  <a:srgbClr val="00B050"/>
                </a:solidFill>
              </a:rPr>
              <a:t>Additional services:</a:t>
            </a:r>
          </a:p>
          <a:p>
            <a:pPr marL="0" indent="0">
              <a:buNone/>
            </a:pPr>
            <a:r>
              <a:rPr lang="en-US" sz="2000" dirty="0">
                <a:solidFill>
                  <a:srgbClr val="00B050"/>
                </a:solidFill>
              </a:rPr>
              <a:t>- trips</a:t>
            </a:r>
          </a:p>
          <a:p>
            <a:pPr marL="0" indent="0">
              <a:buNone/>
            </a:pPr>
            <a:r>
              <a:rPr lang="en-US" sz="2000" dirty="0">
                <a:solidFill>
                  <a:srgbClr val="00B050"/>
                </a:solidFill>
              </a:rPr>
              <a:t>- h</a:t>
            </a:r>
            <a:r>
              <a:rPr lang="en-US" sz="2000" dirty="0" smtClean="0">
                <a:solidFill>
                  <a:srgbClr val="00B050"/>
                </a:solidFill>
              </a:rPr>
              <a:t>unting </a:t>
            </a:r>
            <a:r>
              <a:rPr lang="en-US" sz="2000" dirty="0">
                <a:solidFill>
                  <a:srgbClr val="00B050"/>
                </a:solidFill>
              </a:rPr>
              <a:t>and fishing equipment rentals</a:t>
            </a:r>
          </a:p>
          <a:p>
            <a:pPr marL="0" indent="0">
              <a:buNone/>
            </a:pPr>
            <a:r>
              <a:rPr lang="en-US" sz="2000" dirty="0">
                <a:solidFill>
                  <a:srgbClr val="00B050"/>
                </a:solidFill>
              </a:rPr>
              <a:t>- </a:t>
            </a:r>
            <a:r>
              <a:rPr lang="en-US" sz="2000" dirty="0" smtClean="0">
                <a:solidFill>
                  <a:srgbClr val="00B050"/>
                </a:solidFill>
              </a:rPr>
              <a:t>at </a:t>
            </a:r>
            <a:r>
              <a:rPr lang="en-US" sz="2000" dirty="0">
                <a:solidFill>
                  <a:srgbClr val="00B050"/>
                </a:solidFill>
              </a:rPr>
              <a:t>the request of guests - </a:t>
            </a:r>
            <a:r>
              <a:rPr lang="en-US" sz="2000" dirty="0" smtClean="0">
                <a:solidFill>
                  <a:srgbClr val="00B050"/>
                </a:solidFill>
              </a:rPr>
              <a:t>preparing food by themselves</a:t>
            </a:r>
            <a:endParaRPr lang="en-US" sz="2000" dirty="0">
              <a:solidFill>
                <a:srgbClr val="00B050"/>
              </a:solidFill>
            </a:endParaRPr>
          </a:p>
          <a:p>
            <a:pPr>
              <a:buFontTx/>
              <a:buChar char="-"/>
            </a:pPr>
            <a:r>
              <a:rPr lang="en-US" sz="2000" dirty="0" smtClean="0">
                <a:solidFill>
                  <a:srgbClr val="00B050"/>
                </a:solidFill>
              </a:rPr>
              <a:t>animation and games for children</a:t>
            </a:r>
          </a:p>
          <a:p>
            <a:pPr>
              <a:buFontTx/>
              <a:buChar char="-"/>
            </a:pPr>
            <a:r>
              <a:rPr lang="en-US" sz="2000" dirty="0">
                <a:solidFill>
                  <a:srgbClr val="00B050"/>
                </a:solidFill>
              </a:rPr>
              <a:t>p</a:t>
            </a:r>
            <a:r>
              <a:rPr lang="en-US" sz="2000" dirty="0" smtClean="0">
                <a:solidFill>
                  <a:srgbClr val="00B050"/>
                </a:solidFill>
              </a:rPr>
              <a:t>erformances </a:t>
            </a:r>
            <a:r>
              <a:rPr lang="en-US" sz="2000" dirty="0">
                <a:solidFill>
                  <a:srgbClr val="00B050"/>
                </a:solidFill>
              </a:rPr>
              <a:t>of Bulgarian customs and traditions</a:t>
            </a:r>
          </a:p>
          <a:p>
            <a:pPr>
              <a:buFontTx/>
              <a:buChar char="-"/>
            </a:pPr>
            <a:r>
              <a:rPr lang="en-US" sz="2000" dirty="0" smtClean="0">
                <a:solidFill>
                  <a:srgbClr val="00B050"/>
                </a:solidFill>
              </a:rPr>
              <a:t>picnics</a:t>
            </a:r>
            <a:endParaRPr lang="en-US" sz="2000" dirty="0">
              <a:solidFill>
                <a:srgbClr val="00B050"/>
              </a:solidFill>
            </a:endParaRPr>
          </a:p>
          <a:p>
            <a:pPr>
              <a:buFontTx/>
              <a:buChar char="-"/>
            </a:pPr>
            <a:r>
              <a:rPr lang="en-US" sz="2000" dirty="0" smtClean="0">
                <a:solidFill>
                  <a:srgbClr val="00B050"/>
                </a:solidFill>
              </a:rPr>
              <a:t>other</a:t>
            </a:r>
            <a:endParaRPr lang="bg-BG" sz="2000" dirty="0">
              <a:solidFill>
                <a:srgbClr val="00B050"/>
              </a:solidFill>
            </a:endParaRPr>
          </a:p>
        </p:txBody>
      </p:sp>
    </p:spTree>
    <p:extLst>
      <p:ext uri="{BB962C8B-B14F-4D97-AF65-F5344CB8AC3E}">
        <p14:creationId xmlns:p14="http://schemas.microsoft.com/office/powerpoint/2010/main" val="1844998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FF0000"/>
                </a:solidFill>
              </a:rPr>
              <a:t>Prepared by: the team of </a:t>
            </a:r>
            <a:r>
              <a:rPr lang="en-US" sz="2800" b="1" dirty="0" smtClean="0">
                <a:solidFill>
                  <a:srgbClr val="FF0000"/>
                </a:solidFill>
              </a:rPr>
              <a:t>students from Vocational School of Tourism “Prof. Dr. </a:t>
            </a:r>
            <a:r>
              <a:rPr lang="en-US" sz="2800" b="1" dirty="0" err="1" smtClean="0">
                <a:solidFill>
                  <a:srgbClr val="FF0000"/>
                </a:solidFill>
              </a:rPr>
              <a:t>Asen</a:t>
            </a:r>
            <a:r>
              <a:rPr lang="en-US" sz="2800" b="1" dirty="0" smtClean="0">
                <a:solidFill>
                  <a:srgbClr val="FF0000"/>
                </a:solidFill>
              </a:rPr>
              <a:t> </a:t>
            </a:r>
            <a:r>
              <a:rPr lang="en-US" sz="2800" b="1" dirty="0" err="1" smtClean="0">
                <a:solidFill>
                  <a:srgbClr val="FF0000"/>
                </a:solidFill>
              </a:rPr>
              <a:t>Zlatarov</a:t>
            </a:r>
            <a:r>
              <a:rPr lang="en-US" sz="2800" b="1" dirty="0" smtClean="0">
                <a:solidFill>
                  <a:srgbClr val="FF0000"/>
                </a:solidFill>
              </a:rPr>
              <a:t>”, </a:t>
            </a:r>
            <a:r>
              <a:rPr lang="en-US" sz="2800" b="1" dirty="0" err="1" smtClean="0">
                <a:solidFill>
                  <a:srgbClr val="FF0000"/>
                </a:solidFill>
              </a:rPr>
              <a:t>Burgas</a:t>
            </a:r>
            <a:r>
              <a:rPr lang="en-US" sz="2800" b="1" dirty="0" smtClean="0">
                <a:solidFill>
                  <a:srgbClr val="FF0000"/>
                </a:solidFill>
              </a:rPr>
              <a:t>, Bulgaria</a:t>
            </a:r>
            <a:endParaRPr lang="bg-BG" sz="2800" b="1" dirty="0">
              <a:solidFill>
                <a:srgbClr val="FF0000"/>
              </a:solidFill>
            </a:endParaRPr>
          </a:p>
        </p:txBody>
      </p:sp>
      <p:sp>
        <p:nvSpPr>
          <p:cNvPr id="3" name="Content Placeholder 2"/>
          <p:cNvSpPr>
            <a:spLocks noGrp="1"/>
          </p:cNvSpPr>
          <p:nvPr>
            <p:ph idx="1"/>
          </p:nvPr>
        </p:nvSpPr>
        <p:spPr/>
        <p:txBody>
          <a:bodyPr/>
          <a:lstStyle/>
          <a:p>
            <a:pPr marL="0" indent="0">
              <a:buNone/>
            </a:pPr>
            <a:endParaRPr lang="bg-BG"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233" y="1484784"/>
            <a:ext cx="828092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0905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ct val="20000"/>
              </a:spcBef>
            </a:pPr>
            <a:r>
              <a:rPr lang="en-US" sz="3000" b="1" dirty="0" smtClean="0">
                <a:solidFill>
                  <a:srgbClr val="C00000"/>
                </a:solidFill>
                <a:ea typeface="+mn-ea"/>
                <a:cs typeface="+mn-cs"/>
              </a:rPr>
              <a:t/>
            </a:r>
            <a:br>
              <a:rPr lang="en-US" sz="3000" b="1" dirty="0" smtClean="0">
                <a:solidFill>
                  <a:srgbClr val="C00000"/>
                </a:solidFill>
                <a:ea typeface="+mn-ea"/>
                <a:cs typeface="+mn-cs"/>
              </a:rPr>
            </a:br>
            <a:endParaRPr lang="bg-BG" dirty="0"/>
          </a:p>
        </p:txBody>
      </p:sp>
      <p:sp>
        <p:nvSpPr>
          <p:cNvPr id="3" name="Content Placeholder 2"/>
          <p:cNvSpPr>
            <a:spLocks noGrp="1"/>
          </p:cNvSpPr>
          <p:nvPr>
            <p:ph idx="1"/>
          </p:nvPr>
        </p:nvSpPr>
        <p:spPr/>
        <p:txBody>
          <a:bodyPr>
            <a:normAutofit lnSpcReduction="10000"/>
          </a:bodyPr>
          <a:lstStyle/>
          <a:p>
            <a:pPr marL="0" indent="0" algn="ctr">
              <a:buNone/>
            </a:pPr>
            <a:r>
              <a:rPr lang="en-US" sz="4000" b="1" dirty="0">
                <a:solidFill>
                  <a:srgbClr val="C00000"/>
                </a:solidFill>
                <a:ea typeface="+mj-ea"/>
                <a:cs typeface="+mj-cs"/>
              </a:rPr>
              <a:t>Business idea of the Bulgarian </a:t>
            </a:r>
            <a:r>
              <a:rPr lang="en-US" sz="4000" b="1" dirty="0" smtClean="0">
                <a:solidFill>
                  <a:srgbClr val="C00000"/>
                </a:solidFill>
                <a:ea typeface="+mj-ea"/>
                <a:cs typeface="+mj-cs"/>
              </a:rPr>
              <a:t>team: </a:t>
            </a:r>
            <a:r>
              <a:rPr lang="en-US" sz="6000" b="1" dirty="0">
                <a:solidFill>
                  <a:srgbClr val="00B050"/>
                </a:solidFill>
                <a:ea typeface="+mj-ea"/>
                <a:cs typeface="+mj-cs"/>
              </a:rPr>
              <a:t>T</a:t>
            </a:r>
            <a:r>
              <a:rPr lang="en-US" sz="6000" b="1" dirty="0" smtClean="0">
                <a:solidFill>
                  <a:srgbClr val="00B050"/>
                </a:solidFill>
                <a:ea typeface="+mj-ea"/>
                <a:cs typeface="+mj-cs"/>
              </a:rPr>
              <a:t>ourism </a:t>
            </a:r>
            <a:r>
              <a:rPr lang="en-US" sz="6000" b="1" dirty="0">
                <a:solidFill>
                  <a:srgbClr val="00B050"/>
                </a:solidFill>
                <a:ea typeface="+mj-ea"/>
                <a:cs typeface="+mj-cs"/>
              </a:rPr>
              <a:t>and </a:t>
            </a:r>
            <a:r>
              <a:rPr lang="en-US" sz="6000" b="1" dirty="0" smtClean="0">
                <a:solidFill>
                  <a:srgbClr val="00B050"/>
                </a:solidFill>
                <a:ea typeface="+mj-ea"/>
                <a:cs typeface="+mj-cs"/>
              </a:rPr>
              <a:t>Territorial Marketing </a:t>
            </a:r>
            <a:r>
              <a:rPr lang="en-US" sz="6000" b="1" dirty="0">
                <a:solidFill>
                  <a:srgbClr val="00B050"/>
                </a:solidFill>
                <a:ea typeface="+mj-ea"/>
                <a:cs typeface="+mj-cs"/>
              </a:rPr>
              <a:t>in </a:t>
            </a:r>
            <a:r>
              <a:rPr lang="en-US" sz="6000" b="1" dirty="0" err="1">
                <a:solidFill>
                  <a:srgbClr val="00B050"/>
                </a:solidFill>
                <a:ea typeface="+mj-ea"/>
                <a:cs typeface="+mj-cs"/>
              </a:rPr>
              <a:t>Burgas</a:t>
            </a:r>
            <a:r>
              <a:rPr lang="en-US" sz="6000" b="1" dirty="0">
                <a:solidFill>
                  <a:srgbClr val="00B050"/>
                </a:solidFill>
                <a:ea typeface="+mj-ea"/>
                <a:cs typeface="+mj-cs"/>
              </a:rPr>
              <a:t> region, the Republic of Bulgaria</a:t>
            </a:r>
            <a:r>
              <a:rPr lang="en-US" sz="4000" b="1" dirty="0">
                <a:solidFill>
                  <a:srgbClr val="C00000"/>
                </a:solidFill>
                <a:ea typeface="+mj-ea"/>
                <a:cs typeface="+mj-cs"/>
              </a:rPr>
              <a:t/>
            </a:r>
            <a:br>
              <a:rPr lang="en-US" sz="4000" b="1" dirty="0">
                <a:solidFill>
                  <a:srgbClr val="C00000"/>
                </a:solidFill>
                <a:ea typeface="+mj-ea"/>
                <a:cs typeface="+mj-cs"/>
              </a:rPr>
            </a:br>
            <a:endParaRPr lang="bg-BG" sz="4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8136904" cy="15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45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6">
                    <a:lumMod val="75000"/>
                  </a:schemeClr>
                </a:solidFill>
              </a:rPr>
              <a:t>RURAL TOURISM</a:t>
            </a:r>
            <a:endParaRPr lang="bg-BG" b="1" dirty="0">
              <a:solidFill>
                <a:schemeClr val="accent6">
                  <a:lumMod val="75000"/>
                </a:schemeClr>
              </a:solidFill>
            </a:endParaRPr>
          </a:p>
        </p:txBody>
      </p:sp>
      <p:sp>
        <p:nvSpPr>
          <p:cNvPr id="3" name="Content Placeholder 2"/>
          <p:cNvSpPr>
            <a:spLocks noGrp="1"/>
          </p:cNvSpPr>
          <p:nvPr>
            <p:ph idx="1"/>
          </p:nvPr>
        </p:nvSpPr>
        <p:spPr/>
        <p:txBody>
          <a:bodyPr>
            <a:normAutofit fontScale="55000" lnSpcReduction="20000"/>
          </a:bodyPr>
          <a:lstStyle/>
          <a:p>
            <a:pPr marL="0" indent="0" algn="just">
              <a:buNone/>
            </a:pPr>
            <a:r>
              <a:rPr lang="en-US" dirty="0" smtClean="0"/>
              <a:t>Over the past 20 years, the tourism in Bulgaria is characterized by very high growth rates, leading to ultra-urbanization and a glut in tourist resorts.</a:t>
            </a:r>
          </a:p>
          <a:p>
            <a:pPr marL="0" indent="0" algn="just">
              <a:buNone/>
            </a:pPr>
            <a:endParaRPr lang="en-US" dirty="0" smtClean="0"/>
          </a:p>
          <a:p>
            <a:pPr marL="0" indent="0" algn="just">
              <a:buNone/>
            </a:pPr>
            <a:r>
              <a:rPr lang="en-US" dirty="0" smtClean="0"/>
              <a:t>Logically it was to lead to an outflow of tourists and especially the wealthier ones. This fact actually did not make things so black as the media constantly try to impress the mass audience. Ultimately, every problem has led and leads to new horizons, new opportunities for those who are enterprising. So it is now - and this time no exception.</a:t>
            </a:r>
          </a:p>
          <a:p>
            <a:pPr marL="0" indent="0" algn="just">
              <a:buNone/>
            </a:pPr>
            <a:endParaRPr lang="en-US" dirty="0"/>
          </a:p>
          <a:p>
            <a:pPr marL="0" indent="0" algn="just">
              <a:buNone/>
            </a:pPr>
            <a:r>
              <a:rPr lang="en-US" dirty="0" smtClean="0"/>
              <a:t>This nuance of the tourism market is the logical appearance of rural tourism as an alternative type of tourism. It opposes the mass (industrial tourism), which facilities and tourist product have characterized one  already  depressing standardizing.</a:t>
            </a:r>
          </a:p>
          <a:p>
            <a:pPr marL="0" indent="0" algn="just">
              <a:buNone/>
            </a:pPr>
            <a:endParaRPr lang="en-US" dirty="0" smtClean="0"/>
          </a:p>
          <a:p>
            <a:pPr marL="0" indent="0" algn="just">
              <a:buNone/>
            </a:pPr>
            <a:r>
              <a:rPr lang="en-US" dirty="0" smtClean="0"/>
              <a:t>Rural tourism, as a rest in the countryside, became not only in fashion but a necessity, given the pollution of the natural environment, dynamic and strenuous pace of life in cities, which naturally led people to search for tranquility and relaxation in clean environment and more secluded places, which, of course, does not preclude its combination with the hobby tourism, sea tourism, hunting and fishing, and all other types of alternative tourism with the aim of more variety during your stay.</a:t>
            </a:r>
            <a:endParaRPr lang="bg-BG" dirty="0"/>
          </a:p>
        </p:txBody>
      </p:sp>
    </p:spTree>
    <p:extLst>
      <p:ext uri="{BB962C8B-B14F-4D97-AF65-F5344CB8AC3E}">
        <p14:creationId xmlns:p14="http://schemas.microsoft.com/office/powerpoint/2010/main" val="2602818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7030A0"/>
                </a:solidFill>
              </a:rPr>
              <a:t>TOURISM IN BURGAS </a:t>
            </a:r>
            <a:r>
              <a:rPr lang="en-US" b="1" dirty="0" smtClean="0">
                <a:solidFill>
                  <a:srgbClr val="7030A0"/>
                </a:solidFill>
              </a:rPr>
              <a:t>REGION</a:t>
            </a:r>
            <a:br>
              <a:rPr lang="en-US" b="1" dirty="0" smtClean="0">
                <a:solidFill>
                  <a:srgbClr val="7030A0"/>
                </a:solidFill>
              </a:rPr>
            </a:br>
            <a:r>
              <a:rPr lang="en-US" b="1" dirty="0" smtClean="0">
                <a:solidFill>
                  <a:srgbClr val="7030A0"/>
                </a:solidFill>
              </a:rPr>
              <a:t>MARKETING ANALYSIS</a:t>
            </a:r>
            <a:endParaRPr lang="bg-BG" b="1" dirty="0">
              <a:solidFill>
                <a:srgbClr val="7030A0"/>
              </a:solidFill>
            </a:endParaRPr>
          </a:p>
        </p:txBody>
      </p:sp>
      <p:sp>
        <p:nvSpPr>
          <p:cNvPr id="3" name="Content Placeholder 2"/>
          <p:cNvSpPr>
            <a:spLocks noGrp="1"/>
          </p:cNvSpPr>
          <p:nvPr>
            <p:ph idx="1"/>
          </p:nvPr>
        </p:nvSpPr>
        <p:spPr/>
        <p:txBody>
          <a:bodyPr>
            <a:normAutofit fontScale="70000" lnSpcReduction="20000"/>
          </a:bodyPr>
          <a:lstStyle/>
          <a:p>
            <a:pPr marL="0" indent="0" algn="just">
              <a:buNone/>
            </a:pPr>
            <a:r>
              <a:rPr lang="en-US" dirty="0" smtClean="0">
                <a:solidFill>
                  <a:srgbClr val="7030A0"/>
                </a:solidFill>
              </a:rPr>
              <a:t>Tourism is the leading sector of </a:t>
            </a:r>
            <a:r>
              <a:rPr lang="en-US" dirty="0" err="1" smtClean="0">
                <a:solidFill>
                  <a:srgbClr val="7030A0"/>
                </a:solidFill>
              </a:rPr>
              <a:t>Burgas</a:t>
            </a:r>
            <a:r>
              <a:rPr lang="en-US" dirty="0" smtClean="0">
                <a:solidFill>
                  <a:srgbClr val="7030A0"/>
                </a:solidFill>
              </a:rPr>
              <a:t> region, and one of the tasks of the regional and local authorities to work together with the business and NGO sector, and to create conditions the seasonal tourism to become year-round tourism.</a:t>
            </a:r>
          </a:p>
          <a:p>
            <a:pPr marL="0" indent="0" algn="just">
              <a:buNone/>
            </a:pPr>
            <a:r>
              <a:rPr lang="en-US" dirty="0" smtClean="0">
                <a:solidFill>
                  <a:srgbClr val="7030A0"/>
                </a:solidFill>
              </a:rPr>
              <a:t>The tourist offer in </a:t>
            </a:r>
            <a:r>
              <a:rPr lang="en-US" dirty="0" err="1" smtClean="0">
                <a:solidFill>
                  <a:srgbClr val="7030A0"/>
                </a:solidFill>
              </a:rPr>
              <a:t>Burgas</a:t>
            </a:r>
            <a:r>
              <a:rPr lang="en-US" dirty="0" smtClean="0">
                <a:solidFill>
                  <a:srgbClr val="7030A0"/>
                </a:solidFill>
              </a:rPr>
              <a:t> brings its specificity, and each municipality has specific and unique natural, cultural and historic resources. The excellent geographical location, diverse terrain, the presence of golden sands, wetlands, rich flora and fauna, healing mud, museum complexes, unknown history and culture, unique folklore and cultural events, fire dancing, customs, music, dance, cuisine etc., are unique part of the established tourist products in the coastal municipalities, which can be supplemented by stunning scenery and biodiversity, offering the Eastern Balkan mountains and the close to </a:t>
            </a:r>
            <a:r>
              <a:rPr lang="en-US" dirty="0" err="1" smtClean="0">
                <a:solidFill>
                  <a:srgbClr val="7030A0"/>
                </a:solidFill>
              </a:rPr>
              <a:t>Burgas</a:t>
            </a:r>
            <a:r>
              <a:rPr lang="en-US" dirty="0" smtClean="0">
                <a:solidFill>
                  <a:srgbClr val="7030A0"/>
                </a:solidFill>
              </a:rPr>
              <a:t> mysterious </a:t>
            </a:r>
            <a:r>
              <a:rPr lang="en-US" dirty="0" err="1" smtClean="0">
                <a:solidFill>
                  <a:srgbClr val="7030A0"/>
                </a:solidFill>
              </a:rPr>
              <a:t>Strandzha</a:t>
            </a:r>
            <a:r>
              <a:rPr lang="en-US" dirty="0" smtClean="0">
                <a:solidFill>
                  <a:srgbClr val="7030A0"/>
                </a:solidFill>
              </a:rPr>
              <a:t> mountain.</a:t>
            </a:r>
            <a:endParaRPr lang="bg-BG" dirty="0">
              <a:solidFill>
                <a:srgbClr val="7030A0"/>
              </a:solidFill>
            </a:endParaRPr>
          </a:p>
        </p:txBody>
      </p:sp>
    </p:spTree>
    <p:extLst>
      <p:ext uri="{BB962C8B-B14F-4D97-AF65-F5344CB8AC3E}">
        <p14:creationId xmlns:p14="http://schemas.microsoft.com/office/powerpoint/2010/main" val="79787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B0F0"/>
                </a:solidFill>
              </a:rPr>
              <a:t>Bulgaria and the European Union</a:t>
            </a:r>
            <a:endParaRPr lang="bg-BG" b="1" dirty="0">
              <a:solidFill>
                <a:srgbClr val="00B0F0"/>
              </a:solidFill>
            </a:endParaRPr>
          </a:p>
        </p:txBody>
      </p:sp>
      <p:sp>
        <p:nvSpPr>
          <p:cNvPr id="3" name="Content Placeholder 2"/>
          <p:cNvSpPr>
            <a:spLocks noGrp="1"/>
          </p:cNvSpPr>
          <p:nvPr>
            <p:ph idx="1"/>
          </p:nvPr>
        </p:nvSpPr>
        <p:spPr/>
        <p:txBody>
          <a:bodyPr>
            <a:normAutofit fontScale="77500" lnSpcReduction="20000"/>
          </a:bodyPr>
          <a:lstStyle/>
          <a:p>
            <a:pPr marL="0" indent="0" algn="just">
              <a:buNone/>
            </a:pPr>
            <a:r>
              <a:rPr lang="en-US" dirty="0" smtClean="0">
                <a:solidFill>
                  <a:srgbClr val="00B050"/>
                </a:solidFill>
              </a:rPr>
              <a:t>Bulgaria as a member country of the European Union, has recognized itself as "close" and easily accessible tourist destination, offering a sense of stability, reliability and predictability. This positive image in recent years has become an important factor in the choice of destination of traditional </a:t>
            </a:r>
            <a:r>
              <a:rPr lang="en-US" dirty="0" smtClean="0">
                <a:solidFill>
                  <a:srgbClr val="00B0F0"/>
                </a:solidFill>
              </a:rPr>
              <a:t>European markets</a:t>
            </a:r>
            <a:r>
              <a:rPr lang="en-US" dirty="0" smtClean="0">
                <a:solidFill>
                  <a:srgbClr val="00B050"/>
                </a:solidFill>
              </a:rPr>
              <a:t>.</a:t>
            </a:r>
          </a:p>
          <a:p>
            <a:pPr marL="0" indent="0" algn="just">
              <a:buNone/>
            </a:pPr>
            <a:r>
              <a:rPr lang="en-US" dirty="0" smtClean="0">
                <a:solidFill>
                  <a:srgbClr val="00B050"/>
                </a:solidFill>
              </a:rPr>
              <a:t>The Black Sea tourist region attracts the largest share of foreign and Bulgarian tourists. In high season (late spring-summer-early autumn) is a combination of the "specialized mass tourism" and in inactive - a combination of two or more specialized types of tourism. The most common combination, and probably - combined with the greatest potential are those between cultural, ecological and other tourism.</a:t>
            </a:r>
            <a:endParaRPr lang="bg-BG" dirty="0">
              <a:solidFill>
                <a:srgbClr val="00B050"/>
              </a:solidFill>
            </a:endParaRPr>
          </a:p>
        </p:txBody>
      </p:sp>
    </p:spTree>
    <p:extLst>
      <p:ext uri="{BB962C8B-B14F-4D97-AF65-F5344CB8AC3E}">
        <p14:creationId xmlns:p14="http://schemas.microsoft.com/office/powerpoint/2010/main" val="243037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B050"/>
                </a:solidFill>
              </a:rPr>
              <a:t>The mouth of the </a:t>
            </a:r>
            <a:r>
              <a:rPr lang="en-US" sz="2800" b="1" dirty="0" err="1" smtClean="0">
                <a:solidFill>
                  <a:srgbClr val="00B050"/>
                </a:solidFill>
              </a:rPr>
              <a:t>Veleka</a:t>
            </a:r>
            <a:r>
              <a:rPr lang="en-US" sz="2800" b="1" dirty="0" smtClean="0">
                <a:solidFill>
                  <a:srgbClr val="00B050"/>
                </a:solidFill>
              </a:rPr>
              <a:t> river in the </a:t>
            </a:r>
            <a:r>
              <a:rPr lang="en-US" sz="2800" b="1" dirty="0" err="1" smtClean="0">
                <a:solidFill>
                  <a:srgbClr val="00B050"/>
                </a:solidFill>
              </a:rPr>
              <a:t>Strandzha</a:t>
            </a:r>
            <a:r>
              <a:rPr lang="en-US" sz="2800" b="1" dirty="0" smtClean="0">
                <a:solidFill>
                  <a:srgbClr val="00B050"/>
                </a:solidFill>
              </a:rPr>
              <a:t> mountain, </a:t>
            </a:r>
            <a:r>
              <a:rPr lang="en-US" sz="2800" b="1" dirty="0" err="1" smtClean="0">
                <a:solidFill>
                  <a:srgbClr val="00B050"/>
                </a:solidFill>
              </a:rPr>
              <a:t>Burgas</a:t>
            </a:r>
            <a:r>
              <a:rPr lang="en-US" sz="2800" b="1" dirty="0" smtClean="0">
                <a:solidFill>
                  <a:srgbClr val="00B050"/>
                </a:solidFill>
              </a:rPr>
              <a:t> area</a:t>
            </a:r>
            <a:endParaRPr lang="bg-BG" sz="2800" b="1" dirty="0">
              <a:solidFill>
                <a:srgbClr val="00B050"/>
              </a:solidFill>
            </a:endParaRPr>
          </a:p>
        </p:txBody>
      </p:sp>
      <p:sp>
        <p:nvSpPr>
          <p:cNvPr id="3" name="Content Placeholder 2"/>
          <p:cNvSpPr>
            <a:spLocks noGrp="1"/>
          </p:cNvSpPr>
          <p:nvPr>
            <p:ph idx="1"/>
          </p:nvPr>
        </p:nvSpPr>
        <p:spPr/>
        <p:txBody>
          <a:bodyPr/>
          <a:lstStyle/>
          <a:p>
            <a:endParaRPr lang="bg-B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 y="1268760"/>
            <a:ext cx="82010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125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b="1" dirty="0" smtClean="0">
                <a:solidFill>
                  <a:srgbClr val="00B0F0"/>
                </a:solidFill>
              </a:rPr>
              <a:t>The Black Sea coast, the </a:t>
            </a:r>
            <a:r>
              <a:rPr lang="en-US" sz="2000" b="1" dirty="0" err="1" smtClean="0">
                <a:solidFill>
                  <a:srgbClr val="00B0F0"/>
                </a:solidFill>
              </a:rPr>
              <a:t>Ropotamo</a:t>
            </a:r>
            <a:r>
              <a:rPr lang="en-US" sz="2000" b="1" dirty="0" smtClean="0">
                <a:solidFill>
                  <a:srgbClr val="00B0F0"/>
                </a:solidFill>
              </a:rPr>
              <a:t> river n </a:t>
            </a:r>
            <a:r>
              <a:rPr lang="en-US" sz="2000" b="1" dirty="0" err="1" smtClean="0">
                <a:solidFill>
                  <a:srgbClr val="00B0F0"/>
                </a:solidFill>
              </a:rPr>
              <a:t>Strandzha</a:t>
            </a:r>
            <a:r>
              <a:rPr lang="en-US" sz="2000" b="1" dirty="0" smtClean="0">
                <a:solidFill>
                  <a:srgbClr val="00B0F0"/>
                </a:solidFill>
              </a:rPr>
              <a:t>,  one of </a:t>
            </a:r>
            <a:r>
              <a:rPr lang="en-US" sz="2000" b="1" dirty="0" err="1" smtClean="0">
                <a:solidFill>
                  <a:srgbClr val="00B0F0"/>
                </a:solidFill>
              </a:rPr>
              <a:t>Burgas</a:t>
            </a:r>
            <a:r>
              <a:rPr lang="en-US" sz="2000" b="1" dirty="0" smtClean="0">
                <a:solidFill>
                  <a:srgbClr val="00B0F0"/>
                </a:solidFill>
              </a:rPr>
              <a:t> lakes-</a:t>
            </a:r>
            <a:r>
              <a:rPr lang="en-US" sz="2000" b="1" dirty="0" err="1" smtClean="0">
                <a:solidFill>
                  <a:srgbClr val="00B0F0"/>
                </a:solidFill>
              </a:rPr>
              <a:t>limans</a:t>
            </a:r>
            <a:r>
              <a:rPr lang="en-US" sz="2000" b="1" dirty="0" smtClean="0">
                <a:solidFill>
                  <a:srgbClr val="00B0F0"/>
                </a:solidFill>
              </a:rPr>
              <a:t> – the </a:t>
            </a:r>
            <a:r>
              <a:rPr lang="en-US" sz="2000" b="1" dirty="0" err="1" smtClean="0">
                <a:solidFill>
                  <a:srgbClr val="00B0F0"/>
                </a:solidFill>
              </a:rPr>
              <a:t>Atanasovsko</a:t>
            </a:r>
            <a:r>
              <a:rPr lang="en-US" sz="2000" b="1" dirty="0" smtClean="0">
                <a:solidFill>
                  <a:srgbClr val="00B0F0"/>
                </a:solidFill>
              </a:rPr>
              <a:t> lake and its protected bird species, which is a paradise for ornithologists, </a:t>
            </a:r>
            <a:endParaRPr lang="bg-BG" sz="2000" b="1" dirty="0">
              <a:solidFill>
                <a:srgbClr val="00B0F0"/>
              </a:solidFill>
            </a:endParaRPr>
          </a:p>
        </p:txBody>
      </p:sp>
      <p:sp>
        <p:nvSpPr>
          <p:cNvPr id="3" name="Content Placeholder 2"/>
          <p:cNvSpPr>
            <a:spLocks noGrp="1"/>
          </p:cNvSpPr>
          <p:nvPr>
            <p:ph idx="1"/>
          </p:nvPr>
        </p:nvSpPr>
        <p:spPr/>
        <p:txBody>
          <a:bodyPr/>
          <a:lstStyle/>
          <a:p>
            <a:pPr marL="0" indent="0">
              <a:buNone/>
            </a:pPr>
            <a:endParaRPr lang="bg-BG"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37489"/>
            <a:ext cx="47625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68" y="2924944"/>
            <a:ext cx="347187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667" y="1637489"/>
            <a:ext cx="3471876" cy="128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6919" y="5006330"/>
            <a:ext cx="3471876" cy="1211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5218889"/>
            <a:ext cx="2619375" cy="93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0044" y="4077072"/>
            <a:ext cx="3492963" cy="1141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8795" y="5218888"/>
            <a:ext cx="2164212" cy="93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86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solidFill>
                  <a:srgbClr val="002060"/>
                </a:solidFill>
              </a:rPr>
              <a:t>T</a:t>
            </a:r>
            <a:r>
              <a:rPr lang="en-US" sz="2400" b="1" dirty="0" smtClean="0">
                <a:solidFill>
                  <a:srgbClr val="002060"/>
                </a:solidFill>
              </a:rPr>
              <a:t>he proximity of Sunny Beach resort, the </a:t>
            </a:r>
            <a:r>
              <a:rPr lang="en-US" sz="2400" b="1" dirty="0" err="1" smtClean="0">
                <a:solidFill>
                  <a:srgbClr val="002060"/>
                </a:solidFill>
              </a:rPr>
              <a:t>antient</a:t>
            </a:r>
            <a:r>
              <a:rPr lang="en-US" sz="2400" b="1" dirty="0" smtClean="0">
                <a:solidFill>
                  <a:srgbClr val="002060"/>
                </a:solidFill>
              </a:rPr>
              <a:t> towns of </a:t>
            </a:r>
            <a:r>
              <a:rPr lang="en-US" sz="2400" b="1" dirty="0" err="1" smtClean="0">
                <a:solidFill>
                  <a:srgbClr val="002060"/>
                </a:solidFill>
              </a:rPr>
              <a:t>Sozopol</a:t>
            </a:r>
            <a:r>
              <a:rPr lang="en-US" sz="2400" b="1" dirty="0" smtClean="0">
                <a:solidFill>
                  <a:srgbClr val="002060"/>
                </a:solidFill>
              </a:rPr>
              <a:t> and </a:t>
            </a:r>
            <a:r>
              <a:rPr lang="en-US" sz="2400" b="1" dirty="0" err="1" smtClean="0">
                <a:solidFill>
                  <a:srgbClr val="002060"/>
                </a:solidFill>
              </a:rPr>
              <a:t>Nessebar</a:t>
            </a:r>
            <a:endParaRPr lang="bg-BG" sz="2400" b="1" dirty="0">
              <a:solidFill>
                <a:srgbClr val="002060"/>
              </a:solidFill>
            </a:endParaRPr>
          </a:p>
        </p:txBody>
      </p:sp>
      <p:sp>
        <p:nvSpPr>
          <p:cNvPr id="3" name="Content Placeholder 2"/>
          <p:cNvSpPr>
            <a:spLocks noGrp="1"/>
          </p:cNvSpPr>
          <p:nvPr>
            <p:ph idx="1"/>
          </p:nvPr>
        </p:nvSpPr>
        <p:spPr/>
        <p:txBody>
          <a:bodyPr/>
          <a:lstStyle/>
          <a:p>
            <a:pPr marL="0" indent="0">
              <a:buNone/>
            </a:pPr>
            <a:endParaRPr lang="bg-BG"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09725"/>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144" y="160972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429000"/>
            <a:ext cx="25146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9644" y="1611348"/>
            <a:ext cx="2836812"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3374" y="3218242"/>
            <a:ext cx="283627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374" y="4961317"/>
            <a:ext cx="2836270" cy="119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7544" y="5276849"/>
            <a:ext cx="25146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921" y="3449673"/>
            <a:ext cx="280753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3567" y="5192661"/>
            <a:ext cx="2841004" cy="100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216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TotalTime>
  <Words>1915</Words>
  <Application>Microsoft Office PowerPoint</Application>
  <PresentationFormat>On-screen Show (4:3)</PresentationFormat>
  <Paragraphs>147</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 </vt:lpstr>
      <vt:lpstr>Project BUDD.E.R.S. Budding Entrepreneurs Running School Project code: 2014-1-1T01-KA201-003979_1 </vt:lpstr>
      <vt:lpstr> </vt:lpstr>
      <vt:lpstr>RURAL TOURISM</vt:lpstr>
      <vt:lpstr>TOURISM IN BURGAS REGION MARKETING ANALYSIS</vt:lpstr>
      <vt:lpstr>Bulgaria and the European Union</vt:lpstr>
      <vt:lpstr>The mouth of the Veleka river in the Strandzha mountain, Burgas area</vt:lpstr>
      <vt:lpstr>The Black Sea coast, the Ropotamo river n Strandzha,  one of Burgas lakes-limans – the Atanasovsko lake and its protected bird species, which is a paradise for ornithologists, </vt:lpstr>
      <vt:lpstr>The proximity of Sunny Beach resort, the antient towns of Sozopol and Nessebar</vt:lpstr>
      <vt:lpstr>Rural houses in the Strandja mountain, unbelievably beautiful nature, with typical only for this mountain flora species subject of our business idea</vt:lpstr>
      <vt:lpstr>PROJECTS AND INVESTMENTS, THE ROLE OF THE BURGAS MUNICIPALITY</vt:lpstr>
      <vt:lpstr>OUR CONTRIBUTION TO THE FUTURE</vt:lpstr>
      <vt:lpstr>FINANCIAL PART</vt:lpstr>
      <vt:lpstr>CALCULATED RISK</vt:lpstr>
      <vt:lpstr>ESTIMATE FOR RETURN OF FUNDS</vt:lpstr>
      <vt:lpstr>CLOSED CYCLE</vt:lpstr>
      <vt:lpstr>THE BUSINESS IDEA DRESSED IN IMAGES</vt:lpstr>
      <vt:lpstr>ONE DIFFERENT VACATION In the Strandja mountain food and people are unique</vt:lpstr>
      <vt:lpstr>OUR MENU</vt:lpstr>
      <vt:lpstr>PowerPoint Presentation</vt:lpstr>
      <vt:lpstr>PowerPoint Presentation</vt:lpstr>
      <vt:lpstr>ACCOMMODATION</vt:lpstr>
      <vt:lpstr>Prepared by: the team of students from Vocational School of Tourism “Prof. Dr. Asen Zlatarov”, Burgas, Bulgaria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62</cp:revision>
  <dcterms:created xsi:type="dcterms:W3CDTF">2016-02-07T08:44:55Z</dcterms:created>
  <dcterms:modified xsi:type="dcterms:W3CDTF">2016-03-18T15:22:15Z</dcterms:modified>
</cp:coreProperties>
</file>