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1DC08-BB95-4010-9C9D-EDBCC2960D21}" v="4" dt="2022-03-16T10:13:34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ana Radonić" userId="c5b08a46-ec1e-4ed0-aa0f-1532e04026bd" providerId="ADAL" clId="{0ED1DC08-BB95-4010-9C9D-EDBCC2960D21}"/>
    <pc:docChg chg="custSel modSld">
      <pc:chgData name="Marjana Radonić" userId="c5b08a46-ec1e-4ed0-aa0f-1532e04026bd" providerId="ADAL" clId="{0ED1DC08-BB95-4010-9C9D-EDBCC2960D21}" dt="2022-03-16T10:13:34.900" v="3" actId="478"/>
      <pc:docMkLst>
        <pc:docMk/>
      </pc:docMkLst>
      <pc:sldChg chg="addSp delSp modSp mod">
        <pc:chgData name="Marjana Radonić" userId="c5b08a46-ec1e-4ed0-aa0f-1532e04026bd" providerId="ADAL" clId="{0ED1DC08-BB95-4010-9C9D-EDBCC2960D21}" dt="2022-03-16T10:13:34.900" v="3" actId="478"/>
        <pc:sldMkLst>
          <pc:docMk/>
          <pc:sldMk cId="2216816485" sldId="259"/>
        </pc:sldMkLst>
        <pc:graphicFrameChg chg="add del mod">
          <ac:chgData name="Marjana Radonić" userId="c5b08a46-ec1e-4ed0-aa0f-1532e04026bd" providerId="ADAL" clId="{0ED1DC08-BB95-4010-9C9D-EDBCC2960D21}" dt="2022-03-16T10:13:34.900" v="3" actId="478"/>
          <ac:graphicFrameMkLst>
            <pc:docMk/>
            <pc:sldMk cId="2216816485" sldId="259"/>
            <ac:graphicFrameMk id="7" creationId="{FF96B98B-B920-4FBA-A7FB-8221CD6049E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5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8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3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09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691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990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77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432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92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34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4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69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87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03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89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153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5042-CCB8-4719-9C7A-67B61B293094}" type="datetimeFigureOut">
              <a:rPr lang="hr-HR" smtClean="0"/>
              <a:t>16.3.2022.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6E3327-242A-411E-8274-867263AD54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4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13118" y="2893988"/>
            <a:ext cx="7766936" cy="1646302"/>
          </a:xfrm>
        </p:spPr>
        <p:txBody>
          <a:bodyPr/>
          <a:lstStyle/>
          <a:p>
            <a:r>
              <a:rPr lang="hr-HR">
                <a:latin typeface="Bahnschrift Light Condensed" panose="020B0502040204020203" pitchFamily="34" charset="0"/>
              </a:rPr>
              <a:t>Ispitivanje svojstva građevinskih materijala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189603" y="4540290"/>
            <a:ext cx="7766936" cy="1096899"/>
          </a:xfrm>
        </p:spPr>
        <p:txBody>
          <a:bodyPr/>
          <a:lstStyle/>
          <a:p>
            <a:r>
              <a:rPr lang="hr-HR"/>
              <a:t>ISPITIVANJE SVOJSTVA SUVREMENIH IZOLACIJSKIH MATERIJALA</a:t>
            </a:r>
          </a:p>
        </p:txBody>
      </p:sp>
      <p:sp>
        <p:nvSpPr>
          <p:cNvPr id="4" name="AutoShape 2" descr="5,309 Thinking Emoji Illustrations &amp; Clip Art - iStock"/>
          <p:cNvSpPr>
            <a:spLocks noChangeAspect="1" noChangeArrowheads="1"/>
          </p:cNvSpPr>
          <p:nvPr/>
        </p:nvSpPr>
        <p:spPr bwMode="auto">
          <a:xfrm>
            <a:off x="1693429" y="936192"/>
            <a:ext cx="1039379" cy="103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5,309 Thinking Emoji Illustrations &amp; Clip Art - iStock"/>
          <p:cNvSpPr>
            <a:spLocks noChangeAspect="1" noChangeArrowheads="1"/>
          </p:cNvSpPr>
          <p:nvPr/>
        </p:nvSpPr>
        <p:spPr bwMode="auto">
          <a:xfrm>
            <a:off x="3609108" y="24847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5,309 Thinking Emoji Illustrations &amp; Clip Art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Sad Emoji Clipart Thinking - Png Download (#2638709) - Pin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58" name="Picture 10" descr="5,309 Thinking Emoji Illustrations &amp; Clip Art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763" y="366958"/>
            <a:ext cx="2489345" cy="248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7092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>
                <a:latin typeface="Bahnschrift Light Condensed" panose="020B0502040204020203" pitchFamily="34" charset="0"/>
              </a:rPr>
              <a:t>Tijek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sz="2800">
                <a:latin typeface="Bahnschrift Light Condensed" panose="020B0502040204020203" pitchFamily="34" charset="0"/>
              </a:rPr>
              <a:t>Ulila sam toplu vodu u posudu.</a:t>
            </a:r>
          </a:p>
          <a:p>
            <a:pPr marL="514350" indent="-514350">
              <a:buAutoNum type="arabicPeriod"/>
            </a:pPr>
            <a:r>
              <a:rPr lang="hr-HR" sz="2800">
                <a:latin typeface="Bahnschrift Light Condensed" panose="020B0502040204020203" pitchFamily="34" charset="0"/>
              </a:rPr>
              <a:t>Izmjerila sam temperaturu vode.</a:t>
            </a:r>
          </a:p>
          <a:p>
            <a:pPr marL="514350" indent="-514350">
              <a:buAutoNum type="arabicPeriod"/>
            </a:pPr>
            <a:r>
              <a:rPr lang="hr-HR" sz="2800">
                <a:latin typeface="Bahnschrift Light Condensed" panose="020B0502040204020203" pitchFamily="34" charset="0"/>
              </a:rPr>
              <a:t> Rasporedila sam vodu u dvije čaše (tako da je u svakoj čaši jednaka količina vode s istom temperaturom).</a:t>
            </a:r>
          </a:p>
          <a:p>
            <a:pPr marL="0" indent="0">
              <a:buNone/>
            </a:pPr>
            <a:endParaRPr lang="hr-HR" sz="2800">
              <a:latin typeface="Bahnschrift Light Condensed" panose="020B0502040204020203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845" y="1361601"/>
            <a:ext cx="2109974" cy="457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72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>
                <a:latin typeface="Bahnschrift Light Condensed" panose="020B0502040204020203" pitchFamily="34" charset="0"/>
              </a:rPr>
              <a:t>Tijek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9743" y="1789113"/>
            <a:ext cx="8217284" cy="3585584"/>
          </a:xfrm>
        </p:spPr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hr-HR" sz="2800">
                <a:latin typeface="Bahnschrift Light Condensed" panose="020B0502040204020203" pitchFamily="34" charset="0"/>
              </a:rPr>
              <a:t>Jednu čašu sam stavila u kutiju obloženu </a:t>
            </a:r>
            <a:r>
              <a:rPr lang="hr-HR" sz="2800" err="1">
                <a:latin typeface="Bahnschrift Light Condensed" panose="020B0502040204020203" pitchFamily="34" charset="0"/>
              </a:rPr>
              <a:t>stiroporom,a</a:t>
            </a:r>
            <a:r>
              <a:rPr lang="hr-HR" sz="2800">
                <a:latin typeface="Bahnschrift Light Condensed" panose="020B0502040204020203" pitchFamily="34" charset="0"/>
              </a:rPr>
              <a:t> drugu čašu izvan. (Ja sam koristila stiropor premda smo mogli kutiju obložiti bilo kojim </a:t>
            </a:r>
            <a:r>
              <a:rPr lang="hr-HR" sz="2800" err="1">
                <a:latin typeface="Bahnschrift Light Condensed" panose="020B0502040204020203" pitchFamily="34" charset="0"/>
              </a:rPr>
              <a:t>termoizolacijskim</a:t>
            </a:r>
            <a:r>
              <a:rPr lang="hr-HR" sz="2800">
                <a:latin typeface="Bahnschrift Light Condensed" panose="020B0502040204020203" pitchFamily="34" charset="0"/>
              </a:rPr>
              <a:t> materijalom.)</a:t>
            </a:r>
          </a:p>
          <a:p>
            <a:pPr>
              <a:buAutoNum type="arabicPeriod" startAt="4"/>
            </a:pPr>
            <a:r>
              <a:rPr lang="hr-HR" sz="2800">
                <a:latin typeface="Bahnschrift Light Condensed" panose="020B0502040204020203" pitchFamily="34" charset="0"/>
              </a:rPr>
              <a:t>Svakih deset minuta mjerila sam temperaturu obje vode.</a:t>
            </a:r>
          </a:p>
          <a:p>
            <a:pPr marL="0" indent="0">
              <a:buNone/>
            </a:pPr>
            <a:endParaRPr lang="hr-HR" sz="2800">
              <a:latin typeface="Bahnschrift Light Condensed" panose="020B0502040204020203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430" y="609600"/>
            <a:ext cx="1989424" cy="314844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844" y="3758045"/>
            <a:ext cx="1379838" cy="2989648"/>
          </a:xfrm>
          <a:prstGeom prst="rect">
            <a:avLst/>
          </a:prstGeom>
        </p:spPr>
      </p:pic>
      <p:cxnSp>
        <p:nvCxnSpPr>
          <p:cNvPr id="22" name="Ravni poveznik sa strelicom 21"/>
          <p:cNvCxnSpPr/>
          <p:nvPr/>
        </p:nvCxnSpPr>
        <p:spPr>
          <a:xfrm flipV="1">
            <a:off x="8167255" y="2078182"/>
            <a:ext cx="1106747" cy="10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sa strelicom 35"/>
          <p:cNvCxnSpPr/>
          <p:nvPr/>
        </p:nvCxnSpPr>
        <p:spPr>
          <a:xfrm>
            <a:off x="3002973" y="3758045"/>
            <a:ext cx="426027" cy="491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048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>
                <a:latin typeface="Bahnschrift Light Condensed" panose="020B0502040204020203" pitchFamily="34" charset="0"/>
              </a:rPr>
              <a:t>Tablica s prikazom temperaturi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662467"/>
              </p:ext>
            </p:extLst>
          </p:nvPr>
        </p:nvGraphicFramePr>
        <p:xfrm>
          <a:off x="677863" y="2160586"/>
          <a:ext cx="8596311" cy="352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405">
                <a:tc>
                  <a:txBody>
                    <a:bodyPr/>
                    <a:lstStyle/>
                    <a:p>
                      <a:r>
                        <a:rPr lang="hr-HR"/>
                        <a:t>Vrijeme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Voda u kutiji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Voda izvan kutije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r>
                        <a:rPr lang="hr-HR"/>
                        <a:t>Početna</a:t>
                      </a:r>
                      <a:r>
                        <a:rPr lang="hr-HR" baseline="0"/>
                        <a:t> temperatura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45°C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45°C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r>
                        <a:rPr lang="hr-HR"/>
                        <a:t>10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41°C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40°C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20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40,5°C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39°C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30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40°C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38°C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40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39,5°C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37°C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r>
                        <a:rPr lang="hr-HR"/>
                        <a:t>50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39°C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36°C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40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60 minuta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38,5°C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/>
                        <a:t>35°C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Zaobljeni pravokutnik 5"/>
          <p:cNvSpPr/>
          <p:nvPr/>
        </p:nvSpPr>
        <p:spPr>
          <a:xfrm>
            <a:off x="-22860" y="6858000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816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>
                <a:latin typeface="Bahnschrift Light Condensed" panose="020B0502040204020203" pitchFamily="34" charset="0"/>
              </a:rPr>
              <a:t>Zaključak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err="1">
                <a:latin typeface="Bahnschrift Light Condensed" panose="020B0502040204020203" pitchFamily="34" charset="0"/>
              </a:rPr>
              <a:t>Termoizolacijski</a:t>
            </a:r>
            <a:r>
              <a:rPr lang="hr-HR" sz="2800">
                <a:latin typeface="Bahnschrift Light Condensed" panose="020B0502040204020203" pitchFamily="34" charset="0"/>
              </a:rPr>
              <a:t> materijali služe kako bi održali toplinu u određenom prostoru.</a:t>
            </a:r>
          </a:p>
          <a:p>
            <a:pPr marL="0" indent="0">
              <a:buNone/>
            </a:pPr>
            <a:r>
              <a:rPr lang="hr-HR" sz="2800">
                <a:latin typeface="Bahnschrift Light Condensed" panose="020B0502040204020203" pitchFamily="34" charset="0"/>
              </a:rPr>
              <a:t>Ja sam koristila stiropor. U ovom slučaju za sat vremena razlika između </a:t>
            </a:r>
          </a:p>
          <a:p>
            <a:pPr marL="0" indent="0">
              <a:buNone/>
            </a:pPr>
            <a:r>
              <a:rPr lang="hr-HR" sz="2800">
                <a:latin typeface="Bahnschrift Light Condensed" panose="020B0502040204020203" pitchFamily="34" charset="0"/>
              </a:rPr>
              <a:t>temperaturi je 3,5°C, no u većim prostorima (kao na primjer kuća) razlika</a:t>
            </a:r>
          </a:p>
          <a:p>
            <a:pPr marL="0" indent="0">
              <a:buNone/>
            </a:pPr>
            <a:r>
              <a:rPr lang="hr-HR" sz="2800">
                <a:latin typeface="Bahnschrift Light Condensed" panose="020B0502040204020203" pitchFamily="34" charset="0"/>
              </a:rPr>
              <a:t> između temperature bez izolacije i izolacije bila bi veća nego u kutiji.</a:t>
            </a:r>
          </a:p>
          <a:p>
            <a:pPr marL="0" indent="0">
              <a:buNone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8835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-826164" y="130238"/>
            <a:ext cx="7766936" cy="1646302"/>
          </a:xfrm>
        </p:spPr>
        <p:txBody>
          <a:bodyPr/>
          <a:lstStyle/>
          <a:p>
            <a:r>
              <a:rPr lang="hr-HR" sz="6000">
                <a:latin typeface="Bahnschrift Light Condensed" panose="020B0502040204020203" pitchFamily="34" charset="0"/>
              </a:rPr>
              <a:t>Hvala na pozornosti !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-4312683" y="1776540"/>
            <a:ext cx="7766936" cy="1096899"/>
          </a:xfrm>
        </p:spPr>
        <p:txBody>
          <a:bodyPr>
            <a:normAutofit/>
          </a:bodyPr>
          <a:lstStyle/>
          <a:p>
            <a:r>
              <a:rPr lang="hr-HR" sz="6000">
                <a:solidFill>
                  <a:schemeClr val="accent1">
                    <a:lumMod val="75000"/>
                  </a:schemeClr>
                </a:solidFill>
                <a:latin typeface="Bahnschrift Light Condensed" panose="020B0502040204020203" pitchFamily="34" charset="0"/>
              </a:rPr>
              <a:t>Kraj</a:t>
            </a:r>
            <a:r>
              <a:rPr lang="hr-HR" sz="6000">
                <a:solidFill>
                  <a:schemeClr val="accent1">
                    <a:lumMod val="75000"/>
                  </a:schemeClr>
                </a:solidFill>
                <a:latin typeface="Bahnschrift Light Condensed" panose="020B0502040204020203" pitchFamily="34" charset="0"/>
                <a:sym typeface="Wingdings" panose="05000000000000000000" pitchFamily="2" charset="2"/>
              </a:rPr>
              <a:t></a:t>
            </a:r>
            <a:r>
              <a:rPr lang="hr-HR" sz="6000">
                <a:sym typeface="Wingdings" panose="05000000000000000000" pitchFamily="2" charset="2"/>
              </a:rPr>
              <a:t>           </a:t>
            </a:r>
            <a:endParaRPr lang="hr-HR" sz="6000"/>
          </a:p>
        </p:txBody>
      </p:sp>
      <p:pic>
        <p:nvPicPr>
          <p:cNvPr id="1026" name="Picture 2" descr="Hello Emoji Hello Emoji - Smiley Face Waving Goodbye PNG Image |  Transparent PNG Free Download on Seek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796" y="2533698"/>
            <a:ext cx="3852642" cy="275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appy Face Emoj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6" descr="Happy Face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10" descr="Happy Face Emoji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5790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Faseta</vt:lpstr>
      <vt:lpstr>Ispitivanje svojstva građevinskih materijala</vt:lpstr>
      <vt:lpstr>Tijek rada</vt:lpstr>
      <vt:lpstr>Tijek rada</vt:lpstr>
      <vt:lpstr>Tablica s prikazom temperaturi</vt:lpstr>
      <vt:lpstr>Zaključak </vt:lpstr>
      <vt:lpstr>Hvala na pozornosti 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Ispitivanje svojstva građevinskih materijala</dc:title>
  <dc:creator>Nada Šarić</dc:creator>
  <cp:revision>1</cp:revision>
  <dcterms:created xsi:type="dcterms:W3CDTF">2022-03-15T15:11:05Z</dcterms:created>
  <dcterms:modified xsi:type="dcterms:W3CDTF">2022-03-16T10:13:48Z</dcterms:modified>
</cp:coreProperties>
</file>