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8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B538-17C7-4B02-B824-9B3D375FAD22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FA22-B892-4063-AAC7-DB65A4B71F9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973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134574-C6A2-4297-9EEE-437A452BE50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6B2A8DF-8839-4FEE-BACA-6E17D49D2F0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t/search?q=serra+da+arr%C3%A1bida&amp;rlz=1C1GGRV_enPT767PT767&amp;source=lnms&amp;tbm=isch&amp;sa=X&amp;ved=0ahUKEwiZqNH125bZAhUDOxQKHdcbBhYQ_AUICigB&amp;biw=1280&amp;bih=918" TargetMode="External"/><Relationship Id="rId2" Type="http://schemas.openxmlformats.org/officeDocument/2006/relationships/hyperlink" Target="https://pt.wikipedia.org/wiki/Parque_Natural_da_Arr%C3%A1bida#Geologi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0"/>
            <a:ext cx="7450596" cy="1251570"/>
          </a:xfrm>
        </p:spPr>
        <p:txBody>
          <a:bodyPr/>
          <a:lstStyle/>
          <a:p>
            <a:r>
              <a:rPr lang="pt-PT" dirty="0" smtClean="0"/>
              <a:t>A Serra da Arrábida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85622" cy="284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149576" y="4725144"/>
            <a:ext cx="6480720" cy="1944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500" dirty="0"/>
          </a:p>
          <a:p>
            <a:pPr algn="just">
              <a:lnSpc>
                <a:spcPct val="150000"/>
              </a:lnSpc>
            </a:pPr>
            <a:r>
              <a:rPr lang="pt-PT" dirty="0" smtClean="0"/>
              <a:t>A serra da Arrábida constitui uma paisagem de excepcional valor estético. Ao longo das sombras dos seus vales e picos, o horizonte apresenta-se como uma das mais belas paisagens portuguesas e do mundo.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18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9752"/>
          </a:xfrm>
        </p:spPr>
        <p:txBody>
          <a:bodyPr/>
          <a:lstStyle/>
          <a:p>
            <a:r>
              <a:rPr lang="pt-PT" sz="3200" dirty="0" smtClean="0"/>
              <a:t>Localização: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3840"/>
            <a:ext cx="3964251" cy="446449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5105208" y="2060848"/>
            <a:ext cx="3456384" cy="20882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Como chegar do aeroporto de Lisboa à Serra da Arrábida.</a:t>
            </a:r>
            <a:endParaRPr lang="pt-P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webgrafia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00628"/>
            <a:ext cx="8136904" cy="3579849"/>
          </a:xfrm>
        </p:spPr>
        <p:txBody>
          <a:bodyPr>
            <a:normAutofit/>
          </a:bodyPr>
          <a:lstStyle/>
          <a:p>
            <a:r>
              <a:rPr lang="pt-PT" sz="1800" dirty="0">
                <a:hlinkClick r:id="rId2"/>
              </a:rPr>
              <a:t>https://</a:t>
            </a:r>
            <a:r>
              <a:rPr lang="pt-PT" sz="1800" dirty="0" smtClean="0">
                <a:hlinkClick r:id="rId2"/>
              </a:rPr>
              <a:t>pt.wikipedia.org/wiki/Parque_Natural_da_Arr%C3%A1bida#Geologia</a:t>
            </a:r>
            <a:endParaRPr lang="pt-PT" sz="1800" dirty="0" smtClean="0"/>
          </a:p>
          <a:p>
            <a:r>
              <a:rPr lang="pt-PT" sz="1800" dirty="0">
                <a:hlinkClick r:id="rId3"/>
              </a:rPr>
              <a:t>https://</a:t>
            </a:r>
            <a:r>
              <a:rPr lang="pt-PT" sz="1800" dirty="0" smtClean="0">
                <a:hlinkClick r:id="rId3"/>
              </a:rPr>
              <a:t>www.google.pt/search?q=serra+da+arr%C3%A1bida&amp;rlz=1C1GGRV_enPT767PT767&amp;source=lnms&amp;tbm=isch&amp;sa=X&amp;ved=0ahUKEwiZqNH125bZAhUDOxQKHdcbBhYQ_AUICigB&amp;biw=1280&amp;bih=918</a:t>
            </a:r>
            <a:endParaRPr lang="pt-PT" sz="1800" dirty="0" smtClean="0"/>
          </a:p>
          <a:p>
            <a:r>
              <a:rPr lang="pt-PT" sz="1800" dirty="0">
                <a:solidFill>
                  <a:schemeClr val="accent1">
                    <a:lumMod val="50000"/>
                  </a:schemeClr>
                </a:solidFill>
              </a:rPr>
              <a:t>https://www.google.pt/search?rlz=1C1GGRV_enPT767PT767&amp;biw=1280&amp;bih=918&amp;tbm=isch&amp;sa=1&amp;ei=Fnl8WrGQMMbjUZrFiLgE&amp;q=comida+tipica+da+serra+da+arrabida&amp;oq=comida+tipica+da+serra+da+arrabida&amp;gs_l=psy-ab.3...7229.9110.0.11463.6.6.0.0.0.0.104.473.5j1.6.0....0...1c.1.64.psy-ab..0.0.0....0.Xn_qnXaI56I#imgrc=anV_d_e1Pj7diM</a:t>
            </a:r>
            <a:r>
              <a:rPr lang="pt-PT" sz="18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pt-PT" sz="1800" dirty="0">
                <a:solidFill>
                  <a:schemeClr val="accent1">
                    <a:lumMod val="50000"/>
                  </a:schemeClr>
                </a:solidFill>
              </a:rPr>
              <a:t>https://www.vortexmag.net/serra-da-arrabida/</a:t>
            </a:r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4550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>
            <a:normAutofit/>
          </a:bodyPr>
          <a:lstStyle/>
          <a:p>
            <a:r>
              <a:rPr lang="pt-PT" dirty="0" smtClean="0"/>
              <a:t>Trabalho realizado por: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3579849"/>
          </a:xfrm>
        </p:spPr>
        <p:txBody>
          <a:bodyPr/>
          <a:lstStyle/>
          <a:p>
            <a:r>
              <a:rPr lang="pt-PT" dirty="0" smtClean="0"/>
              <a:t>Dinis Soares, nº5</a:t>
            </a:r>
          </a:p>
          <a:p>
            <a:r>
              <a:rPr lang="pt-PT" dirty="0" smtClean="0"/>
              <a:t>Rafael Paul, nº18</a:t>
            </a:r>
          </a:p>
          <a:p>
            <a:r>
              <a:rPr lang="pt-PT" dirty="0" smtClean="0"/>
              <a:t>Bruno Reis , nº4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76256" y="443711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Turma 7ºE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893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dirty="0" smtClean="0"/>
              <a:t>Algumas paisagens…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mtClean="0"/>
          </a:p>
          <a:p>
            <a:endParaRPr lang="pt-P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1" y="1484784"/>
            <a:ext cx="7691631" cy="328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683568" y="5013176"/>
            <a:ext cx="7704856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00B0F0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833758" y="5048471"/>
            <a:ext cx="7560739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tx1"/>
                </a:solidFill>
              </a:rPr>
              <a:t>É um local de fortíssima personalidade paisagística, uma região-chave do </a:t>
            </a:r>
            <a:r>
              <a:rPr lang="pt-PT" dirty="0" smtClean="0">
                <a:solidFill>
                  <a:schemeClr val="tx1"/>
                </a:solidFill>
              </a:rPr>
              <a:t>ponto de vista geológico, para um melhor conhecimento e compreensão de etapas fundamentais da história da Terra..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pt-PT" sz="3200" dirty="0" smtClean="0"/>
              <a:t>… algumas paisagens</a:t>
            </a:r>
            <a:endParaRPr lang="pt-PT" sz="32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56084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67544" y="5075869"/>
            <a:ext cx="7560840" cy="12334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chemeClr val="tx1"/>
                </a:solidFill>
              </a:rPr>
              <a:t>A Arrábida é  também ao nível dos ecossistemas marinhos, sendo uma área de elevada biodiversidade,  sem paralelo a nível europeu.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dirty="0" smtClean="0"/>
              <a:t>O relevo</a:t>
            </a:r>
            <a:endParaRPr lang="pt-PT" sz="32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100837" cy="323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981317" y="5013176"/>
            <a:ext cx="7128792" cy="144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chemeClr val="tx1"/>
                </a:solidFill>
              </a:rPr>
              <a:t>A cadeia da arrábida inclui elevações como as serras de S. Luís, Gaiteiros, Francisco e Louro. A Serra da Arrábida de constituição </a:t>
            </a:r>
            <a:r>
              <a:rPr lang="pt-PT" b="1" dirty="0" smtClean="0">
                <a:solidFill>
                  <a:schemeClr val="tx1"/>
                </a:solidFill>
              </a:rPr>
              <a:t>calcária</a:t>
            </a:r>
            <a:r>
              <a:rPr lang="pt-PT" dirty="0" smtClean="0">
                <a:solidFill>
                  <a:schemeClr val="tx1"/>
                </a:solidFill>
              </a:rPr>
              <a:t>, local onde se verifica o contacto com o mar.</a:t>
            </a:r>
          </a:p>
          <a:p>
            <a:pPr algn="just"/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Fauna…</a:t>
            </a:r>
            <a:endParaRPr lang="pt-P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1" y="1772816"/>
            <a:ext cx="4045155" cy="3820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ângulo 3"/>
          <p:cNvSpPr/>
          <p:nvPr/>
        </p:nvSpPr>
        <p:spPr>
          <a:xfrm>
            <a:off x="5292080" y="2564904"/>
            <a:ext cx="3096344" cy="15121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rgbClr val="222222"/>
                </a:solidFill>
                <a:latin typeface="Arial"/>
              </a:rPr>
              <a:t>A Serra da Arrábida é o único ponto da costa portuguesa onde nidifica a rara Águia de </a:t>
            </a:r>
            <a:r>
              <a:rPr lang="pt-PT" dirty="0" err="1" smtClean="0">
                <a:solidFill>
                  <a:srgbClr val="222222"/>
                </a:solidFill>
                <a:latin typeface="Arial"/>
              </a:rPr>
              <a:t>Bonelli</a:t>
            </a:r>
            <a:r>
              <a:rPr lang="pt-PT" dirty="0" smtClean="0">
                <a:solidFill>
                  <a:srgbClr val="222222"/>
                </a:solidFill>
                <a:latin typeface="Arial"/>
              </a:rPr>
              <a:t>.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…Fauna</a:t>
            </a:r>
            <a:endParaRPr lang="pt-PT" sz="32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261436" cy="3744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ângulo 5"/>
          <p:cNvSpPr/>
          <p:nvPr/>
        </p:nvSpPr>
        <p:spPr>
          <a:xfrm>
            <a:off x="4355976" y="2348880"/>
            <a:ext cx="3816424" cy="24482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rgbClr val="222222"/>
                </a:solidFill>
                <a:latin typeface="Arial"/>
              </a:rPr>
              <a:t>Estão registadas no Parque Natural da Arrábida um número considerável de espécies, num total de 213 de vertebrados: </a:t>
            </a:r>
            <a:endParaRPr lang="pt-PT" dirty="0" smtClean="0">
              <a:solidFill>
                <a:srgbClr val="222222"/>
              </a:solidFill>
              <a:latin typeface="Arial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 smtClean="0">
                <a:solidFill>
                  <a:srgbClr val="222222"/>
                </a:solidFill>
                <a:latin typeface="Arial"/>
              </a:rPr>
              <a:t>8</a:t>
            </a:r>
            <a:r>
              <a:rPr lang="pt-PT" dirty="0">
                <a:solidFill>
                  <a:srgbClr val="222222"/>
                </a:solidFill>
                <a:latin typeface="Arial"/>
              </a:rPr>
              <a:t> </a:t>
            </a:r>
            <a:r>
              <a:rPr lang="pt-PT" dirty="0">
                <a:solidFill>
                  <a:schemeClr val="tx1"/>
                </a:solidFill>
                <a:latin typeface="Arial"/>
              </a:rPr>
              <a:t>anfíbios</a:t>
            </a:r>
            <a:r>
              <a:rPr lang="pt-PT" dirty="0" smtClean="0">
                <a:solidFill>
                  <a:srgbClr val="222222"/>
                </a:solidFill>
                <a:latin typeface="Arial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 smtClean="0">
                <a:solidFill>
                  <a:srgbClr val="222222"/>
                </a:solidFill>
                <a:latin typeface="Arial"/>
              </a:rPr>
              <a:t>16</a:t>
            </a:r>
            <a:r>
              <a:rPr lang="pt-PT" dirty="0">
                <a:solidFill>
                  <a:srgbClr val="222222"/>
                </a:solidFill>
                <a:latin typeface="Arial"/>
              </a:rPr>
              <a:t> </a:t>
            </a:r>
            <a:r>
              <a:rPr lang="pt-PT" dirty="0">
                <a:solidFill>
                  <a:schemeClr val="tx1"/>
                </a:solidFill>
                <a:latin typeface="Arial"/>
              </a:rPr>
              <a:t>répteis</a:t>
            </a:r>
            <a:r>
              <a:rPr lang="pt-PT" dirty="0" smtClean="0">
                <a:solidFill>
                  <a:srgbClr val="222222"/>
                </a:solidFill>
                <a:latin typeface="Arial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 smtClean="0">
                <a:solidFill>
                  <a:srgbClr val="222222"/>
                </a:solidFill>
                <a:latin typeface="Arial"/>
              </a:rPr>
              <a:t>154</a:t>
            </a:r>
            <a:r>
              <a:rPr lang="pt-PT" dirty="0">
                <a:solidFill>
                  <a:srgbClr val="222222"/>
                </a:solidFill>
                <a:latin typeface="Arial"/>
              </a:rPr>
              <a:t> </a:t>
            </a:r>
            <a:r>
              <a:rPr lang="pt-PT" dirty="0">
                <a:solidFill>
                  <a:schemeClr val="tx1"/>
                </a:solidFill>
                <a:latin typeface="Arial"/>
              </a:rPr>
              <a:t>aves</a:t>
            </a:r>
            <a:r>
              <a:rPr lang="pt-PT" dirty="0">
                <a:solidFill>
                  <a:srgbClr val="222222"/>
                </a:solidFill>
                <a:latin typeface="Arial"/>
              </a:rPr>
              <a:t> </a:t>
            </a:r>
            <a:endParaRPr lang="pt-PT" dirty="0" smtClean="0">
              <a:solidFill>
                <a:srgbClr val="222222"/>
              </a:solidFill>
              <a:latin typeface="Arial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 smtClean="0">
                <a:solidFill>
                  <a:srgbClr val="222222"/>
                </a:solidFill>
                <a:latin typeface="Arial"/>
              </a:rPr>
              <a:t>35</a:t>
            </a:r>
            <a:r>
              <a:rPr lang="pt-PT" dirty="0">
                <a:solidFill>
                  <a:srgbClr val="222222"/>
                </a:solidFill>
                <a:latin typeface="Arial"/>
              </a:rPr>
              <a:t> </a:t>
            </a:r>
            <a:r>
              <a:rPr lang="pt-PT" dirty="0">
                <a:solidFill>
                  <a:schemeClr val="tx1"/>
                </a:solidFill>
                <a:latin typeface="Arial"/>
              </a:rPr>
              <a:t>mamíferos</a:t>
            </a:r>
            <a:r>
              <a:rPr lang="pt-PT" dirty="0">
                <a:solidFill>
                  <a:srgbClr val="222222"/>
                </a:solidFill>
                <a:latin typeface="Arial"/>
              </a:rPr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49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Flora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ln w="28575"/>
        </p:spPr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3" y="1983316"/>
            <a:ext cx="2184359" cy="1512108"/>
          </a:xfrm>
          <a:prstGeom prst="rect">
            <a:avLst/>
          </a:prstGeom>
          <a:ln w="28575">
            <a:solidFill>
              <a:schemeClr val="accent4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68" y="1668640"/>
            <a:ext cx="1447656" cy="1828464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46038"/>
            <a:ext cx="1584176" cy="175106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01242"/>
            <a:ext cx="1512168" cy="1685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515433" y="3861048"/>
            <a:ext cx="8161023" cy="1584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222222"/>
                </a:solidFill>
                <a:latin typeface="Arial"/>
              </a:rPr>
              <a:t>Nesta área protegida subsiste </a:t>
            </a:r>
            <a:r>
              <a:rPr lang="pt-PT" sz="2000" dirty="0">
                <a:solidFill>
                  <a:srgbClr val="222222"/>
                </a:solidFill>
                <a:latin typeface="Arial"/>
              </a:rPr>
              <a:t>vegetação </a:t>
            </a:r>
            <a:r>
              <a:rPr lang="pt-PT" sz="2000" dirty="0">
                <a:solidFill>
                  <a:srgbClr val="222222"/>
                </a:solidFill>
                <a:latin typeface="Arial"/>
              </a:rPr>
              <a:t>natural de grande importância conservacionista, não só do ponto de vista nacional como </a:t>
            </a:r>
            <a:r>
              <a:rPr lang="pt-PT" sz="2000" dirty="0" smtClean="0">
                <a:solidFill>
                  <a:srgbClr val="222222"/>
                </a:solidFill>
                <a:latin typeface="Arial"/>
              </a:rPr>
              <a:t>internacional.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47580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dirty="0" smtClean="0"/>
              <a:t>Comidas Típicas </a:t>
            </a:r>
            <a:endParaRPr lang="pt-PT" sz="3200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7" y="1700808"/>
            <a:ext cx="4095750" cy="3289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224338" cy="3289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339752" y="5157192"/>
            <a:ext cx="3816424" cy="129614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</a:rPr>
              <a:t>Carapaus assados e choco</a:t>
            </a:r>
            <a:r>
              <a:rPr lang="pt-PT" sz="2400" dirty="0" smtClean="0"/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frito</a:t>
            </a:r>
            <a:endParaRPr lang="pt-P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Formação da Serra da Arrábida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03848" y="1916832"/>
            <a:ext cx="5266928" cy="1742492"/>
          </a:xfr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pPr algn="just"/>
            <a:r>
              <a:rPr lang="pt-PT" b="0" dirty="0" smtClean="0">
                <a:solidFill>
                  <a:srgbClr val="222222"/>
                </a:solidFill>
                <a:latin typeface="Arial"/>
              </a:rPr>
              <a:t>Iniciou </a:t>
            </a:r>
            <a:r>
              <a:rPr lang="pt-PT" b="0" dirty="0">
                <a:solidFill>
                  <a:srgbClr val="222222"/>
                </a:solidFill>
                <a:latin typeface="Arial"/>
              </a:rPr>
              <a:t>a sua formação há cerca de 250 milhões de anos, na era </a:t>
            </a:r>
            <a:r>
              <a:rPr lang="pt-PT" b="0" dirty="0" smtClean="0">
                <a:solidFill>
                  <a:srgbClr val="222222"/>
                </a:solidFill>
                <a:latin typeface="Arial"/>
              </a:rPr>
              <a:t>Mesozóica.</a:t>
            </a:r>
          </a:p>
          <a:p>
            <a:pPr algn="just"/>
            <a:r>
              <a:rPr lang="pt-PT" b="0" dirty="0" smtClean="0">
                <a:solidFill>
                  <a:srgbClr val="222222"/>
                </a:solidFill>
                <a:latin typeface="Arial"/>
              </a:rPr>
              <a:t>Resultou do </a:t>
            </a:r>
            <a:r>
              <a:rPr lang="pt-PT" b="0" dirty="0">
                <a:solidFill>
                  <a:srgbClr val="222222"/>
                </a:solidFill>
                <a:latin typeface="Arial"/>
              </a:rPr>
              <a:t>choque entre as placas africana e </a:t>
            </a:r>
            <a:r>
              <a:rPr lang="pt-PT" b="0" dirty="0" smtClean="0">
                <a:solidFill>
                  <a:srgbClr val="222222"/>
                </a:solidFill>
                <a:latin typeface="Arial"/>
              </a:rPr>
              <a:t>euroasiática num </a:t>
            </a:r>
            <a:r>
              <a:rPr lang="pt-PT" b="0" dirty="0">
                <a:solidFill>
                  <a:srgbClr val="222222"/>
                </a:solidFill>
                <a:latin typeface="Arial"/>
              </a:rPr>
              <a:t>processo longo, de </a:t>
            </a:r>
            <a:r>
              <a:rPr lang="pt-PT" b="0" dirty="0" smtClean="0">
                <a:solidFill>
                  <a:srgbClr val="222222"/>
                </a:solidFill>
                <a:latin typeface="Arial"/>
              </a:rPr>
              <a:t>centenas </a:t>
            </a:r>
            <a:r>
              <a:rPr lang="pt-PT" b="0" dirty="0">
                <a:solidFill>
                  <a:srgbClr val="222222"/>
                </a:solidFill>
                <a:latin typeface="Arial"/>
              </a:rPr>
              <a:t>de milhões de </a:t>
            </a:r>
            <a:r>
              <a:rPr lang="pt-PT" b="0" dirty="0" smtClean="0">
                <a:solidFill>
                  <a:srgbClr val="222222"/>
                </a:solidFill>
                <a:latin typeface="Arial"/>
              </a:rPr>
              <a:t>anos</a:t>
            </a:r>
            <a:r>
              <a:rPr lang="pt-PT" sz="1400" b="0" dirty="0" smtClean="0">
                <a:solidFill>
                  <a:srgbClr val="222222"/>
                </a:solidFill>
                <a:latin typeface="Arial"/>
              </a:rPr>
              <a:t>.</a:t>
            </a:r>
            <a:endParaRPr lang="pt-PT" sz="1400" b="0" dirty="0">
              <a:solidFill>
                <a:srgbClr val="222222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952328" cy="27677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2286000" y="2136338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658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Ângulo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294</Words>
  <Application>Microsoft Office PowerPoint</Application>
  <PresentationFormat>Apresentação no Ecrã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Ângulos</vt:lpstr>
      <vt:lpstr>A Serra da Arrábida</vt:lpstr>
      <vt:lpstr>Algumas paisagens…</vt:lpstr>
      <vt:lpstr>… algumas paisagens</vt:lpstr>
      <vt:lpstr>O relevo</vt:lpstr>
      <vt:lpstr>Fauna…</vt:lpstr>
      <vt:lpstr>…Fauna</vt:lpstr>
      <vt:lpstr>Flora</vt:lpstr>
      <vt:lpstr>Comidas Típicas </vt:lpstr>
      <vt:lpstr>Formação da Serra da Arrábida</vt:lpstr>
      <vt:lpstr>Localização:</vt:lpstr>
      <vt:lpstr>webgrafia:</vt:lpstr>
      <vt:lpstr>Trabalho realizado por: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Serra da Arrábida</dc:title>
  <dc:creator>Utilizador</dc:creator>
  <cp:lastModifiedBy>up</cp:lastModifiedBy>
  <cp:revision>31</cp:revision>
  <dcterms:created xsi:type="dcterms:W3CDTF">2018-02-06T10:31:48Z</dcterms:created>
  <dcterms:modified xsi:type="dcterms:W3CDTF">2018-06-04T22:07:25Z</dcterms:modified>
</cp:coreProperties>
</file>