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4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63" r:id="rId15"/>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22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FF656C16-7779-4228-B68D-E9EA1C144688}" type="datetimeFigureOut">
              <a:rPr lang="pt-PT" smtClean="0"/>
              <a:pPr/>
              <a:t>13-06-2018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CFC21A6-6F40-42DC-AFD3-D139E0F872F4}" type="slidenum">
              <a:rPr lang="pt-PT" smtClean="0"/>
              <a:pPr/>
              <a:t>‹nº›</a:t>
            </a:fld>
            <a:endParaRPr lang="pt-PT"/>
          </a:p>
        </p:txBody>
      </p:sp>
    </p:spTree>
    <p:extLst>
      <p:ext uri="{BB962C8B-B14F-4D97-AF65-F5344CB8AC3E}">
        <p14:creationId xmlns:p14="http://schemas.microsoft.com/office/powerpoint/2010/main" val="372393360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FF656C16-7779-4228-B68D-E9EA1C144688}" type="datetimeFigureOut">
              <a:rPr lang="pt-PT" smtClean="0"/>
              <a:pPr/>
              <a:t>13-06-2018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CFC21A6-6F40-42DC-AFD3-D139E0F872F4}" type="slidenum">
              <a:rPr lang="pt-PT" smtClean="0"/>
              <a:pPr/>
              <a:t>‹nº›</a:t>
            </a:fld>
            <a:endParaRPr lang="pt-PT"/>
          </a:p>
        </p:txBody>
      </p:sp>
    </p:spTree>
    <p:extLst>
      <p:ext uri="{BB962C8B-B14F-4D97-AF65-F5344CB8AC3E}">
        <p14:creationId xmlns:p14="http://schemas.microsoft.com/office/powerpoint/2010/main" val="213169269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FF656C16-7779-4228-B68D-E9EA1C144688}" type="datetimeFigureOut">
              <a:rPr lang="pt-PT" smtClean="0"/>
              <a:pPr/>
              <a:t>13-06-2018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CFC21A6-6F40-42DC-AFD3-D139E0F872F4}" type="slidenum">
              <a:rPr lang="pt-PT" smtClean="0"/>
              <a:pPr/>
              <a:t>‹nº›</a:t>
            </a:fld>
            <a:endParaRPr lang="pt-PT"/>
          </a:p>
        </p:txBody>
      </p:sp>
    </p:spTree>
    <p:extLst>
      <p:ext uri="{BB962C8B-B14F-4D97-AF65-F5344CB8AC3E}">
        <p14:creationId xmlns:p14="http://schemas.microsoft.com/office/powerpoint/2010/main" val="179702616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FF656C16-7779-4228-B68D-E9EA1C144688}" type="datetimeFigureOut">
              <a:rPr lang="pt-PT" smtClean="0"/>
              <a:pPr/>
              <a:t>13-06-2018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CFC21A6-6F40-42DC-AFD3-D139E0F872F4}" type="slidenum">
              <a:rPr lang="pt-PT" smtClean="0"/>
              <a:pPr/>
              <a:t>‹nº›</a:t>
            </a:fld>
            <a:endParaRPr lang="pt-PT"/>
          </a:p>
        </p:txBody>
      </p:sp>
    </p:spTree>
    <p:extLst>
      <p:ext uri="{BB962C8B-B14F-4D97-AF65-F5344CB8AC3E}">
        <p14:creationId xmlns:p14="http://schemas.microsoft.com/office/powerpoint/2010/main" val="221660981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FF656C16-7779-4228-B68D-E9EA1C144688}" type="datetimeFigureOut">
              <a:rPr lang="pt-PT" smtClean="0"/>
              <a:pPr/>
              <a:t>13-06-2018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CFC21A6-6F40-42DC-AFD3-D139E0F872F4}" type="slidenum">
              <a:rPr lang="pt-PT" smtClean="0"/>
              <a:pPr/>
              <a:t>‹nº›</a:t>
            </a:fld>
            <a:endParaRPr lang="pt-PT"/>
          </a:p>
        </p:txBody>
      </p:sp>
    </p:spTree>
    <p:extLst>
      <p:ext uri="{BB962C8B-B14F-4D97-AF65-F5344CB8AC3E}">
        <p14:creationId xmlns:p14="http://schemas.microsoft.com/office/powerpoint/2010/main" val="292516932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FF656C16-7779-4228-B68D-E9EA1C144688}" type="datetimeFigureOut">
              <a:rPr lang="pt-PT" smtClean="0"/>
              <a:pPr/>
              <a:t>13-06-2018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CFC21A6-6F40-42DC-AFD3-D139E0F872F4}" type="slidenum">
              <a:rPr lang="pt-PT" smtClean="0"/>
              <a:pPr/>
              <a:t>‹nº›</a:t>
            </a:fld>
            <a:endParaRPr lang="pt-PT"/>
          </a:p>
        </p:txBody>
      </p:sp>
    </p:spTree>
    <p:extLst>
      <p:ext uri="{BB962C8B-B14F-4D97-AF65-F5344CB8AC3E}">
        <p14:creationId xmlns:p14="http://schemas.microsoft.com/office/powerpoint/2010/main" val="423370745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FF656C16-7779-4228-B68D-E9EA1C144688}" type="datetimeFigureOut">
              <a:rPr lang="pt-PT" smtClean="0"/>
              <a:pPr/>
              <a:t>13-06-2018</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CFC21A6-6F40-42DC-AFD3-D139E0F872F4}" type="slidenum">
              <a:rPr lang="pt-PT" smtClean="0"/>
              <a:pPr/>
              <a:t>‹nº›</a:t>
            </a:fld>
            <a:endParaRPr lang="pt-PT"/>
          </a:p>
        </p:txBody>
      </p:sp>
    </p:spTree>
    <p:extLst>
      <p:ext uri="{BB962C8B-B14F-4D97-AF65-F5344CB8AC3E}">
        <p14:creationId xmlns:p14="http://schemas.microsoft.com/office/powerpoint/2010/main" val="367512247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FF656C16-7779-4228-B68D-E9EA1C144688}" type="datetimeFigureOut">
              <a:rPr lang="pt-PT" smtClean="0"/>
              <a:pPr/>
              <a:t>13-06-2018</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CFC21A6-6F40-42DC-AFD3-D139E0F872F4}" type="slidenum">
              <a:rPr lang="pt-PT" smtClean="0"/>
              <a:pPr/>
              <a:t>‹nº›</a:t>
            </a:fld>
            <a:endParaRPr lang="pt-PT"/>
          </a:p>
        </p:txBody>
      </p:sp>
    </p:spTree>
    <p:extLst>
      <p:ext uri="{BB962C8B-B14F-4D97-AF65-F5344CB8AC3E}">
        <p14:creationId xmlns:p14="http://schemas.microsoft.com/office/powerpoint/2010/main" val="236752855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FF656C16-7779-4228-B68D-E9EA1C144688}" type="datetimeFigureOut">
              <a:rPr lang="pt-PT" smtClean="0"/>
              <a:pPr/>
              <a:t>13-06-2018</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CFC21A6-6F40-42DC-AFD3-D139E0F872F4}" type="slidenum">
              <a:rPr lang="pt-PT" smtClean="0"/>
              <a:pPr/>
              <a:t>‹nº›</a:t>
            </a:fld>
            <a:endParaRPr lang="pt-PT"/>
          </a:p>
        </p:txBody>
      </p:sp>
    </p:spTree>
    <p:extLst>
      <p:ext uri="{BB962C8B-B14F-4D97-AF65-F5344CB8AC3E}">
        <p14:creationId xmlns:p14="http://schemas.microsoft.com/office/powerpoint/2010/main" val="156456584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FF656C16-7779-4228-B68D-E9EA1C144688}" type="datetimeFigureOut">
              <a:rPr lang="pt-PT" smtClean="0"/>
              <a:pPr/>
              <a:t>13-06-2018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CFC21A6-6F40-42DC-AFD3-D139E0F872F4}" type="slidenum">
              <a:rPr lang="pt-PT" smtClean="0"/>
              <a:pPr/>
              <a:t>‹nº›</a:t>
            </a:fld>
            <a:endParaRPr lang="pt-PT"/>
          </a:p>
        </p:txBody>
      </p:sp>
    </p:spTree>
    <p:extLst>
      <p:ext uri="{BB962C8B-B14F-4D97-AF65-F5344CB8AC3E}">
        <p14:creationId xmlns:p14="http://schemas.microsoft.com/office/powerpoint/2010/main" val="413672341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FF656C16-7779-4228-B68D-E9EA1C144688}" type="datetimeFigureOut">
              <a:rPr lang="pt-PT" smtClean="0"/>
              <a:pPr/>
              <a:t>13-06-2018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CFC21A6-6F40-42DC-AFD3-D139E0F872F4}" type="slidenum">
              <a:rPr lang="pt-PT" smtClean="0"/>
              <a:pPr/>
              <a:t>‹nº›</a:t>
            </a:fld>
            <a:endParaRPr lang="pt-PT"/>
          </a:p>
        </p:txBody>
      </p:sp>
    </p:spTree>
    <p:extLst>
      <p:ext uri="{BB962C8B-B14F-4D97-AF65-F5344CB8AC3E}">
        <p14:creationId xmlns:p14="http://schemas.microsoft.com/office/powerpoint/2010/main" val="269003012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56C16-7779-4228-B68D-E9EA1C144688}" type="datetimeFigureOut">
              <a:rPr lang="pt-PT" smtClean="0"/>
              <a:pPr/>
              <a:t>13-06-2018</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C21A6-6F40-42DC-AFD3-D139E0F872F4}" type="slidenum">
              <a:rPr lang="pt-PT" smtClean="0"/>
              <a:pPr/>
              <a:t>‹nº›</a:t>
            </a:fld>
            <a:endParaRPr lang="pt-PT"/>
          </a:p>
        </p:txBody>
      </p:sp>
    </p:spTree>
    <p:extLst>
      <p:ext uri="{BB962C8B-B14F-4D97-AF65-F5344CB8AC3E}">
        <p14:creationId xmlns:p14="http://schemas.microsoft.com/office/powerpoint/2010/main" val="339678983"/>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oogle.pt/maps/dir/Aeroporto+de+Faro,+8001-701+Faro/Pine+Sun+Park,+Aldeamento+Pine+Sun+Park,+Albufeira/@37.0824555,-8.128395,12z/am=t/data=!4m14!4m13!1m5!1m1!1s0xd0552b04da7999b:0x2144551e63673b47!2m2!1d-7.96972!2d37.0175956!1m5!1m1!1s0xd1aca2ffb6dbf5d:0x19120e71bd6d4b05!2m2!1d-8.1671957!2d37.0910753!3e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3"/>
          <p:cNvSpPr/>
          <p:nvPr/>
        </p:nvSpPr>
        <p:spPr>
          <a:xfrm>
            <a:off x="0" y="260648"/>
            <a:ext cx="9143999" cy="707886"/>
          </a:xfrm>
          <a:prstGeom prst="rect">
            <a:avLst/>
          </a:prstGeom>
        </p:spPr>
        <p:txBody>
          <a:bodyPr wrap="square">
            <a:spAutoFit/>
          </a:bodyPr>
          <a:lstStyle/>
          <a:p>
            <a:pPr algn="ctr"/>
            <a:r>
              <a:rPr lang="pt-PT" sz="4000" dirty="0" smtClean="0"/>
              <a:t>Praia da Falésia</a:t>
            </a:r>
            <a:endParaRPr lang="pt-PT" sz="4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196752"/>
            <a:ext cx="7841317" cy="523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2041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p:cTn id="25" dur="1000" fill="hold"/>
                                        <p:tgtEl>
                                          <p:spTgt spid="1026"/>
                                        </p:tgtEl>
                                        <p:attrNameLst>
                                          <p:attrName>ppt_w</p:attrName>
                                        </p:attrNameLst>
                                      </p:cBhvr>
                                      <p:tavLst>
                                        <p:tav tm="0">
                                          <p:val>
                                            <p:fltVal val="0"/>
                                          </p:val>
                                        </p:tav>
                                        <p:tav tm="100000">
                                          <p:val>
                                            <p:strVal val="#ppt_w"/>
                                          </p:val>
                                        </p:tav>
                                      </p:tavLst>
                                    </p:anim>
                                    <p:anim calcmode="lin" valueType="num">
                                      <p:cBhvr>
                                        <p:cTn id="26" dur="1000" fill="hold"/>
                                        <p:tgtEl>
                                          <p:spTgt spid="1026"/>
                                        </p:tgtEl>
                                        <p:attrNameLst>
                                          <p:attrName>ppt_h</p:attrName>
                                        </p:attrNameLst>
                                      </p:cBhvr>
                                      <p:tavLst>
                                        <p:tav tm="0">
                                          <p:val>
                                            <p:fltVal val="0"/>
                                          </p:val>
                                        </p:tav>
                                        <p:tav tm="100000">
                                          <p:val>
                                            <p:strVal val="#ppt_h"/>
                                          </p:val>
                                        </p:tav>
                                      </p:tavLst>
                                    </p:anim>
                                    <p:anim calcmode="lin" valueType="num">
                                      <p:cBhvr>
                                        <p:cTn id="27" dur="1000" fill="hold"/>
                                        <p:tgtEl>
                                          <p:spTgt spid="1026"/>
                                        </p:tgtEl>
                                        <p:attrNameLst>
                                          <p:attrName>style.rotation</p:attrName>
                                        </p:attrNameLst>
                                      </p:cBhvr>
                                      <p:tavLst>
                                        <p:tav tm="0">
                                          <p:val>
                                            <p:fltVal val="90"/>
                                          </p:val>
                                        </p:tav>
                                        <p:tav tm="100000">
                                          <p:val>
                                            <p:fltVal val="0"/>
                                          </p:val>
                                        </p:tav>
                                      </p:tavLst>
                                    </p:anim>
                                    <p:animEffect transition="in" filter="fade">
                                      <p:cBhvr>
                                        <p:cTn id="2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3"/>
          <p:cNvSpPr/>
          <p:nvPr/>
        </p:nvSpPr>
        <p:spPr>
          <a:xfrm>
            <a:off x="0" y="188640"/>
            <a:ext cx="9144000" cy="707886"/>
          </a:xfrm>
          <a:prstGeom prst="rect">
            <a:avLst/>
          </a:prstGeom>
        </p:spPr>
        <p:txBody>
          <a:bodyPr wrap="square">
            <a:spAutoFit/>
          </a:bodyPr>
          <a:lstStyle/>
          <a:p>
            <a:pPr algn="ctr"/>
            <a:r>
              <a:rPr lang="pt-PT" sz="4000" dirty="0" err="1"/>
              <a:t>Infraestruturas</a:t>
            </a:r>
            <a:r>
              <a:rPr lang="pt-PT" sz="4000" dirty="0"/>
              <a:t> e equipamentos</a:t>
            </a:r>
          </a:p>
        </p:txBody>
      </p:sp>
      <p:sp>
        <p:nvSpPr>
          <p:cNvPr id="5" name="Rectângulo 4"/>
          <p:cNvSpPr/>
          <p:nvPr/>
        </p:nvSpPr>
        <p:spPr>
          <a:xfrm>
            <a:off x="251520" y="921935"/>
            <a:ext cx="8640960" cy="3170099"/>
          </a:xfrm>
          <a:prstGeom prst="rect">
            <a:avLst/>
          </a:prstGeom>
        </p:spPr>
        <p:txBody>
          <a:bodyPr wrap="square">
            <a:spAutoFit/>
          </a:bodyPr>
          <a:lstStyle/>
          <a:p>
            <a:pPr algn="just"/>
            <a:r>
              <a:rPr lang="pt-PT" sz="2000" dirty="0"/>
              <a:t>Possui boas </a:t>
            </a:r>
            <a:r>
              <a:rPr lang="pt-PT" sz="2000" dirty="0" err="1"/>
              <a:t>infraestruturas</a:t>
            </a:r>
            <a:r>
              <a:rPr lang="pt-PT" sz="2000" dirty="0"/>
              <a:t> e equipamentos, com uma oferta de </a:t>
            </a:r>
            <a:r>
              <a:rPr lang="pt-PT" sz="2000" dirty="0" err="1"/>
              <a:t>atividades</a:t>
            </a:r>
            <a:r>
              <a:rPr lang="pt-PT" sz="2000" dirty="0"/>
              <a:t> aquáticas muito diversificada. Praia vigiada por nadadores salvadores durante a época balnear (entre maio a </a:t>
            </a:r>
            <a:r>
              <a:rPr lang="pt-PT" sz="2000" dirty="0" err="1"/>
              <a:t>outubro</a:t>
            </a:r>
            <a:r>
              <a:rPr lang="pt-PT" sz="2000" dirty="0"/>
              <a:t>).</a:t>
            </a:r>
          </a:p>
          <a:p>
            <a:pPr algn="just"/>
            <a:r>
              <a:rPr lang="pt-PT" sz="2000" dirty="0"/>
              <a:t>Tem área de </a:t>
            </a:r>
            <a:r>
              <a:rPr lang="pt-PT" sz="2000" dirty="0" smtClean="0"/>
              <a:t>guarda-sóis</a:t>
            </a:r>
            <a:r>
              <a:rPr lang="pt-PT" sz="2000" dirty="0"/>
              <a:t>.</a:t>
            </a:r>
          </a:p>
          <a:p>
            <a:pPr algn="just"/>
            <a:r>
              <a:rPr lang="pt-PT" sz="2000" dirty="0"/>
              <a:t>Serviços existentes: aluguer de toldos, gaivotas, gondolas, ski tubarão, </a:t>
            </a:r>
            <a:r>
              <a:rPr lang="pt-PT" sz="2000" dirty="0" err="1"/>
              <a:t>boias</a:t>
            </a:r>
            <a:r>
              <a:rPr lang="pt-PT" sz="2000" dirty="0"/>
              <a:t> e caiaque.</a:t>
            </a:r>
          </a:p>
          <a:p>
            <a:pPr algn="just"/>
            <a:r>
              <a:rPr lang="pt-PT" sz="2000" dirty="0"/>
              <a:t>A ARS Algarve lançou, o </a:t>
            </a:r>
            <a:r>
              <a:rPr lang="pt-PT" sz="2000" dirty="0" err="1"/>
              <a:t>projeto</a:t>
            </a:r>
            <a:r>
              <a:rPr lang="pt-PT" sz="2000" dirty="0"/>
              <a:t> «Wi-Fi Utente – SNS no m(ar)», no posto de praia da Praia da Falésia, em Albufeira. Este </a:t>
            </a:r>
            <a:r>
              <a:rPr lang="pt-PT" sz="2000" dirty="0" err="1"/>
              <a:t>projeto</a:t>
            </a:r>
            <a:r>
              <a:rPr lang="pt-PT" sz="2000" dirty="0"/>
              <a:t>, para além de disponibilizar Wi-Fi aos banhistas, permite aos enfermeiros, que assistem utentes na zona balnear, acederem ao seu processo clínico e à Plataforma de Dados de Saúde.</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7101408"/>
            <a:ext cx="5402263"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4092034"/>
            <a:ext cx="3475186" cy="26040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03321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barn(inVertical)">
                                      <p:cBhvr>
                                        <p:cTn id="25" dur="500"/>
                                        <p:tgtEl>
                                          <p:spTgt spid="5">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barn(inVertical)">
                                      <p:cBhvr>
                                        <p:cTn id="28" dur="500"/>
                                        <p:tgtEl>
                                          <p:spTgt spid="5">
                                            <p:txEl>
                                              <p:pRg st="1" end="1"/>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barn(inVertical)">
                                      <p:cBhvr>
                                        <p:cTn id="31" dur="500"/>
                                        <p:tgtEl>
                                          <p:spTgt spid="5">
                                            <p:txEl>
                                              <p:pRg st="2" end="2"/>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barn(inVertical)">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051"/>
                                        </p:tgtEl>
                                        <p:attrNameLst>
                                          <p:attrName>style.visibility</p:attrName>
                                        </p:attrNameLst>
                                      </p:cBhvr>
                                      <p:to>
                                        <p:strVal val="visible"/>
                                      </p:to>
                                    </p:set>
                                    <p:anim calcmode="lin" valueType="num">
                                      <p:cBhvr>
                                        <p:cTn id="39" dur="1000" fill="hold"/>
                                        <p:tgtEl>
                                          <p:spTgt spid="2051"/>
                                        </p:tgtEl>
                                        <p:attrNameLst>
                                          <p:attrName>ppt_w</p:attrName>
                                        </p:attrNameLst>
                                      </p:cBhvr>
                                      <p:tavLst>
                                        <p:tav tm="0">
                                          <p:val>
                                            <p:fltVal val="0"/>
                                          </p:val>
                                        </p:tav>
                                        <p:tav tm="100000">
                                          <p:val>
                                            <p:strVal val="#ppt_w"/>
                                          </p:val>
                                        </p:tav>
                                      </p:tavLst>
                                    </p:anim>
                                    <p:anim calcmode="lin" valueType="num">
                                      <p:cBhvr>
                                        <p:cTn id="40" dur="1000" fill="hold"/>
                                        <p:tgtEl>
                                          <p:spTgt spid="2051"/>
                                        </p:tgtEl>
                                        <p:attrNameLst>
                                          <p:attrName>ppt_h</p:attrName>
                                        </p:attrNameLst>
                                      </p:cBhvr>
                                      <p:tavLst>
                                        <p:tav tm="0">
                                          <p:val>
                                            <p:fltVal val="0"/>
                                          </p:val>
                                        </p:tav>
                                        <p:tav tm="100000">
                                          <p:val>
                                            <p:strVal val="#ppt_h"/>
                                          </p:val>
                                        </p:tav>
                                      </p:tavLst>
                                    </p:anim>
                                    <p:anim calcmode="lin" valueType="num">
                                      <p:cBhvr>
                                        <p:cTn id="41" dur="1000" fill="hold"/>
                                        <p:tgtEl>
                                          <p:spTgt spid="2051"/>
                                        </p:tgtEl>
                                        <p:attrNameLst>
                                          <p:attrName>style.rotation</p:attrName>
                                        </p:attrNameLst>
                                      </p:cBhvr>
                                      <p:tavLst>
                                        <p:tav tm="0">
                                          <p:val>
                                            <p:fltVal val="90"/>
                                          </p:val>
                                        </p:tav>
                                        <p:tav tm="100000">
                                          <p:val>
                                            <p:fltVal val="0"/>
                                          </p:val>
                                        </p:tav>
                                      </p:tavLst>
                                    </p:anim>
                                    <p:animEffect transition="in" filter="fade">
                                      <p:cBhvr>
                                        <p:cTn id="42"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387332" y="423336"/>
            <a:ext cx="4369337"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038225" algn="l"/>
              </a:tabLst>
            </a:pPr>
            <a:r>
              <a:rPr kumimoji="0" lang="pt-PT" sz="4000" b="0" i="0" u="none" strike="noStrike" cap="none" normalizeH="0" baseline="0" dirty="0" smtClean="0">
                <a:ln>
                  <a:noFill/>
                </a:ln>
                <a:solidFill>
                  <a:schemeClr val="tx1"/>
                </a:solidFill>
                <a:effectLst/>
                <a:latin typeface="+mj-lt"/>
                <a:ea typeface="Calibri" pitchFamily="34" charset="0"/>
                <a:cs typeface="Times New Roman" pitchFamily="18" charset="0"/>
              </a:rPr>
              <a:t>P</a:t>
            </a:r>
            <a:r>
              <a:rPr kumimoji="0" lang="pt-PT" sz="4000" b="0" i="0" u="none" strike="noStrike" cap="none" normalizeH="0" baseline="0" dirty="0" smtClean="0" bmk="">
                <a:ln>
                  <a:noFill/>
                </a:ln>
                <a:solidFill>
                  <a:schemeClr val="tx1"/>
                </a:solidFill>
                <a:effectLst/>
                <a:latin typeface="+mj-lt"/>
                <a:ea typeface="Calibri" pitchFamily="34" charset="0"/>
                <a:cs typeface="Times New Roman" pitchFamily="18" charset="0"/>
              </a:rPr>
              <a:t>rémi</a:t>
            </a:r>
            <a:r>
              <a:rPr kumimoji="0" lang="pt-PT" sz="4000" b="0" i="0" u="none" strike="noStrike" cap="none" normalizeH="0" baseline="0" dirty="0" smtClean="0">
                <a:ln>
                  <a:noFill/>
                </a:ln>
                <a:solidFill>
                  <a:schemeClr val="tx1"/>
                </a:solidFill>
                <a:effectLst/>
                <a:latin typeface="+mj-lt"/>
                <a:ea typeface="Calibri" pitchFamily="34" charset="0"/>
                <a:cs typeface="Times New Roman" pitchFamily="18" charset="0"/>
              </a:rPr>
              <a:t>os e galardões</a:t>
            </a:r>
            <a:endParaRPr kumimoji="0" lang="pt-PT" sz="4000" b="0" i="0" u="none" strike="noStrike" cap="none" normalizeH="0" baseline="0" dirty="0" smtClean="0">
              <a:ln>
                <a:noFill/>
              </a:ln>
              <a:solidFill>
                <a:schemeClr val="tx1"/>
              </a:solidFill>
              <a:effectLst/>
              <a:latin typeface="+mj-lt"/>
              <a:cs typeface="Arial" pitchFamily="34" charset="0"/>
            </a:endParaRPr>
          </a:p>
        </p:txBody>
      </p:sp>
      <p:sp>
        <p:nvSpPr>
          <p:cNvPr id="1026" name="Rectangle 2"/>
          <p:cNvSpPr>
            <a:spLocks noChangeArrowheads="1"/>
          </p:cNvSpPr>
          <p:nvPr/>
        </p:nvSpPr>
        <p:spPr bwMode="auto">
          <a:xfrm>
            <a:off x="89756" y="1556792"/>
            <a:ext cx="896448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038225" algn="l"/>
              </a:tabLst>
            </a:pPr>
            <a:r>
              <a:rPr kumimoji="0" lang="pt-PT" sz="2000" b="0" i="0" u="none" strike="noStrike" cap="none" normalizeH="0" baseline="0" dirty="0" smtClean="0">
                <a:ln>
                  <a:noFill/>
                </a:ln>
                <a:solidFill>
                  <a:schemeClr val="tx1"/>
                </a:solidFill>
                <a:effectLst/>
                <a:latin typeface="+mj-lt"/>
                <a:ea typeface="Calibri" pitchFamily="34" charset="0"/>
                <a:cs typeface="Times New Roman" pitchFamily="18" charset="0"/>
              </a:rPr>
              <a:t>É uma praia com bandeira azul e foi considerada a melhor praia de Portugal vencendo os prémios </a:t>
            </a:r>
            <a:r>
              <a:rPr kumimoji="0" lang="pt-PT" sz="2000" b="0" i="0" u="none" strike="noStrike" cap="none" normalizeH="0" baseline="0" dirty="0" err="1" smtClean="0">
                <a:ln>
                  <a:noFill/>
                </a:ln>
                <a:solidFill>
                  <a:schemeClr val="tx1"/>
                </a:solidFill>
                <a:effectLst/>
                <a:latin typeface="+mj-lt"/>
                <a:ea typeface="Calibri" pitchFamily="34" charset="0"/>
                <a:cs typeface="Times New Roman" pitchFamily="18" charset="0"/>
              </a:rPr>
              <a:t>Travellers</a:t>
            </a:r>
            <a:r>
              <a:rPr kumimoji="0" lang="pt-PT" sz="20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pt-PT" sz="2000" b="0" i="0" u="none" strike="noStrike" cap="none" normalizeH="0" baseline="0" dirty="0" err="1" smtClean="0">
                <a:ln>
                  <a:noFill/>
                </a:ln>
                <a:solidFill>
                  <a:schemeClr val="tx1"/>
                </a:solidFill>
                <a:effectLst/>
                <a:latin typeface="+mj-lt"/>
                <a:ea typeface="Calibri" pitchFamily="34" charset="0"/>
                <a:cs typeface="Times New Roman" pitchFamily="18" charset="0"/>
              </a:rPr>
              <a:t>Choice</a:t>
            </a:r>
            <a:r>
              <a:rPr kumimoji="0" lang="pt-PT" sz="2000" b="0" i="0" u="none" strike="noStrike" cap="none" normalizeH="0" baseline="0" dirty="0" smtClean="0">
                <a:ln>
                  <a:noFill/>
                </a:ln>
                <a:solidFill>
                  <a:schemeClr val="tx1"/>
                </a:solidFill>
                <a:effectLst/>
                <a:latin typeface="+mj-lt"/>
                <a:ea typeface="Calibri" pitchFamily="34" charset="0"/>
                <a:cs typeface="Times New Roman" pitchFamily="18" charset="0"/>
              </a:rPr>
              <a:t> que distinguiram as vinte e cinco melhores praias em Portugal, de acordo com as opiniões e avaliações dos utilizadores do </a:t>
            </a:r>
            <a:r>
              <a:rPr kumimoji="0" lang="pt-PT" sz="2000" b="0" i="0" u="none" strike="noStrike" cap="none" normalizeH="0" baseline="0" dirty="0" err="1" smtClean="0">
                <a:ln>
                  <a:noFill/>
                </a:ln>
                <a:solidFill>
                  <a:schemeClr val="tx1"/>
                </a:solidFill>
                <a:effectLst/>
                <a:latin typeface="+mj-lt"/>
                <a:ea typeface="Calibri" pitchFamily="34" charset="0"/>
                <a:cs typeface="Times New Roman" pitchFamily="18" charset="0"/>
              </a:rPr>
              <a:t>TripAdvisor</a:t>
            </a:r>
            <a:r>
              <a:rPr kumimoji="0" lang="pt-PT" sz="2000" b="0" i="0" u="none" strike="noStrike" cap="none" normalizeH="0" baseline="0" dirty="0" smtClean="0">
                <a:ln>
                  <a:noFill/>
                </a:ln>
                <a:solidFill>
                  <a:schemeClr val="tx1"/>
                </a:solidFill>
                <a:effectLst/>
                <a:latin typeface="+mj-lt"/>
                <a:ea typeface="Calibri" pitchFamily="34" charset="0"/>
                <a:cs typeface="Times New Roman" pitchFamily="18" charset="0"/>
              </a:rPr>
              <a:t>.</a:t>
            </a:r>
            <a:endParaRPr kumimoji="0" lang="pt-PT" sz="20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038225" algn="l"/>
              </a:tabLst>
            </a:pPr>
            <a:r>
              <a:rPr kumimoji="0" lang="pt-PT" sz="2000" b="0" i="0" u="none" strike="noStrike" cap="none" normalizeH="0" baseline="0" dirty="0" smtClean="0">
                <a:ln>
                  <a:noFill/>
                </a:ln>
                <a:solidFill>
                  <a:schemeClr val="tx1"/>
                </a:solidFill>
                <a:effectLst/>
                <a:latin typeface="+mj-lt"/>
                <a:ea typeface="Calibri" pitchFamily="34" charset="0"/>
                <a:cs typeface="Times New Roman" pitchFamily="18" charset="0"/>
              </a:rPr>
              <a:t>Em 2018 foi eleita uma das melhores do mundo (12.ª) para os utilizadores do site de viagens </a:t>
            </a:r>
            <a:r>
              <a:rPr kumimoji="0" lang="pt-PT" sz="2000" b="0" i="0" u="none" strike="noStrike" cap="none" normalizeH="0" baseline="0" dirty="0" err="1" smtClean="0">
                <a:ln>
                  <a:noFill/>
                </a:ln>
                <a:solidFill>
                  <a:schemeClr val="tx1"/>
                </a:solidFill>
                <a:effectLst/>
                <a:latin typeface="+mj-lt"/>
                <a:ea typeface="Calibri" pitchFamily="34" charset="0"/>
                <a:cs typeface="Times New Roman" pitchFamily="18" charset="0"/>
              </a:rPr>
              <a:t>TripAdvisor</a:t>
            </a:r>
            <a:r>
              <a:rPr kumimoji="0" lang="pt-PT" sz="2000" b="0" i="0" u="none" strike="noStrike" cap="none" normalizeH="0" baseline="0" dirty="0" smtClean="0">
                <a:ln>
                  <a:noFill/>
                </a:ln>
                <a:solidFill>
                  <a:schemeClr val="tx1"/>
                </a:solidFill>
                <a:effectLst/>
                <a:latin typeface="+mj-lt"/>
                <a:ea typeface="Calibri" pitchFamily="34" charset="0"/>
                <a:cs typeface="Times New Roman" pitchFamily="18" charset="0"/>
              </a:rPr>
              <a:t>, que divulgou</a:t>
            </a:r>
            <a:r>
              <a:rPr kumimoji="0" lang="pt-PT" sz="2000" b="0" i="0" u="none" strike="noStrike" cap="none" normalizeH="0" dirty="0" smtClean="0">
                <a:ln>
                  <a:noFill/>
                </a:ln>
                <a:solidFill>
                  <a:schemeClr val="tx1"/>
                </a:solidFill>
                <a:effectLst/>
                <a:latin typeface="+mj-lt"/>
                <a:ea typeface="Calibri" pitchFamily="34" charset="0"/>
                <a:cs typeface="Times New Roman" pitchFamily="18" charset="0"/>
              </a:rPr>
              <a:t> as preferências dos viajantes </a:t>
            </a:r>
            <a:r>
              <a:rPr kumimoji="0" lang="pt-PT" sz="2000" b="0" i="0" u="none" strike="noStrike" cap="none" normalizeH="0" baseline="0" dirty="0" smtClean="0">
                <a:ln>
                  <a:noFill/>
                </a:ln>
                <a:solidFill>
                  <a:schemeClr val="tx1"/>
                </a:solidFill>
                <a:effectLst/>
                <a:latin typeface="+mj-lt"/>
                <a:ea typeface="Calibri" pitchFamily="34" charset="0"/>
                <a:cs typeface="Times New Roman" pitchFamily="18" charset="0"/>
              </a:rPr>
              <a:t>com base na qualidade e no feedback positivo dos utilizadores deste site, no último ano.</a:t>
            </a:r>
            <a:endParaRPr kumimoji="0" lang="pt-PT" sz="2000" b="0" i="0" u="none" strike="noStrike" cap="none" normalizeH="0" baseline="0" dirty="0" smtClean="0">
              <a:ln>
                <a:noFill/>
              </a:ln>
              <a:solidFill>
                <a:schemeClr val="tx1"/>
              </a:solidFill>
              <a:effectLst/>
              <a:latin typeface="+mj-lt"/>
              <a:cs typeface="Arial" pitchFamily="34" charset="0"/>
            </a:endParaRPr>
          </a:p>
        </p:txBody>
      </p:sp>
      <p:pic>
        <p:nvPicPr>
          <p:cNvPr id="1028" name="Picture 4" descr="Resultado de imagem para travelers chois"/>
          <p:cNvPicPr>
            <a:picLocks noChangeAspect="1" noChangeArrowheads="1"/>
          </p:cNvPicPr>
          <p:nvPr/>
        </p:nvPicPr>
        <p:blipFill>
          <a:blip r:embed="rId2" cstate="print"/>
          <a:srcRect/>
          <a:stretch>
            <a:fillRect/>
          </a:stretch>
        </p:blipFill>
        <p:spPr bwMode="auto">
          <a:xfrm>
            <a:off x="2627784" y="4293096"/>
            <a:ext cx="3672408" cy="2056548"/>
          </a:xfrm>
          <a:prstGeom prst="rect">
            <a:avLst/>
          </a:prstGeom>
          <a:noFill/>
        </p:spPr>
      </p:pic>
    </p:spTree>
    <p:extLst>
      <p:ext uri="{BB962C8B-B14F-4D97-AF65-F5344CB8AC3E}">
        <p14:creationId xmlns:p14="http://schemas.microsoft.com/office/powerpoint/2010/main" val="36753182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ipe(down)">
                                      <p:cBhvr>
                                        <p:cTn id="7" dur="580">
                                          <p:stCondLst>
                                            <p:cond delay="0"/>
                                          </p:stCondLst>
                                        </p:cTn>
                                        <p:tgtEl>
                                          <p:spTgt spid="1025"/>
                                        </p:tgtEl>
                                      </p:cBhvr>
                                    </p:animEffect>
                                    <p:anim calcmode="lin" valueType="num">
                                      <p:cBhvr>
                                        <p:cTn id="8" dur="1822" tmFilter="0,0; 0.14,0.36; 0.43,0.73; 0.71,0.91; 1.0,1.0">
                                          <p:stCondLst>
                                            <p:cond delay="0"/>
                                          </p:stCondLst>
                                        </p:cTn>
                                        <p:tgtEl>
                                          <p:spTgt spid="10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5"/>
                                        </p:tgtEl>
                                      </p:cBhvr>
                                      <p:to x="100000" y="60000"/>
                                    </p:animScale>
                                    <p:animScale>
                                      <p:cBhvr>
                                        <p:cTn id="14" dur="166" decel="50000">
                                          <p:stCondLst>
                                            <p:cond delay="676"/>
                                          </p:stCondLst>
                                        </p:cTn>
                                        <p:tgtEl>
                                          <p:spTgt spid="1025"/>
                                        </p:tgtEl>
                                      </p:cBhvr>
                                      <p:to x="100000" y="100000"/>
                                    </p:animScale>
                                    <p:animScale>
                                      <p:cBhvr>
                                        <p:cTn id="15" dur="26">
                                          <p:stCondLst>
                                            <p:cond delay="1312"/>
                                          </p:stCondLst>
                                        </p:cTn>
                                        <p:tgtEl>
                                          <p:spTgt spid="1025"/>
                                        </p:tgtEl>
                                      </p:cBhvr>
                                      <p:to x="100000" y="80000"/>
                                    </p:animScale>
                                    <p:animScale>
                                      <p:cBhvr>
                                        <p:cTn id="16" dur="166" decel="50000">
                                          <p:stCondLst>
                                            <p:cond delay="1338"/>
                                          </p:stCondLst>
                                        </p:cTn>
                                        <p:tgtEl>
                                          <p:spTgt spid="1025"/>
                                        </p:tgtEl>
                                      </p:cBhvr>
                                      <p:to x="100000" y="100000"/>
                                    </p:animScale>
                                    <p:animScale>
                                      <p:cBhvr>
                                        <p:cTn id="17" dur="26">
                                          <p:stCondLst>
                                            <p:cond delay="1642"/>
                                          </p:stCondLst>
                                        </p:cTn>
                                        <p:tgtEl>
                                          <p:spTgt spid="1025"/>
                                        </p:tgtEl>
                                      </p:cBhvr>
                                      <p:to x="100000" y="90000"/>
                                    </p:animScale>
                                    <p:animScale>
                                      <p:cBhvr>
                                        <p:cTn id="18" dur="166" decel="50000">
                                          <p:stCondLst>
                                            <p:cond delay="1668"/>
                                          </p:stCondLst>
                                        </p:cTn>
                                        <p:tgtEl>
                                          <p:spTgt spid="1025"/>
                                        </p:tgtEl>
                                      </p:cBhvr>
                                      <p:to x="100000" y="100000"/>
                                    </p:animScale>
                                    <p:animScale>
                                      <p:cBhvr>
                                        <p:cTn id="19" dur="26">
                                          <p:stCondLst>
                                            <p:cond delay="1808"/>
                                          </p:stCondLst>
                                        </p:cTn>
                                        <p:tgtEl>
                                          <p:spTgt spid="1025"/>
                                        </p:tgtEl>
                                      </p:cBhvr>
                                      <p:to x="100000" y="95000"/>
                                    </p:animScale>
                                    <p:animScale>
                                      <p:cBhvr>
                                        <p:cTn id="20" dur="166" decel="50000">
                                          <p:stCondLst>
                                            <p:cond delay="1834"/>
                                          </p:stCondLst>
                                        </p:cTn>
                                        <p:tgtEl>
                                          <p:spTgt spid="102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barn(inVertical)">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 calcmode="lin" valueType="num">
                                      <p:cBhvr>
                                        <p:cTn id="30" dur="1000" fill="hold"/>
                                        <p:tgtEl>
                                          <p:spTgt spid="1028"/>
                                        </p:tgtEl>
                                        <p:attrNameLst>
                                          <p:attrName>ppt_w</p:attrName>
                                        </p:attrNameLst>
                                      </p:cBhvr>
                                      <p:tavLst>
                                        <p:tav tm="0">
                                          <p:val>
                                            <p:fltVal val="0"/>
                                          </p:val>
                                        </p:tav>
                                        <p:tav tm="100000">
                                          <p:val>
                                            <p:strVal val="#ppt_w"/>
                                          </p:val>
                                        </p:tav>
                                      </p:tavLst>
                                    </p:anim>
                                    <p:anim calcmode="lin" valueType="num">
                                      <p:cBhvr>
                                        <p:cTn id="31" dur="1000" fill="hold"/>
                                        <p:tgtEl>
                                          <p:spTgt spid="1028"/>
                                        </p:tgtEl>
                                        <p:attrNameLst>
                                          <p:attrName>ppt_h</p:attrName>
                                        </p:attrNameLst>
                                      </p:cBhvr>
                                      <p:tavLst>
                                        <p:tav tm="0">
                                          <p:val>
                                            <p:fltVal val="0"/>
                                          </p:val>
                                        </p:tav>
                                        <p:tav tm="100000">
                                          <p:val>
                                            <p:strVal val="#ppt_h"/>
                                          </p:val>
                                        </p:tav>
                                      </p:tavLst>
                                    </p:anim>
                                    <p:anim calcmode="lin" valueType="num">
                                      <p:cBhvr>
                                        <p:cTn id="32" dur="1000" fill="hold"/>
                                        <p:tgtEl>
                                          <p:spTgt spid="1028"/>
                                        </p:tgtEl>
                                        <p:attrNameLst>
                                          <p:attrName>style.rotation</p:attrName>
                                        </p:attrNameLst>
                                      </p:cBhvr>
                                      <p:tavLst>
                                        <p:tav tm="0">
                                          <p:val>
                                            <p:fltVal val="90"/>
                                          </p:val>
                                        </p:tav>
                                        <p:tav tm="100000">
                                          <p:val>
                                            <p:fltVal val="0"/>
                                          </p:val>
                                        </p:tav>
                                      </p:tavLst>
                                    </p:anim>
                                    <p:animEffect transition="in" filter="fade">
                                      <p:cBhvr>
                                        <p:cTn id="33"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10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000" dirty="0" smtClean="0"/>
              <a:t>Onde Comer?</a:t>
            </a:r>
            <a:endParaRPr lang="pt-PT" sz="4000" dirty="0"/>
          </a:p>
        </p:txBody>
      </p:sp>
      <p:sp>
        <p:nvSpPr>
          <p:cNvPr id="25601" name="Rectangle 1"/>
          <p:cNvSpPr>
            <a:spLocks noChangeArrowheads="1"/>
          </p:cNvSpPr>
          <p:nvPr/>
        </p:nvSpPr>
        <p:spPr bwMode="auto">
          <a:xfrm rot="10800000" flipV="1">
            <a:off x="0" y="3861048"/>
            <a:ext cx="334786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Flor do Mar </a:t>
            </a:r>
            <a:r>
              <a:rPr kumimoji="0" lang="pt-PT"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pt-PT"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um dos restaurantes da Praia da Fal</a:t>
            </a:r>
            <a:r>
              <a:rPr kumimoji="0" lang="pt-PT"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pt-PT"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sia.    </a:t>
            </a:r>
            <a:endParaRPr kumimoji="0" lang="pt-P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PT"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Neste restaurante pode-se comer v</a:t>
            </a:r>
            <a:r>
              <a:rPr kumimoji="0" lang="pt-PT" sz="2000" b="0" i="0" u="none" strike="noStrike" cap="none" normalizeH="0" baseline="0" dirty="0" smtClean="0">
                <a:ln>
                  <a:noFill/>
                </a:ln>
                <a:solidFill>
                  <a:schemeClr val="tx1"/>
                </a:solidFill>
                <a:effectLst/>
                <a:latin typeface="Calibri"/>
                <a:ea typeface="Calibri" pitchFamily="34" charset="0"/>
                <a:cs typeface="Times New Roman" pitchFamily="18" charset="0"/>
              </a:rPr>
              <a:t>á</a:t>
            </a:r>
            <a:r>
              <a:rPr kumimoji="0" lang="pt-PT"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rios pratos desde Peixe Fresco at</a:t>
            </a:r>
            <a:r>
              <a:rPr kumimoji="0" lang="pt-PT"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pt-PT"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pratos de carne. </a:t>
            </a:r>
            <a:endParaRPr kumimoji="0" lang="pt-PT"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m 4" descr="Resultado de imagem para praia da falesia restauran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3717032"/>
            <a:ext cx="5184576" cy="2792009"/>
          </a:xfrm>
          <a:prstGeom prst="rect">
            <a:avLst/>
          </a:prstGeom>
          <a:noFill/>
          <a:ln>
            <a:noFill/>
          </a:ln>
        </p:spPr>
      </p:pic>
      <p:sp>
        <p:nvSpPr>
          <p:cNvPr id="25602" name="Rectangle 2"/>
          <p:cNvSpPr>
            <a:spLocks noChangeArrowheads="1"/>
          </p:cNvSpPr>
          <p:nvPr/>
        </p:nvSpPr>
        <p:spPr bwMode="auto">
          <a:xfrm rot="10800000" flipV="1">
            <a:off x="0" y="1320005"/>
            <a:ext cx="385192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1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pt-PT"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  pizzeria </a:t>
            </a:r>
            <a:r>
              <a:rPr kumimoji="0" lang="pt-PT"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pt-PT"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Fal</a:t>
            </a:r>
            <a:r>
              <a:rPr kumimoji="0" lang="pt-PT"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pt-PT"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sia</a:t>
            </a:r>
            <a:r>
              <a:rPr kumimoji="0" lang="pt-PT"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pt-PT"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est</a:t>
            </a:r>
            <a:r>
              <a:rPr kumimoji="0" lang="pt-PT" sz="2000" b="0" i="0" u="none" strike="noStrike" cap="none" normalizeH="0" baseline="0" dirty="0" smtClean="0">
                <a:ln>
                  <a:noFill/>
                </a:ln>
                <a:solidFill>
                  <a:schemeClr val="tx1"/>
                </a:solidFill>
                <a:effectLst/>
                <a:latin typeface="Calibri"/>
                <a:ea typeface="Calibri" pitchFamily="34" charset="0"/>
                <a:cs typeface="Times New Roman" pitchFamily="18" charset="0"/>
              </a:rPr>
              <a:t>á</a:t>
            </a:r>
            <a:r>
              <a:rPr kumimoji="0" lang="pt-PT"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aberta todos os dias do meio dia </a:t>
            </a:r>
            <a:r>
              <a:rPr kumimoji="0" lang="pt-PT" sz="20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pt-PT"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meia noite.</a:t>
            </a:r>
            <a:endParaRPr kumimoji="0" lang="pt-P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PT"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Sendo tamb</a:t>
            </a:r>
            <a:r>
              <a:rPr kumimoji="0" lang="pt-PT"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pt-PT"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m </a:t>
            </a:r>
            <a:r>
              <a:rPr kumimoji="0" lang="pt-PT" sz="2000" b="0"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consuiderada</a:t>
            </a:r>
            <a:r>
              <a:rPr kumimoji="0" lang="pt-PT"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um bom local para  comer; Existem pizzas e massas de diferentes tipos e tamanhos.</a:t>
            </a:r>
            <a:endParaRPr kumimoji="0" lang="pt-PT"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m 6"/>
          <p:cNvPicPr/>
          <p:nvPr/>
        </p:nvPicPr>
        <p:blipFill>
          <a:blip r:embed="rId3" cstate="print"/>
          <a:stretch>
            <a:fillRect/>
          </a:stretch>
        </p:blipFill>
        <p:spPr>
          <a:xfrm>
            <a:off x="4499992" y="1412776"/>
            <a:ext cx="3746500" cy="21209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5602">
                                            <p:txEl>
                                              <p:pRg st="0" end="0"/>
                                            </p:txEl>
                                          </p:spTgt>
                                        </p:tgtEl>
                                        <p:attrNameLst>
                                          <p:attrName>style.visibility</p:attrName>
                                        </p:attrNameLst>
                                      </p:cBhvr>
                                      <p:to>
                                        <p:strVal val="visible"/>
                                      </p:to>
                                    </p:set>
                                    <p:animEffect transition="in" filter="barn(inVertical)">
                                      <p:cBhvr>
                                        <p:cTn id="25" dur="500"/>
                                        <p:tgtEl>
                                          <p:spTgt spid="25602">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5602">
                                            <p:txEl>
                                              <p:pRg st="1" end="1"/>
                                            </p:txEl>
                                          </p:spTgt>
                                        </p:tgtEl>
                                        <p:attrNameLst>
                                          <p:attrName>style.visibility</p:attrName>
                                        </p:attrNameLst>
                                      </p:cBhvr>
                                      <p:to>
                                        <p:strVal val="visible"/>
                                      </p:to>
                                    </p:set>
                                    <p:animEffect transition="in" filter="barn(inVertical)">
                                      <p:cBhvr>
                                        <p:cTn id="28" dur="500"/>
                                        <p:tgtEl>
                                          <p:spTgt spid="2560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90"/>
                                          </p:val>
                                        </p:tav>
                                        <p:tav tm="100000">
                                          <p:val>
                                            <p:fltVal val="0"/>
                                          </p:val>
                                        </p:tav>
                                      </p:tavLst>
                                    </p:anim>
                                    <p:animEffect transition="in" filter="fade">
                                      <p:cBhvr>
                                        <p:cTn id="36" dur="1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5601">
                                            <p:txEl>
                                              <p:pRg st="0" end="0"/>
                                            </p:txEl>
                                          </p:spTgt>
                                        </p:tgtEl>
                                        <p:attrNameLst>
                                          <p:attrName>style.visibility</p:attrName>
                                        </p:attrNameLst>
                                      </p:cBhvr>
                                      <p:to>
                                        <p:strVal val="visible"/>
                                      </p:to>
                                    </p:set>
                                    <p:animEffect transition="in" filter="barn(inVertical)">
                                      <p:cBhvr>
                                        <p:cTn id="41" dur="500"/>
                                        <p:tgtEl>
                                          <p:spTgt spid="25601">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25601">
                                            <p:txEl>
                                              <p:pRg st="1" end="1"/>
                                            </p:txEl>
                                          </p:spTgt>
                                        </p:tgtEl>
                                        <p:attrNameLst>
                                          <p:attrName>style.visibility</p:attrName>
                                        </p:attrNameLst>
                                      </p:cBhvr>
                                      <p:to>
                                        <p:strVal val="visible"/>
                                      </p:to>
                                    </p:set>
                                    <p:animEffect transition="in" filter="barn(inVertical)">
                                      <p:cBhvr>
                                        <p:cTn id="44" dur="500"/>
                                        <p:tgtEl>
                                          <p:spTgt spid="25601">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0" fill="hold"/>
                                        <p:tgtEl>
                                          <p:spTgt spid="5"/>
                                        </p:tgtEl>
                                        <p:attrNameLst>
                                          <p:attrName>ppt_w</p:attrName>
                                        </p:attrNameLst>
                                      </p:cBhvr>
                                      <p:tavLst>
                                        <p:tav tm="0">
                                          <p:val>
                                            <p:fltVal val="0"/>
                                          </p:val>
                                        </p:tav>
                                        <p:tav tm="100000">
                                          <p:val>
                                            <p:strVal val="#ppt_w"/>
                                          </p:val>
                                        </p:tav>
                                      </p:tavLst>
                                    </p:anim>
                                    <p:anim calcmode="lin" valueType="num">
                                      <p:cBhvr>
                                        <p:cTn id="50" dur="1000" fill="hold"/>
                                        <p:tgtEl>
                                          <p:spTgt spid="5"/>
                                        </p:tgtEl>
                                        <p:attrNameLst>
                                          <p:attrName>ppt_h</p:attrName>
                                        </p:attrNameLst>
                                      </p:cBhvr>
                                      <p:tavLst>
                                        <p:tav tm="0">
                                          <p:val>
                                            <p:fltVal val="0"/>
                                          </p:val>
                                        </p:tav>
                                        <p:tav tm="100000">
                                          <p:val>
                                            <p:strVal val="#ppt_h"/>
                                          </p:val>
                                        </p:tav>
                                      </p:tavLst>
                                    </p:anim>
                                    <p:anim calcmode="lin" valueType="num">
                                      <p:cBhvr>
                                        <p:cTn id="51" dur="1000" fill="hold"/>
                                        <p:tgtEl>
                                          <p:spTgt spid="5"/>
                                        </p:tgtEl>
                                        <p:attrNameLst>
                                          <p:attrName>style.rotation</p:attrName>
                                        </p:attrNameLst>
                                      </p:cBhvr>
                                      <p:tavLst>
                                        <p:tav tm="0">
                                          <p:val>
                                            <p:fltVal val="90"/>
                                          </p:val>
                                        </p:tav>
                                        <p:tav tm="100000">
                                          <p:val>
                                            <p:fltVal val="0"/>
                                          </p:val>
                                        </p:tav>
                                      </p:tavLst>
                                    </p:anim>
                                    <p:animEffect transition="in" filter="fade">
                                      <p:cBhvr>
                                        <p:cTn id="5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000" dirty="0" smtClean="0"/>
              <a:t>Onde ficar?</a:t>
            </a:r>
            <a:endParaRPr lang="pt-PT" sz="4000" dirty="0"/>
          </a:p>
        </p:txBody>
      </p:sp>
      <p:sp>
        <p:nvSpPr>
          <p:cNvPr id="26625" name="Rectangle 1"/>
          <p:cNvSpPr>
            <a:spLocks noChangeArrowheads="1"/>
          </p:cNvSpPr>
          <p:nvPr/>
        </p:nvSpPr>
        <p:spPr bwMode="auto">
          <a:xfrm>
            <a:off x="0" y="1484784"/>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O hotel  </a:t>
            </a:r>
            <a:r>
              <a:rPr kumimoji="0" lang="pt-PT"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pt-PT" sz="2000" b="0"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Epic</a:t>
            </a:r>
            <a:r>
              <a:rPr kumimoji="0" lang="pt-PT"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Sana</a:t>
            </a:r>
            <a:r>
              <a:rPr kumimoji="0" lang="pt-PT"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pt-PT"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pt-PT"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pt-PT"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o </a:t>
            </a:r>
            <a:r>
              <a:rPr kumimoji="0" lang="pt-PT" sz="2000" b="0" i="0" u="none" strike="noStrike" cap="none" normalizeH="0" baseline="0" dirty="0" smtClean="0">
                <a:ln>
                  <a:noFill/>
                </a:ln>
                <a:solidFill>
                  <a:schemeClr val="tx1"/>
                </a:solidFill>
                <a:effectLst/>
                <a:latin typeface="Calibri"/>
                <a:ea typeface="Calibri" pitchFamily="34" charset="0"/>
                <a:cs typeface="Times New Roman" pitchFamily="18" charset="0"/>
              </a:rPr>
              <a:t>ú</a:t>
            </a:r>
            <a:r>
              <a:rPr kumimoji="0" lang="pt-PT"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nico com este nome na região do Algarve.</a:t>
            </a:r>
            <a:endParaRPr kumimoji="0" lang="pt-P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PT"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pt-PT"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um hotel de 5 estrelas com muita qualidade, muitas piscinas, muitos quartos, um grande espa</a:t>
            </a:r>
            <a:r>
              <a:rPr kumimoji="0" lang="pt-PT" sz="20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pt-PT"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o e tem acesso direto para a praia.</a:t>
            </a:r>
            <a:endParaRPr kumimoji="0" lang="pt-PT"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m 4" descr="Resultado de imagem para epic sana algarve hotel albufeir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636912"/>
            <a:ext cx="5400600" cy="3635102"/>
          </a:xfrm>
          <a:prstGeom prst="rect">
            <a:avLst/>
          </a:prstGeom>
          <a:noFill/>
          <a:ln>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6625"/>
                                        </p:tgtEl>
                                        <p:attrNameLst>
                                          <p:attrName>style.visibility</p:attrName>
                                        </p:attrNameLst>
                                      </p:cBhvr>
                                      <p:to>
                                        <p:strVal val="visible"/>
                                      </p:to>
                                    </p:set>
                                    <p:animEffect transition="in" filter="barn(inVertical)">
                                      <p:cBhvr>
                                        <p:cTn id="25" dur="500"/>
                                        <p:tgtEl>
                                          <p:spTgt spid="2662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6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000" dirty="0" smtClean="0"/>
              <a:t>Como chegar ao local:</a:t>
            </a:r>
            <a:endParaRPr lang="pt-PT" sz="4000" dirty="0"/>
          </a:p>
        </p:txBody>
      </p:sp>
      <p:sp>
        <p:nvSpPr>
          <p:cNvPr id="4" name="Rectângulo 3"/>
          <p:cNvSpPr/>
          <p:nvPr/>
        </p:nvSpPr>
        <p:spPr>
          <a:xfrm>
            <a:off x="755575" y="1556792"/>
            <a:ext cx="3086679" cy="584775"/>
          </a:xfrm>
          <a:prstGeom prst="rect">
            <a:avLst/>
          </a:prstGeom>
        </p:spPr>
        <p:txBody>
          <a:bodyPr wrap="none">
            <a:spAutoFit/>
          </a:bodyPr>
          <a:lstStyle/>
          <a:p>
            <a:r>
              <a:rPr lang="pt-PT" sz="3200" dirty="0" smtClean="0"/>
              <a:t>Aceda a este link:</a:t>
            </a:r>
            <a:endParaRPr lang="pt-PT" sz="3200" dirty="0"/>
          </a:p>
        </p:txBody>
      </p:sp>
      <p:sp>
        <p:nvSpPr>
          <p:cNvPr id="5" name="Rectângulo 4"/>
          <p:cNvSpPr/>
          <p:nvPr/>
        </p:nvSpPr>
        <p:spPr>
          <a:xfrm>
            <a:off x="805702" y="2564904"/>
            <a:ext cx="7920880" cy="1754326"/>
          </a:xfrm>
          <a:prstGeom prst="rect">
            <a:avLst/>
          </a:prstGeom>
        </p:spPr>
        <p:txBody>
          <a:bodyPr wrap="square">
            <a:spAutoFit/>
          </a:bodyPr>
          <a:lstStyle/>
          <a:p>
            <a:r>
              <a:rPr lang="pt-PT" dirty="0" smtClean="0">
                <a:hlinkClick r:id="rId2"/>
              </a:rPr>
              <a:t>https://www.google.pt/maps/dir/Aeroporto+de+Faro,+8001-701+Faro/Pine+Sun+Park,+Aldeamento+Pine+Sun+Park,+Albufeira/@37.0824555,-8.128395,12z/am=t/data=!4m14!4m13!1m5!1m1!1s0xd0552b04da7999b:0x2144551e63673b47!2m2!1d-7.96972!2d37.0175956!1m5!1m1!1s0xd1aca2ffb6dbf5d:0x19120e71bd6d4b05!2m2!1d-8.1671957!2d37.0910753!3e0</a:t>
            </a:r>
            <a:endParaRPr lang="pt-PT" dirty="0"/>
          </a:p>
        </p:txBody>
      </p:sp>
    </p:spTree>
    <p:extLst>
      <p:ext uri="{BB962C8B-B14F-4D97-AF65-F5344CB8AC3E}">
        <p14:creationId xmlns:p14="http://schemas.microsoft.com/office/powerpoint/2010/main" val="420524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228" y="260648"/>
            <a:ext cx="9144000" cy="707886"/>
          </a:xfrm>
          <a:prstGeom prst="rect">
            <a:avLst/>
          </a:prstGeom>
          <a:noFill/>
        </p:spPr>
        <p:txBody>
          <a:bodyPr wrap="square" rtlCol="0">
            <a:spAutoFit/>
          </a:bodyPr>
          <a:lstStyle/>
          <a:p>
            <a:pPr algn="ctr"/>
            <a:r>
              <a:rPr lang="pt-PT" sz="4000" dirty="0" smtClean="0"/>
              <a:t>História…</a:t>
            </a:r>
            <a:endParaRPr lang="pt-PT" sz="4000" dirty="0"/>
          </a:p>
        </p:txBody>
      </p:sp>
      <p:sp>
        <p:nvSpPr>
          <p:cNvPr id="6" name="Rectângulo 5"/>
          <p:cNvSpPr/>
          <p:nvPr/>
        </p:nvSpPr>
        <p:spPr>
          <a:xfrm>
            <a:off x="346479" y="1779685"/>
            <a:ext cx="3473416" cy="4524315"/>
          </a:xfrm>
          <a:prstGeom prst="rect">
            <a:avLst/>
          </a:prstGeom>
        </p:spPr>
        <p:txBody>
          <a:bodyPr wrap="square">
            <a:spAutoFit/>
          </a:bodyPr>
          <a:lstStyle/>
          <a:p>
            <a:pPr algn="just"/>
            <a:r>
              <a:rPr lang="pt-PT" sz="2400" dirty="0" smtClean="0"/>
              <a:t>O nome desta praia vem das falésias cor de terracota que se erguem da água até aos pinhais da costa do Algarve central. Das escadas que saem do hotel Porto Bay Falésia (o hotel tem o mesmo nome da praia) até chegar à entrada da marina de Vilamoura, a praia tem 3 km de areia dourada. </a:t>
            </a:r>
            <a:endParaRPr lang="pt-PT"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1592788"/>
            <a:ext cx="4860816" cy="489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9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p:cTn id="30" dur="1000" fill="hold"/>
                                        <p:tgtEl>
                                          <p:spTgt spid="2050"/>
                                        </p:tgtEl>
                                        <p:attrNameLst>
                                          <p:attrName>ppt_w</p:attrName>
                                        </p:attrNameLst>
                                      </p:cBhvr>
                                      <p:tavLst>
                                        <p:tav tm="0">
                                          <p:val>
                                            <p:fltVal val="0"/>
                                          </p:val>
                                        </p:tav>
                                        <p:tav tm="100000">
                                          <p:val>
                                            <p:strVal val="#ppt_w"/>
                                          </p:val>
                                        </p:tav>
                                      </p:tavLst>
                                    </p:anim>
                                    <p:anim calcmode="lin" valueType="num">
                                      <p:cBhvr>
                                        <p:cTn id="31" dur="1000" fill="hold"/>
                                        <p:tgtEl>
                                          <p:spTgt spid="2050"/>
                                        </p:tgtEl>
                                        <p:attrNameLst>
                                          <p:attrName>ppt_h</p:attrName>
                                        </p:attrNameLst>
                                      </p:cBhvr>
                                      <p:tavLst>
                                        <p:tav tm="0">
                                          <p:val>
                                            <p:fltVal val="0"/>
                                          </p:val>
                                        </p:tav>
                                        <p:tav tm="100000">
                                          <p:val>
                                            <p:strVal val="#ppt_h"/>
                                          </p:val>
                                        </p:tav>
                                      </p:tavLst>
                                    </p:anim>
                                    <p:anim calcmode="lin" valueType="num">
                                      <p:cBhvr>
                                        <p:cTn id="32" dur="1000" fill="hold"/>
                                        <p:tgtEl>
                                          <p:spTgt spid="2050"/>
                                        </p:tgtEl>
                                        <p:attrNameLst>
                                          <p:attrName>style.rotation</p:attrName>
                                        </p:attrNameLst>
                                      </p:cBhvr>
                                      <p:tavLst>
                                        <p:tav tm="0">
                                          <p:val>
                                            <p:fltVal val="90"/>
                                          </p:val>
                                        </p:tav>
                                        <p:tav tm="100000">
                                          <p:val>
                                            <p:fltVal val="0"/>
                                          </p:val>
                                        </p:tav>
                                      </p:tavLst>
                                    </p:anim>
                                    <p:animEffect transition="in" filter="fade">
                                      <p:cBhvr>
                                        <p:cTn id="33"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3"/>
          <p:cNvSpPr/>
          <p:nvPr/>
        </p:nvSpPr>
        <p:spPr>
          <a:xfrm>
            <a:off x="179512" y="1628800"/>
            <a:ext cx="3816424" cy="4893647"/>
          </a:xfrm>
          <a:prstGeom prst="rect">
            <a:avLst/>
          </a:prstGeom>
        </p:spPr>
        <p:txBody>
          <a:bodyPr wrap="square">
            <a:spAutoFit/>
          </a:bodyPr>
          <a:lstStyle/>
          <a:p>
            <a:pPr algn="just"/>
            <a:r>
              <a:rPr lang="pt-PT" sz="2400" dirty="0" smtClean="0"/>
              <a:t>Do lado de terra podem ver-se as </a:t>
            </a:r>
            <a:r>
              <a:rPr lang="pt-PT" sz="2400" dirty="0" err="1" smtClean="0"/>
              <a:t>espetaculares</a:t>
            </a:r>
            <a:r>
              <a:rPr lang="pt-PT" sz="2400" dirty="0" smtClean="0"/>
              <a:t> falésias, em vários tons de laranjas, vermelhos e brancos, a que os elementos deram formas curiosas e encimadas pelos pinheiros típicos, que tornam os longos passeios pela praia um prazer ainda maior para os olhos. Há bares, nadadores-salvadores e toldos a quase cada 500 metros.</a:t>
            </a:r>
            <a:endParaRPr lang="pt-PT" sz="2400" dirty="0"/>
          </a:p>
        </p:txBody>
      </p:sp>
      <p:sp>
        <p:nvSpPr>
          <p:cNvPr id="5" name="Título 4"/>
          <p:cNvSpPr txBox="1">
            <a:spLocks noGrp="1"/>
          </p:cNvSpPr>
          <p:nvPr>
            <p:ph type="title"/>
          </p:nvPr>
        </p:nvSpPr>
        <p:spPr>
          <a:xfrm>
            <a:off x="457200" y="492195"/>
            <a:ext cx="8229600" cy="707886"/>
          </a:xfrm>
          <a:prstGeom prst="rect">
            <a:avLst/>
          </a:prstGeom>
          <a:noFill/>
        </p:spPr>
        <p:txBody>
          <a:bodyPr wrap="square" rtlCol="0">
            <a:spAutoFit/>
          </a:bodyPr>
          <a:lstStyle/>
          <a:p>
            <a:pPr algn="ctr"/>
            <a:r>
              <a:rPr lang="pt-PT" sz="4000" dirty="0" smtClean="0"/>
              <a:t>…História</a:t>
            </a:r>
            <a:endParaRPr lang="pt-PT" sz="4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1772816"/>
            <a:ext cx="4674872" cy="4749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05430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074"/>
                                        </p:tgtEl>
                                        <p:attrNameLst>
                                          <p:attrName>style.visibility</p:attrName>
                                        </p:attrNameLst>
                                      </p:cBhvr>
                                      <p:to>
                                        <p:strVal val="visible"/>
                                      </p:to>
                                    </p:set>
                                    <p:anim calcmode="lin" valueType="num">
                                      <p:cBhvr>
                                        <p:cTn id="30" dur="1000" fill="hold"/>
                                        <p:tgtEl>
                                          <p:spTgt spid="3074"/>
                                        </p:tgtEl>
                                        <p:attrNameLst>
                                          <p:attrName>ppt_w</p:attrName>
                                        </p:attrNameLst>
                                      </p:cBhvr>
                                      <p:tavLst>
                                        <p:tav tm="0">
                                          <p:val>
                                            <p:fltVal val="0"/>
                                          </p:val>
                                        </p:tav>
                                        <p:tav tm="100000">
                                          <p:val>
                                            <p:strVal val="#ppt_w"/>
                                          </p:val>
                                        </p:tav>
                                      </p:tavLst>
                                    </p:anim>
                                    <p:anim calcmode="lin" valueType="num">
                                      <p:cBhvr>
                                        <p:cTn id="31" dur="1000" fill="hold"/>
                                        <p:tgtEl>
                                          <p:spTgt spid="3074"/>
                                        </p:tgtEl>
                                        <p:attrNameLst>
                                          <p:attrName>ppt_h</p:attrName>
                                        </p:attrNameLst>
                                      </p:cBhvr>
                                      <p:tavLst>
                                        <p:tav tm="0">
                                          <p:val>
                                            <p:fltVal val="0"/>
                                          </p:val>
                                        </p:tav>
                                        <p:tav tm="100000">
                                          <p:val>
                                            <p:strVal val="#ppt_h"/>
                                          </p:val>
                                        </p:tav>
                                      </p:tavLst>
                                    </p:anim>
                                    <p:anim calcmode="lin" valueType="num">
                                      <p:cBhvr>
                                        <p:cTn id="32" dur="1000" fill="hold"/>
                                        <p:tgtEl>
                                          <p:spTgt spid="3074"/>
                                        </p:tgtEl>
                                        <p:attrNameLst>
                                          <p:attrName>style.rotation</p:attrName>
                                        </p:attrNameLst>
                                      </p:cBhvr>
                                      <p:tavLst>
                                        <p:tav tm="0">
                                          <p:val>
                                            <p:fltVal val="90"/>
                                          </p:val>
                                        </p:tav>
                                        <p:tav tm="100000">
                                          <p:val>
                                            <p:fltVal val="0"/>
                                          </p:val>
                                        </p:tav>
                                      </p:tavLst>
                                    </p:anim>
                                    <p:animEffect transition="in" filter="fade">
                                      <p:cBhvr>
                                        <p:cTn id="33"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Localização: </a:t>
            </a:r>
            <a:endParaRPr lang="pt-PT" dirty="0"/>
          </a:p>
        </p:txBody>
      </p:sp>
      <p:sp>
        <p:nvSpPr>
          <p:cNvPr id="4" name="Rectângulo 3"/>
          <p:cNvSpPr/>
          <p:nvPr/>
        </p:nvSpPr>
        <p:spPr>
          <a:xfrm>
            <a:off x="131880" y="1340768"/>
            <a:ext cx="3864055" cy="5262979"/>
          </a:xfrm>
          <a:prstGeom prst="rect">
            <a:avLst/>
          </a:prstGeom>
        </p:spPr>
        <p:txBody>
          <a:bodyPr wrap="square">
            <a:spAutoFit/>
          </a:bodyPr>
          <a:lstStyle/>
          <a:p>
            <a:pPr algn="just"/>
            <a:r>
              <a:rPr lang="pt-PT" sz="2400" dirty="0" smtClean="0"/>
              <a:t>A Praia da Falésia situa-se no concelho de Albufeira, no Algarve a sul de Portugal. É uma praia  junto de uma enorme falésia com a particularidade de em certas zonas possuir uma cor avermelhada, que se inicia na Praia do Barranco das Belharucas e se estende até Vilamoura, sendo recomendável para nadar pois o areal não possui rochas.</a:t>
            </a:r>
            <a:endParaRPr lang="pt-PT" sz="2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2042072"/>
            <a:ext cx="4682345" cy="3860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641870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4098"/>
                                        </p:tgtEl>
                                        <p:attrNameLst>
                                          <p:attrName>style.visibility</p:attrName>
                                        </p:attrNameLst>
                                      </p:cBhvr>
                                      <p:to>
                                        <p:strVal val="visible"/>
                                      </p:to>
                                    </p:set>
                                    <p:anim calcmode="lin" valueType="num">
                                      <p:cBhvr>
                                        <p:cTn id="30" dur="1000" fill="hold"/>
                                        <p:tgtEl>
                                          <p:spTgt spid="4098"/>
                                        </p:tgtEl>
                                        <p:attrNameLst>
                                          <p:attrName>ppt_w</p:attrName>
                                        </p:attrNameLst>
                                      </p:cBhvr>
                                      <p:tavLst>
                                        <p:tav tm="0">
                                          <p:val>
                                            <p:fltVal val="0"/>
                                          </p:val>
                                        </p:tav>
                                        <p:tav tm="100000">
                                          <p:val>
                                            <p:strVal val="#ppt_w"/>
                                          </p:val>
                                        </p:tav>
                                      </p:tavLst>
                                    </p:anim>
                                    <p:anim calcmode="lin" valueType="num">
                                      <p:cBhvr>
                                        <p:cTn id="31" dur="1000" fill="hold"/>
                                        <p:tgtEl>
                                          <p:spTgt spid="4098"/>
                                        </p:tgtEl>
                                        <p:attrNameLst>
                                          <p:attrName>ppt_h</p:attrName>
                                        </p:attrNameLst>
                                      </p:cBhvr>
                                      <p:tavLst>
                                        <p:tav tm="0">
                                          <p:val>
                                            <p:fltVal val="0"/>
                                          </p:val>
                                        </p:tav>
                                        <p:tav tm="100000">
                                          <p:val>
                                            <p:strVal val="#ppt_h"/>
                                          </p:val>
                                        </p:tav>
                                      </p:tavLst>
                                    </p:anim>
                                    <p:anim calcmode="lin" valueType="num">
                                      <p:cBhvr>
                                        <p:cTn id="32" dur="1000" fill="hold"/>
                                        <p:tgtEl>
                                          <p:spTgt spid="4098"/>
                                        </p:tgtEl>
                                        <p:attrNameLst>
                                          <p:attrName>style.rotation</p:attrName>
                                        </p:attrNameLst>
                                      </p:cBhvr>
                                      <p:tavLst>
                                        <p:tav tm="0">
                                          <p:val>
                                            <p:fltVal val="90"/>
                                          </p:val>
                                        </p:tav>
                                        <p:tav tm="100000">
                                          <p:val>
                                            <p:fltVal val="0"/>
                                          </p:val>
                                        </p:tav>
                                      </p:tavLst>
                                    </p:anim>
                                    <p:animEffect transition="in" filter="fade">
                                      <p:cBhvr>
                                        <p:cTn id="33"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000" dirty="0" smtClean="0"/>
              <a:t>Paisagem…</a:t>
            </a:r>
            <a:endParaRPr lang="pt-PT" sz="4000" dirty="0"/>
          </a:p>
        </p:txBody>
      </p:sp>
      <p:sp>
        <p:nvSpPr>
          <p:cNvPr id="4" name="Rectângulo 3"/>
          <p:cNvSpPr/>
          <p:nvPr/>
        </p:nvSpPr>
        <p:spPr>
          <a:xfrm>
            <a:off x="180047" y="1225689"/>
            <a:ext cx="4247937" cy="5632311"/>
          </a:xfrm>
          <a:prstGeom prst="rect">
            <a:avLst/>
          </a:prstGeom>
        </p:spPr>
        <p:txBody>
          <a:bodyPr wrap="square">
            <a:spAutoFit/>
          </a:bodyPr>
          <a:lstStyle/>
          <a:p>
            <a:pPr algn="just"/>
            <a:r>
              <a:rPr lang="pt-PT" sz="2400" dirty="0" smtClean="0"/>
              <a:t>O areal é imenso, inserido num troço contínuo de areias com 5,5 km de extensão, flanqueado por uma linha de arribas altas em tons fortes, ora rubros, ora esbranquiçados, criando contrastantes jogos de cor com as sobranceiras manchas verdes de pinheiro-manso. No troço poente a arriba é altiva mas muito macia, talhada em areias e argilas, onde a chuva não tem dificuldade em gerar relevos sinuosos, com ravinamentos profundos.</a:t>
            </a:r>
            <a:endParaRPr lang="pt-PT" sz="24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7374" y="2392727"/>
            <a:ext cx="4570958"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8979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5122"/>
                                        </p:tgtEl>
                                        <p:attrNameLst>
                                          <p:attrName>style.visibility</p:attrName>
                                        </p:attrNameLst>
                                      </p:cBhvr>
                                      <p:to>
                                        <p:strVal val="visible"/>
                                      </p:to>
                                    </p:set>
                                    <p:anim calcmode="lin" valueType="num">
                                      <p:cBhvr>
                                        <p:cTn id="30" dur="1000" fill="hold"/>
                                        <p:tgtEl>
                                          <p:spTgt spid="5122"/>
                                        </p:tgtEl>
                                        <p:attrNameLst>
                                          <p:attrName>ppt_w</p:attrName>
                                        </p:attrNameLst>
                                      </p:cBhvr>
                                      <p:tavLst>
                                        <p:tav tm="0">
                                          <p:val>
                                            <p:fltVal val="0"/>
                                          </p:val>
                                        </p:tav>
                                        <p:tav tm="100000">
                                          <p:val>
                                            <p:strVal val="#ppt_w"/>
                                          </p:val>
                                        </p:tav>
                                      </p:tavLst>
                                    </p:anim>
                                    <p:anim calcmode="lin" valueType="num">
                                      <p:cBhvr>
                                        <p:cTn id="31" dur="1000" fill="hold"/>
                                        <p:tgtEl>
                                          <p:spTgt spid="5122"/>
                                        </p:tgtEl>
                                        <p:attrNameLst>
                                          <p:attrName>ppt_h</p:attrName>
                                        </p:attrNameLst>
                                      </p:cBhvr>
                                      <p:tavLst>
                                        <p:tav tm="0">
                                          <p:val>
                                            <p:fltVal val="0"/>
                                          </p:val>
                                        </p:tav>
                                        <p:tav tm="100000">
                                          <p:val>
                                            <p:strVal val="#ppt_h"/>
                                          </p:val>
                                        </p:tav>
                                      </p:tavLst>
                                    </p:anim>
                                    <p:anim calcmode="lin" valueType="num">
                                      <p:cBhvr>
                                        <p:cTn id="32" dur="1000" fill="hold"/>
                                        <p:tgtEl>
                                          <p:spTgt spid="5122"/>
                                        </p:tgtEl>
                                        <p:attrNameLst>
                                          <p:attrName>style.rotation</p:attrName>
                                        </p:attrNameLst>
                                      </p:cBhvr>
                                      <p:tavLst>
                                        <p:tav tm="0">
                                          <p:val>
                                            <p:fltVal val="90"/>
                                          </p:val>
                                        </p:tav>
                                        <p:tav tm="100000">
                                          <p:val>
                                            <p:fltVal val="0"/>
                                          </p:val>
                                        </p:tav>
                                      </p:tavLst>
                                    </p:anim>
                                    <p:animEffect transition="in" filter="fade">
                                      <p:cBhvr>
                                        <p:cTn id="33"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000" dirty="0" smtClean="0"/>
              <a:t>…Paisagem…</a:t>
            </a:r>
            <a:endParaRPr lang="pt-PT" sz="4000" dirty="0"/>
          </a:p>
        </p:txBody>
      </p:sp>
      <p:sp>
        <p:nvSpPr>
          <p:cNvPr id="4" name="Rectângulo 3"/>
          <p:cNvSpPr/>
          <p:nvPr/>
        </p:nvSpPr>
        <p:spPr>
          <a:xfrm>
            <a:off x="69388" y="1268760"/>
            <a:ext cx="4286588" cy="5436032"/>
          </a:xfrm>
          <a:prstGeom prst="rect">
            <a:avLst/>
          </a:prstGeom>
        </p:spPr>
        <p:txBody>
          <a:bodyPr wrap="square">
            <a:spAutoFit/>
          </a:bodyPr>
          <a:lstStyle/>
          <a:p>
            <a:pPr algn="just"/>
            <a:r>
              <a:rPr lang="pt-PT" sz="2000" dirty="0" smtClean="0"/>
              <a:t>Para nascente a arriba vai lentamente rebaixando, permanecendo intensamente esculpida. É o desgaste desta rocha que alimenta o areal, fornecendo areia à praia. É assim possível observar na base destas arribas pequenos cones de areia, onde se vão fixando as plantas típicas das dunas: narciso-das-areias, couve-do-mar, cravo-das-areias, trevo-de-creta e cardo-marítimo. Estas espécies coloridas misturam-se com a vegetação típica das arribas, de cor mais monótona, aqui composta sobretudo por salgadeiras. O areal possui troços tranquilos, ideal para caminhadas na areia, muito frequentes. </a:t>
            </a:r>
            <a:endParaRPr lang="pt-PT" sz="20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2267442"/>
            <a:ext cx="4577464" cy="3438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188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146"/>
                                        </p:tgtEl>
                                        <p:attrNameLst>
                                          <p:attrName>style.visibility</p:attrName>
                                        </p:attrNameLst>
                                      </p:cBhvr>
                                      <p:to>
                                        <p:strVal val="visible"/>
                                      </p:to>
                                    </p:set>
                                    <p:anim calcmode="lin" valueType="num">
                                      <p:cBhvr>
                                        <p:cTn id="30" dur="1000" fill="hold"/>
                                        <p:tgtEl>
                                          <p:spTgt spid="6146"/>
                                        </p:tgtEl>
                                        <p:attrNameLst>
                                          <p:attrName>ppt_w</p:attrName>
                                        </p:attrNameLst>
                                      </p:cBhvr>
                                      <p:tavLst>
                                        <p:tav tm="0">
                                          <p:val>
                                            <p:fltVal val="0"/>
                                          </p:val>
                                        </p:tav>
                                        <p:tav tm="100000">
                                          <p:val>
                                            <p:strVal val="#ppt_w"/>
                                          </p:val>
                                        </p:tav>
                                      </p:tavLst>
                                    </p:anim>
                                    <p:anim calcmode="lin" valueType="num">
                                      <p:cBhvr>
                                        <p:cTn id="31" dur="1000" fill="hold"/>
                                        <p:tgtEl>
                                          <p:spTgt spid="6146"/>
                                        </p:tgtEl>
                                        <p:attrNameLst>
                                          <p:attrName>ppt_h</p:attrName>
                                        </p:attrNameLst>
                                      </p:cBhvr>
                                      <p:tavLst>
                                        <p:tav tm="0">
                                          <p:val>
                                            <p:fltVal val="0"/>
                                          </p:val>
                                        </p:tav>
                                        <p:tav tm="100000">
                                          <p:val>
                                            <p:strVal val="#ppt_h"/>
                                          </p:val>
                                        </p:tav>
                                      </p:tavLst>
                                    </p:anim>
                                    <p:anim calcmode="lin" valueType="num">
                                      <p:cBhvr>
                                        <p:cTn id="32" dur="1000" fill="hold"/>
                                        <p:tgtEl>
                                          <p:spTgt spid="6146"/>
                                        </p:tgtEl>
                                        <p:attrNameLst>
                                          <p:attrName>style.rotation</p:attrName>
                                        </p:attrNameLst>
                                      </p:cBhvr>
                                      <p:tavLst>
                                        <p:tav tm="0">
                                          <p:val>
                                            <p:fltVal val="90"/>
                                          </p:val>
                                        </p:tav>
                                        <p:tav tm="100000">
                                          <p:val>
                                            <p:fltVal val="0"/>
                                          </p:val>
                                        </p:tav>
                                      </p:tavLst>
                                    </p:anim>
                                    <p:animEffect transition="in" filter="fade">
                                      <p:cBhvr>
                                        <p:cTn id="33"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000" dirty="0" smtClean="0"/>
              <a:t>…Paisagem</a:t>
            </a:r>
            <a:endParaRPr lang="pt-PT" sz="4000" dirty="0"/>
          </a:p>
        </p:txBody>
      </p:sp>
      <p:sp>
        <p:nvSpPr>
          <p:cNvPr id="4" name="Rectângulo 3"/>
          <p:cNvSpPr/>
          <p:nvPr/>
        </p:nvSpPr>
        <p:spPr>
          <a:xfrm>
            <a:off x="179512" y="1052736"/>
            <a:ext cx="4176464" cy="5632311"/>
          </a:xfrm>
          <a:prstGeom prst="rect">
            <a:avLst/>
          </a:prstGeom>
        </p:spPr>
        <p:txBody>
          <a:bodyPr wrap="square">
            <a:spAutoFit/>
          </a:bodyPr>
          <a:lstStyle/>
          <a:p>
            <a:pPr algn="just"/>
            <a:r>
              <a:rPr lang="pt-PT" sz="2000" dirty="0" smtClean="0"/>
              <a:t>Areal sob arriba de argila vermelha com apontamentos de areia branca, que se eleva a 40 metros de altura. Possui um bosque de pinheiros-mansos no topo da falésia, por onde se desenvolvem diversos trilhos que permitem caminhadas sobranceiras à linha de costa. Do alto da falésia temos uma excelente </a:t>
            </a:r>
            <a:r>
              <a:rPr lang="pt-PT" sz="2000" dirty="0" err="1" smtClean="0"/>
              <a:t>perspetiva</a:t>
            </a:r>
            <a:r>
              <a:rPr lang="pt-PT" sz="2000" dirty="0" smtClean="0"/>
              <a:t> da grandiosidade com que a natureza abençoou este local, sendo possível observarmos a totalidade da arriba, tanto para nascente, até perder o areal de vista, no limite do concelho, como para poente, quando é abruptamente interrompida para dar lugar a uma falésia calcária de tons amarelados.</a:t>
            </a:r>
            <a:endParaRPr lang="pt-PT" sz="20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258057"/>
            <a:ext cx="4392488" cy="3221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126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170"/>
                                        </p:tgtEl>
                                        <p:attrNameLst>
                                          <p:attrName>style.visibility</p:attrName>
                                        </p:attrNameLst>
                                      </p:cBhvr>
                                      <p:to>
                                        <p:strVal val="visible"/>
                                      </p:to>
                                    </p:set>
                                    <p:anim calcmode="lin" valueType="num">
                                      <p:cBhvr>
                                        <p:cTn id="30" dur="1000" fill="hold"/>
                                        <p:tgtEl>
                                          <p:spTgt spid="7170"/>
                                        </p:tgtEl>
                                        <p:attrNameLst>
                                          <p:attrName>ppt_w</p:attrName>
                                        </p:attrNameLst>
                                      </p:cBhvr>
                                      <p:tavLst>
                                        <p:tav tm="0">
                                          <p:val>
                                            <p:fltVal val="0"/>
                                          </p:val>
                                        </p:tav>
                                        <p:tav tm="100000">
                                          <p:val>
                                            <p:strVal val="#ppt_w"/>
                                          </p:val>
                                        </p:tav>
                                      </p:tavLst>
                                    </p:anim>
                                    <p:anim calcmode="lin" valueType="num">
                                      <p:cBhvr>
                                        <p:cTn id="31" dur="1000" fill="hold"/>
                                        <p:tgtEl>
                                          <p:spTgt spid="7170"/>
                                        </p:tgtEl>
                                        <p:attrNameLst>
                                          <p:attrName>ppt_h</p:attrName>
                                        </p:attrNameLst>
                                      </p:cBhvr>
                                      <p:tavLst>
                                        <p:tav tm="0">
                                          <p:val>
                                            <p:fltVal val="0"/>
                                          </p:val>
                                        </p:tav>
                                        <p:tav tm="100000">
                                          <p:val>
                                            <p:strVal val="#ppt_h"/>
                                          </p:val>
                                        </p:tav>
                                      </p:tavLst>
                                    </p:anim>
                                    <p:anim calcmode="lin" valueType="num">
                                      <p:cBhvr>
                                        <p:cTn id="32" dur="1000" fill="hold"/>
                                        <p:tgtEl>
                                          <p:spTgt spid="7170"/>
                                        </p:tgtEl>
                                        <p:attrNameLst>
                                          <p:attrName>style.rotation</p:attrName>
                                        </p:attrNameLst>
                                      </p:cBhvr>
                                      <p:tavLst>
                                        <p:tav tm="0">
                                          <p:val>
                                            <p:fltVal val="90"/>
                                          </p:val>
                                        </p:tav>
                                        <p:tav tm="100000">
                                          <p:val>
                                            <p:fltVal val="0"/>
                                          </p:val>
                                        </p:tav>
                                      </p:tavLst>
                                    </p:anim>
                                    <p:animEffect transition="in" filter="fade">
                                      <p:cBhvr>
                                        <p:cTn id="33"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000" dirty="0" smtClean="0"/>
              <a:t>Os acessos</a:t>
            </a:r>
            <a:endParaRPr lang="pt-PT" sz="4000" dirty="0"/>
          </a:p>
        </p:txBody>
      </p:sp>
      <p:sp>
        <p:nvSpPr>
          <p:cNvPr id="4" name="Rectângulo 3"/>
          <p:cNvSpPr/>
          <p:nvPr/>
        </p:nvSpPr>
        <p:spPr>
          <a:xfrm>
            <a:off x="0" y="1196752"/>
            <a:ext cx="9144000" cy="1200329"/>
          </a:xfrm>
          <a:prstGeom prst="rect">
            <a:avLst/>
          </a:prstGeom>
        </p:spPr>
        <p:txBody>
          <a:bodyPr wrap="square">
            <a:spAutoFit/>
          </a:bodyPr>
          <a:lstStyle/>
          <a:p>
            <a:pPr algn="just"/>
            <a:r>
              <a:rPr lang="pt-PT" sz="2400" dirty="0" smtClean="0"/>
              <a:t>A praia tem acesso por estrada e possui um parque de estacionamento junto à mesma, com acesso por escadas de madeira e costuma estar sempre com os estacionamentos cheios.</a:t>
            </a:r>
            <a:endParaRPr lang="pt-PT" sz="24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308550"/>
            <a:ext cx="4248472" cy="2194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7927" y="2810916"/>
            <a:ext cx="4248472" cy="31898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2545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 calcmode="lin" valueType="num">
                                      <p:cBhvr>
                                        <p:cTn id="25" dur="1000" fill="hold"/>
                                        <p:tgtEl>
                                          <p:spTgt spid="8194"/>
                                        </p:tgtEl>
                                        <p:attrNameLst>
                                          <p:attrName>ppt_w</p:attrName>
                                        </p:attrNameLst>
                                      </p:cBhvr>
                                      <p:tavLst>
                                        <p:tav tm="0">
                                          <p:val>
                                            <p:fltVal val="0"/>
                                          </p:val>
                                        </p:tav>
                                        <p:tav tm="100000">
                                          <p:val>
                                            <p:strVal val="#ppt_w"/>
                                          </p:val>
                                        </p:tav>
                                      </p:tavLst>
                                    </p:anim>
                                    <p:anim calcmode="lin" valueType="num">
                                      <p:cBhvr>
                                        <p:cTn id="26" dur="1000" fill="hold"/>
                                        <p:tgtEl>
                                          <p:spTgt spid="8194"/>
                                        </p:tgtEl>
                                        <p:attrNameLst>
                                          <p:attrName>ppt_h</p:attrName>
                                        </p:attrNameLst>
                                      </p:cBhvr>
                                      <p:tavLst>
                                        <p:tav tm="0">
                                          <p:val>
                                            <p:fltVal val="0"/>
                                          </p:val>
                                        </p:tav>
                                        <p:tav tm="100000">
                                          <p:val>
                                            <p:strVal val="#ppt_h"/>
                                          </p:val>
                                        </p:tav>
                                      </p:tavLst>
                                    </p:anim>
                                    <p:anim calcmode="lin" valueType="num">
                                      <p:cBhvr>
                                        <p:cTn id="27" dur="1000" fill="hold"/>
                                        <p:tgtEl>
                                          <p:spTgt spid="8194"/>
                                        </p:tgtEl>
                                        <p:attrNameLst>
                                          <p:attrName>style.rotation</p:attrName>
                                        </p:attrNameLst>
                                      </p:cBhvr>
                                      <p:tavLst>
                                        <p:tav tm="0">
                                          <p:val>
                                            <p:fltVal val="90"/>
                                          </p:val>
                                        </p:tav>
                                        <p:tav tm="100000">
                                          <p:val>
                                            <p:fltVal val="0"/>
                                          </p:val>
                                        </p:tav>
                                      </p:tavLst>
                                    </p:anim>
                                    <p:animEffect transition="in" filter="fade">
                                      <p:cBhvr>
                                        <p:cTn id="28" dur="1000"/>
                                        <p:tgtEl>
                                          <p:spTgt spid="8194"/>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8195"/>
                                        </p:tgtEl>
                                        <p:attrNameLst>
                                          <p:attrName>style.visibility</p:attrName>
                                        </p:attrNameLst>
                                      </p:cBhvr>
                                      <p:to>
                                        <p:strVal val="visible"/>
                                      </p:to>
                                    </p:set>
                                    <p:anim calcmode="lin" valueType="num">
                                      <p:cBhvr>
                                        <p:cTn id="33" dur="1000" fill="hold"/>
                                        <p:tgtEl>
                                          <p:spTgt spid="8195"/>
                                        </p:tgtEl>
                                        <p:attrNameLst>
                                          <p:attrName>ppt_w</p:attrName>
                                        </p:attrNameLst>
                                      </p:cBhvr>
                                      <p:tavLst>
                                        <p:tav tm="0">
                                          <p:val>
                                            <p:fltVal val="0"/>
                                          </p:val>
                                        </p:tav>
                                        <p:tav tm="100000">
                                          <p:val>
                                            <p:strVal val="#ppt_w"/>
                                          </p:val>
                                        </p:tav>
                                      </p:tavLst>
                                    </p:anim>
                                    <p:anim calcmode="lin" valueType="num">
                                      <p:cBhvr>
                                        <p:cTn id="34" dur="1000" fill="hold"/>
                                        <p:tgtEl>
                                          <p:spTgt spid="8195"/>
                                        </p:tgtEl>
                                        <p:attrNameLst>
                                          <p:attrName>ppt_h</p:attrName>
                                        </p:attrNameLst>
                                      </p:cBhvr>
                                      <p:tavLst>
                                        <p:tav tm="0">
                                          <p:val>
                                            <p:fltVal val="0"/>
                                          </p:val>
                                        </p:tav>
                                        <p:tav tm="100000">
                                          <p:val>
                                            <p:strVal val="#ppt_h"/>
                                          </p:val>
                                        </p:tav>
                                      </p:tavLst>
                                    </p:anim>
                                    <p:anim calcmode="lin" valueType="num">
                                      <p:cBhvr>
                                        <p:cTn id="35" dur="1000" fill="hold"/>
                                        <p:tgtEl>
                                          <p:spTgt spid="8195"/>
                                        </p:tgtEl>
                                        <p:attrNameLst>
                                          <p:attrName>style.rotation</p:attrName>
                                        </p:attrNameLst>
                                      </p:cBhvr>
                                      <p:tavLst>
                                        <p:tav tm="0">
                                          <p:val>
                                            <p:fltVal val="90"/>
                                          </p:val>
                                        </p:tav>
                                        <p:tav tm="100000">
                                          <p:val>
                                            <p:fltVal val="0"/>
                                          </p:val>
                                        </p:tav>
                                      </p:tavLst>
                                    </p:anim>
                                    <p:animEffect transition="in" filter="fade">
                                      <p:cBhvr>
                                        <p:cTn id="36"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3"/>
          <p:cNvSpPr/>
          <p:nvPr/>
        </p:nvSpPr>
        <p:spPr>
          <a:xfrm>
            <a:off x="20813" y="404665"/>
            <a:ext cx="9123187" cy="3939540"/>
          </a:xfrm>
          <a:prstGeom prst="rect">
            <a:avLst/>
          </a:prstGeom>
        </p:spPr>
        <p:txBody>
          <a:bodyPr wrap="square">
            <a:spAutoFit/>
          </a:bodyPr>
          <a:lstStyle/>
          <a:p>
            <a:pPr algn="ctr"/>
            <a:r>
              <a:rPr lang="pt-PT" sz="4000" dirty="0"/>
              <a:t>Clima</a:t>
            </a:r>
          </a:p>
          <a:p>
            <a:pPr algn="ctr"/>
            <a:endParaRPr lang="pt-PT" dirty="0"/>
          </a:p>
          <a:p>
            <a:r>
              <a:rPr lang="pt-PT" sz="2400" dirty="0" smtClean="0"/>
              <a:t>A </a:t>
            </a:r>
            <a:r>
              <a:rPr lang="pt-PT" sz="2400" dirty="0"/>
              <a:t>temperatura da água do mar mantém-se pelos 14ºC em </a:t>
            </a:r>
            <a:r>
              <a:rPr lang="pt-PT" sz="2400" dirty="0" err="1"/>
              <a:t>janeiro</a:t>
            </a:r>
            <a:r>
              <a:rPr lang="pt-PT" sz="2400" dirty="0"/>
              <a:t> e atinge os 22ºC em agosto. </a:t>
            </a:r>
          </a:p>
          <a:p>
            <a:r>
              <a:rPr lang="pt-PT" sz="2400" dirty="0"/>
              <a:t>Uma brisa marítima costuma refrescar a temperatura média anual do Algarve que é de 17,7ºC (12ºC em </a:t>
            </a:r>
            <a:r>
              <a:rPr lang="pt-PT" sz="2400" dirty="0" err="1"/>
              <a:t>janeiro</a:t>
            </a:r>
            <a:r>
              <a:rPr lang="pt-PT" sz="2400" dirty="0"/>
              <a:t> e até cerca dos 30ºC em agosto).</a:t>
            </a:r>
          </a:p>
          <a:p>
            <a:r>
              <a:rPr lang="pt-PT" sz="2400" dirty="0"/>
              <a:t>A região conta com mais de 3000 horas de sol (mais de 300 dias) durante o ano o que a torna um destino favorito para quem aprecia um clima tão agradável.</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857" y="4332799"/>
            <a:ext cx="5901098"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353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arn(inVertical)">
                                      <p:cBhvr>
                                        <p:cTn id="25" dur="500"/>
                                        <p:tgtEl>
                                          <p:spTgt spid="4">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barn(inVertical)">
                                      <p:cBhvr>
                                        <p:cTn id="28" dur="500"/>
                                        <p:tgtEl>
                                          <p:spTgt spid="4">
                                            <p:txEl>
                                              <p:pRg st="3" end="3"/>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barn(inVertical)">
                                      <p:cBhvr>
                                        <p:cTn id="31" dur="5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027"/>
                                        </p:tgtEl>
                                        <p:attrNameLst>
                                          <p:attrName>style.visibility</p:attrName>
                                        </p:attrNameLst>
                                      </p:cBhvr>
                                      <p:to>
                                        <p:strVal val="visible"/>
                                      </p:to>
                                    </p:set>
                                    <p:anim calcmode="lin" valueType="num">
                                      <p:cBhvr>
                                        <p:cTn id="36" dur="1000" fill="hold"/>
                                        <p:tgtEl>
                                          <p:spTgt spid="1027"/>
                                        </p:tgtEl>
                                        <p:attrNameLst>
                                          <p:attrName>ppt_w</p:attrName>
                                        </p:attrNameLst>
                                      </p:cBhvr>
                                      <p:tavLst>
                                        <p:tav tm="0">
                                          <p:val>
                                            <p:fltVal val="0"/>
                                          </p:val>
                                        </p:tav>
                                        <p:tav tm="100000">
                                          <p:val>
                                            <p:strVal val="#ppt_w"/>
                                          </p:val>
                                        </p:tav>
                                      </p:tavLst>
                                    </p:anim>
                                    <p:anim calcmode="lin" valueType="num">
                                      <p:cBhvr>
                                        <p:cTn id="37" dur="1000" fill="hold"/>
                                        <p:tgtEl>
                                          <p:spTgt spid="1027"/>
                                        </p:tgtEl>
                                        <p:attrNameLst>
                                          <p:attrName>ppt_h</p:attrName>
                                        </p:attrNameLst>
                                      </p:cBhvr>
                                      <p:tavLst>
                                        <p:tav tm="0">
                                          <p:val>
                                            <p:fltVal val="0"/>
                                          </p:val>
                                        </p:tav>
                                        <p:tav tm="100000">
                                          <p:val>
                                            <p:strVal val="#ppt_h"/>
                                          </p:val>
                                        </p:tav>
                                      </p:tavLst>
                                    </p:anim>
                                    <p:anim calcmode="lin" valueType="num">
                                      <p:cBhvr>
                                        <p:cTn id="38" dur="1000" fill="hold"/>
                                        <p:tgtEl>
                                          <p:spTgt spid="1027"/>
                                        </p:tgtEl>
                                        <p:attrNameLst>
                                          <p:attrName>style.rotation</p:attrName>
                                        </p:attrNameLst>
                                      </p:cBhvr>
                                      <p:tavLst>
                                        <p:tav tm="0">
                                          <p:val>
                                            <p:fltVal val="90"/>
                                          </p:val>
                                        </p:tav>
                                        <p:tav tm="100000">
                                          <p:val>
                                            <p:fltVal val="0"/>
                                          </p:val>
                                        </p:tav>
                                      </p:tavLst>
                                    </p:anim>
                                    <p:animEffect transition="in" filter="fade">
                                      <p:cBhvr>
                                        <p:cTn id="39"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TotalTime>
  <Words>920</Words>
  <Application>Microsoft Office PowerPoint</Application>
  <PresentationFormat>Apresentação no Ecrã (4:3)</PresentationFormat>
  <Paragraphs>39</Paragraphs>
  <Slides>14</Slides>
  <Notes>0</Notes>
  <HiddenSlides>0</HiddenSlides>
  <MMClips>0</MMClips>
  <ScaleCrop>false</ScaleCrop>
  <HeadingPairs>
    <vt:vector size="4" baseType="variant">
      <vt:variant>
        <vt:lpstr>Tema</vt:lpstr>
      </vt:variant>
      <vt:variant>
        <vt:i4>1</vt:i4>
      </vt:variant>
      <vt:variant>
        <vt:lpstr>Títulos dos diapositivos</vt:lpstr>
      </vt:variant>
      <vt:variant>
        <vt:i4>14</vt:i4>
      </vt:variant>
    </vt:vector>
  </HeadingPairs>
  <TitlesOfParts>
    <vt:vector size="15" baseType="lpstr">
      <vt:lpstr>Tema do Office</vt:lpstr>
      <vt:lpstr>Apresentação do PowerPoint</vt:lpstr>
      <vt:lpstr>Apresentação do PowerPoint</vt:lpstr>
      <vt:lpstr>…História</vt:lpstr>
      <vt:lpstr>Localização: </vt:lpstr>
      <vt:lpstr>Paisagem…</vt:lpstr>
      <vt:lpstr>…Paisagem…</vt:lpstr>
      <vt:lpstr>…Paisagem</vt:lpstr>
      <vt:lpstr>Os acessos</vt:lpstr>
      <vt:lpstr>Apresentação do PowerPoint</vt:lpstr>
      <vt:lpstr>Apresentação do PowerPoint</vt:lpstr>
      <vt:lpstr>Apresentação do PowerPoint</vt:lpstr>
      <vt:lpstr>Onde Comer?</vt:lpstr>
      <vt:lpstr>Onde ficar?</vt:lpstr>
      <vt:lpstr>Como chegar ao local:</vt:lpstr>
    </vt:vector>
  </TitlesOfParts>
  <Company>M. E. - GEPE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Utilizador</dc:creator>
  <cp:lastModifiedBy>up</cp:lastModifiedBy>
  <cp:revision>19</cp:revision>
  <dcterms:created xsi:type="dcterms:W3CDTF">2018-04-17T07:46:54Z</dcterms:created>
  <dcterms:modified xsi:type="dcterms:W3CDTF">2018-06-12T23:54:31Z</dcterms:modified>
</cp:coreProperties>
</file>