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5" r:id="rId2"/>
    <p:sldId id="266" r:id="rId3"/>
    <p:sldId id="267" r:id="rId4"/>
    <p:sldId id="273" r:id="rId5"/>
    <p:sldId id="268" r:id="rId6"/>
    <p:sldId id="269" r:id="rId7"/>
    <p:sldId id="271" r:id="rId8"/>
    <p:sldId id="272" r:id="rId9"/>
    <p:sldId id="270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2125333E-43DF-4D44-B9C8-564ACA7FC7B6}">
          <p14:sldIdLst>
            <p14:sldId id="265"/>
            <p14:sldId id="266"/>
            <p14:sldId id="267"/>
            <p14:sldId id="273"/>
            <p14:sldId id="268"/>
            <p14:sldId id="269"/>
            <p14:sldId id="271"/>
            <p14:sldId id="272"/>
            <p14:sldId id="270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BE4B0-DE49-4588-A7E6-8C9BF20A139C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A5FA-B641-4330-B2B2-B3A97DE80C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0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A5FA-B641-4330-B2B2-B3A97DE80C4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05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7F2D3-FCB9-4750-8629-C7B55DEE5F2A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BD45F3-7DE6-4887-BC3B-C0F2B5C45ADA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coquartosdelaranja.com/2011/10/caldeirada-de-peixe-moda-da-laranjinha.html" TargetMode="External"/><Relationship Id="rId2" Type="http://schemas.openxmlformats.org/officeDocument/2006/relationships/hyperlink" Target="https://www.tripadvisor.com/LocationPhotoDirectLink-g189158-d1874195-i79397092-Alpendre-Lisbon_Lisbon_District_Central_Portugal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851648" cy="18288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CAMPOS DE LAPIÁZ </a:t>
            </a:r>
            <a:b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</a:t>
            </a:r>
            <a:b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CABO-CARVOEIRO</a:t>
            </a:r>
            <a:endParaRPr lang="pt-P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 Fauna e flora do Cabo-carvoeiro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Fauna:</a:t>
            </a:r>
          </a:p>
          <a:p>
            <a:pPr marL="0" indent="0">
              <a:buNone/>
            </a:pPr>
            <a:r>
              <a:rPr lang="pt-PT" dirty="0" smtClean="0"/>
              <a:t>Rabirruivo-preto</a:t>
            </a:r>
          </a:p>
          <a:p>
            <a:pPr marL="0" indent="0">
              <a:buNone/>
            </a:pPr>
            <a:r>
              <a:rPr lang="pt-PT" dirty="0" smtClean="0"/>
              <a:t>Pilrito-de-uropígio-branco</a:t>
            </a:r>
          </a:p>
          <a:p>
            <a:pPr marL="0" indent="0">
              <a:buNone/>
            </a:pPr>
            <a:r>
              <a:rPr lang="pt-PT" dirty="0" smtClean="0"/>
              <a:t>Gaivota-hiperbórea </a:t>
            </a:r>
            <a:endParaRPr lang="pt-PT" dirty="0"/>
          </a:p>
          <a:p>
            <a:pPr marL="0" indent="0">
              <a:buNone/>
            </a:pPr>
            <a:r>
              <a:rPr lang="pt-PT" dirty="0" smtClean="0"/>
              <a:t>Torda-anã</a:t>
            </a:r>
            <a:endParaRPr lang="pt-PT" dirty="0" smtClean="0"/>
          </a:p>
          <a:p>
            <a:r>
              <a:rPr lang="pt-PT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Flora:</a:t>
            </a:r>
          </a:p>
          <a:p>
            <a:pPr marL="0" indent="0">
              <a:buNone/>
            </a:pPr>
            <a:r>
              <a:rPr lang="pt-PT" dirty="0" err="1" smtClean="0"/>
              <a:t>Lobularia</a:t>
            </a:r>
            <a:r>
              <a:rPr lang="pt-PT" dirty="0" smtClean="0"/>
              <a:t> marítima</a:t>
            </a:r>
          </a:p>
          <a:p>
            <a:pPr marL="0" indent="0">
              <a:buNone/>
            </a:pPr>
            <a:r>
              <a:rPr lang="pt-PT" dirty="0" err="1" smtClean="0"/>
              <a:t>Anagallis</a:t>
            </a:r>
            <a:r>
              <a:rPr lang="pt-PT" dirty="0" smtClean="0"/>
              <a:t> </a:t>
            </a:r>
            <a:r>
              <a:rPr lang="pt-PT" dirty="0" err="1" smtClean="0"/>
              <a:t>monelli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 Malmequer-amarelo</a:t>
            </a:r>
          </a:p>
          <a:p>
            <a:pPr marL="0" indent="0">
              <a:buNone/>
            </a:pPr>
            <a:r>
              <a:rPr lang="pt-PT" sz="1700" dirty="0" smtClean="0"/>
              <a:t>                                                                                              </a:t>
            </a:r>
            <a:r>
              <a:rPr lang="pt-PT" sz="1700" dirty="0" err="1" smtClean="0"/>
              <a:t>Lobularia</a:t>
            </a:r>
            <a:r>
              <a:rPr lang="pt-PT" sz="1700" dirty="0" smtClean="0"/>
              <a:t> marítima</a:t>
            </a:r>
            <a:endParaRPr lang="pt-PT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82" y="4008274"/>
            <a:ext cx="238125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96" y="1628800"/>
            <a:ext cx="2600325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39779" y="35010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Rabirruivo-preto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82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27280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/>
            </a:r>
            <a:br>
              <a:rPr lang="pt-PT" dirty="0" smtClean="0">
                <a:solidFill>
                  <a:schemeClr val="accent1"/>
                </a:solidFill>
              </a:rPr>
            </a:br>
            <a:r>
              <a:rPr lang="pt-PT" dirty="0" smtClean="0">
                <a:solidFill>
                  <a:schemeClr val="accent1"/>
                </a:solidFill>
              </a:rPr>
              <a:t>Bibliografia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/>
              <a:t>https://www.google.pt/search?q=rabirruivo+preto&amp;safe=strict&amp;rlz=1C1GGRV_enPT764PT764&amp;source=lnms&amp;tbm=isch&amp;sa=X&amp;ved=0ahUKEwi-8diCnLTZAhWBxRQKHRqlA6gQ_AUICigB&amp;biw=1280&amp;bih=893#imgrc=3zphV4I4k66u-M:Aves de Portugal.info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/>
              <a:t>http://www.avesdeportugal.info/sitpeniche.html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/>
              <a:t>.wikipedia.org/</a:t>
            </a:r>
            <a:r>
              <a:rPr lang="pt-PT" sz="1800" dirty="0" err="1"/>
              <a:t>wiki</a:t>
            </a:r>
            <a:r>
              <a:rPr lang="pt-PT" sz="1800" dirty="0"/>
              <a:t>/</a:t>
            </a:r>
            <a:r>
              <a:rPr lang="pt-PT" sz="1800" dirty="0" err="1"/>
              <a:t>Cabo_Carvoeiro</a:t>
            </a:r>
            <a:endParaRPr lang="pt-PT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>
                <a:hlinkClick r:id="rId2"/>
              </a:rPr>
              <a:t>https://www.tripadvisor.com/LocationPhotoDirectLink-g189158-d1874195-i79397092-Alpendre-Lisbon_Lisbon_District_Central_Portugal.html</a:t>
            </a:r>
            <a:endParaRPr lang="pt-PT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>
                <a:hlinkClick r:id="rId3"/>
              </a:rPr>
              <a:t>http://www.cincoquartosdelaranja.com/2011/10/caldeirada-de-peixe-moda-da-laranjinha.html</a:t>
            </a:r>
            <a:endParaRPr lang="pt-PT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1800" dirty="0"/>
              <a:t>http://ijcnaturais.blogspot.pt/2011/06/rochas-e-modelado-carsico.html</a:t>
            </a:r>
          </a:p>
        </p:txBody>
      </p:sp>
    </p:spTree>
    <p:extLst>
      <p:ext uri="{BB962C8B-B14F-4D97-AF65-F5344CB8AC3E}">
        <p14:creationId xmlns:p14="http://schemas.microsoft.com/office/powerpoint/2010/main" val="40793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pt-PT" dirty="0" smtClean="0"/>
              <a:t>   </a:t>
            </a:r>
            <a:r>
              <a:rPr lang="pt-PT" sz="4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Trabalho </a:t>
            </a:r>
            <a:r>
              <a:rPr lang="pt-PT" sz="4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elaborado por:</a:t>
            </a:r>
            <a:endParaRPr lang="pt-PT" sz="45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pt-PT" dirty="0" smtClean="0"/>
              <a:t>Tomás Figueiras</a:t>
            </a:r>
          </a:p>
          <a:p>
            <a:r>
              <a:rPr lang="pt-PT" dirty="0" smtClean="0"/>
              <a:t>Leandro Marcos </a:t>
            </a:r>
          </a:p>
          <a:p>
            <a:r>
              <a:rPr lang="pt-PT" dirty="0" smtClean="0"/>
              <a:t>Miguel Gabriel</a:t>
            </a:r>
          </a:p>
          <a:p>
            <a:r>
              <a:rPr lang="pt-PT" dirty="0" smtClean="0"/>
              <a:t>Miguel Heleno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32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Campo de </a:t>
            </a:r>
            <a:r>
              <a:rPr lang="pt-PT" dirty="0" err="1" smtClean="0"/>
              <a:t>lapiáz</a:t>
            </a:r>
            <a:r>
              <a:rPr lang="pt-PT" dirty="0" smtClean="0"/>
              <a:t> Cabo-Carvoeiro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988840"/>
            <a:ext cx="58499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Localização geográfica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1400" dirty="0" smtClean="0"/>
              <a:t>   </a:t>
            </a:r>
          </a:p>
          <a:p>
            <a:pPr marL="0" indent="0" algn="just">
              <a:buNone/>
            </a:pPr>
            <a:r>
              <a:rPr lang="pt-PT" dirty="0" smtClean="0"/>
              <a:t>   O campo de </a:t>
            </a:r>
            <a:r>
              <a:rPr lang="pt-PT" dirty="0" err="1" smtClean="0"/>
              <a:t>lapiáz</a:t>
            </a:r>
            <a:r>
              <a:rPr lang="pt-PT" dirty="0" smtClean="0"/>
              <a:t> do Cabo-Carvoeiro localiza-se em Peniche, no distrito de Leiria, junto ao Oceano Atlântico, sendo considerado o local mais a ocidente de Portugal continental.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Coordenadas</a:t>
            </a:r>
          </a:p>
          <a:p>
            <a:pPr marL="0" indent="0">
              <a:buNone/>
            </a:pPr>
            <a:r>
              <a:rPr lang="pt-PT" dirty="0" smtClean="0"/>
              <a:t>Geográficas:</a:t>
            </a:r>
          </a:p>
          <a:p>
            <a:pPr marL="0" indent="0">
              <a:buNone/>
            </a:pPr>
            <a:r>
              <a:rPr lang="pt-PT" sz="1600" dirty="0" smtClean="0"/>
              <a:t>39º 21’ N 9º 24’ O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58963"/>
            <a:ext cx="4148846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Como aceder ao Cabo-Carvoeiro 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   </a:t>
            </a:r>
            <a:r>
              <a:rPr lang="pt-PT" sz="1600" u="sng" dirty="0" smtClean="0"/>
              <a:t>Vindo do norte:                            Vindo do sul:                             Vindo de este:</a:t>
            </a:r>
          </a:p>
          <a:p>
            <a:endParaRPr lang="pt-P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2448272" cy="33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4" y="2579393"/>
            <a:ext cx="2376264" cy="33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269224" cy="16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433813"/>
            <a:ext cx="8229600" cy="1143000"/>
          </a:xfrm>
        </p:spPr>
        <p:txBody>
          <a:bodyPr/>
          <a:lstStyle/>
          <a:p>
            <a:pPr algn="ctr"/>
            <a:r>
              <a:rPr lang="pt-PT" dirty="0" smtClean="0"/>
              <a:t>Pontos de interesse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7975" y="1628800"/>
            <a:ext cx="8229600" cy="43891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Farol do Cabo-Carvoeiro com 25 metros de altitude;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Arquipélago das Berlengas localizado a oeste do Cabo-Carvoeiro;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Capela de Nossa Senhora dos Remédios;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Gruta da </a:t>
            </a:r>
            <a:r>
              <a:rPr lang="pt-PT" dirty="0" err="1" smtClean="0"/>
              <a:t>Forninha</a:t>
            </a:r>
            <a:r>
              <a:rPr lang="pt-PT" dirty="0" smtClean="0"/>
              <a:t> - tem vestígios de ocupação humana durante a pré-história (Homo Sapiens).</a:t>
            </a:r>
          </a:p>
        </p:txBody>
      </p:sp>
      <p:sp>
        <p:nvSpPr>
          <p:cNvPr id="4" name="AutoShape 2" descr="Resultado de imagem para gruta da furni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Resultado de imagem para gruta da furnin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Resultado de imagem para gruta da furnin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8" descr="Resultado de imagem para gruta da furninh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AutoShape 10" descr="Resultado de imagem para gruta da furninh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5380"/>
            <a:ext cx="2855562" cy="1900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m para farol do cabo-carvoe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6" y="4375379"/>
            <a:ext cx="2771102" cy="1900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92786" y="6269003"/>
            <a:ext cx="280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Farol de Cabo-carvoeiro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03737" y="627562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Gruta da </a:t>
            </a:r>
            <a:r>
              <a:rPr lang="pt-PT" dirty="0" err="1" smtClean="0"/>
              <a:t>Forninha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61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2747"/>
            <a:ext cx="3493862" cy="214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60857" y="422108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Arquipélago das Berlengas</a:t>
            </a:r>
            <a:endParaRPr lang="pt-PT" sz="2800" dirty="0"/>
          </a:p>
        </p:txBody>
      </p:sp>
      <p:pic>
        <p:nvPicPr>
          <p:cNvPr id="3076" name="Picture 4" descr="Resultado de imagem para capela de nossa senhora dos reméd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8573"/>
            <a:ext cx="311945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5340530" y="4077072"/>
            <a:ext cx="2446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Capela de Nossa  Senhora dos Remédios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0375" y="465138"/>
            <a:ext cx="8229600" cy="1143000"/>
          </a:xfrm>
        </p:spPr>
        <p:txBody>
          <a:bodyPr/>
          <a:lstStyle/>
          <a:p>
            <a:pPr algn="ctr"/>
            <a:r>
              <a:rPr lang="pt-PT" dirty="0" smtClean="0"/>
              <a:t>Pontos de interesse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94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908720"/>
            <a:ext cx="8534400" cy="1800200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/>
              <a:t>  Os campos de </a:t>
            </a:r>
            <a:r>
              <a:rPr lang="pt-PT" sz="2400" dirty="0" err="1" smtClean="0"/>
              <a:t>lapiáz</a:t>
            </a:r>
            <a:r>
              <a:rPr lang="pt-PT" sz="2400" dirty="0" smtClean="0"/>
              <a:t> são compostos por uma rocha chamada calcário(rocha sedimentar)  que é dissolvido pela chuva ácida rica em dióxido de carbono(CO2). </a:t>
            </a:r>
            <a:r>
              <a:rPr lang="pt-PT" sz="2400" dirty="0"/>
              <a:t>À</a:t>
            </a:r>
            <a:r>
              <a:rPr lang="pt-PT" sz="2400" dirty="0" smtClean="0"/>
              <a:t> medida que a água vai perfurando o calcário vão-se formando sulcos cada vez maiores, formando assim os campos de </a:t>
            </a:r>
            <a:r>
              <a:rPr lang="pt-PT" sz="2400" dirty="0" err="1" smtClean="0"/>
              <a:t>lapiáz</a:t>
            </a:r>
            <a:r>
              <a:rPr lang="pt-PT" sz="2400" dirty="0" smtClean="0"/>
              <a:t>.  </a:t>
            </a:r>
            <a:r>
              <a:rPr lang="pt-PT" sz="2000" dirty="0" smtClean="0"/>
              <a:t>     </a:t>
            </a:r>
            <a:endParaRPr lang="pt-PT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9896"/>
            <a:ext cx="365603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esultado de imagem para composição dos campo de lapi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94" y="3356992"/>
            <a:ext cx="3528392" cy="29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Modelado Cársico</a:t>
            </a:r>
            <a:endParaRPr lang="pt-PT" b="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783991"/>
            <a:ext cx="530505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99992" y="1412776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500" dirty="0"/>
              <a:t>O tipo de paisagem a que em geologia se chama “modelado cársico” refere-se a uma região onde a rocha predominante (pelo menos no caso do nosso país) é o calcário. Nestas regiões, a água da chuva reage com o calcário, dissolve-o e acaba por esculpir formações que podem ser de grande beleza, como as grutas, por exemplo. Vejamos como.</a:t>
            </a:r>
          </a:p>
          <a:p>
            <a:pPr algn="just"/>
            <a:endParaRPr lang="pt-PT" sz="1050" dirty="0"/>
          </a:p>
          <a:p>
            <a:pPr algn="just"/>
            <a:r>
              <a:rPr lang="pt-PT" sz="1500" dirty="0"/>
              <a:t>O calcário, como já estudaste aquando da formação das rochas sedimentares, é uma rocha constituída por calcite, um mineral que é muito susceptível a reagir quimicamente com os ácidos. Em dias de chuva, a água pode combinar-se com o dióxido de carbono da atmosfera e forma-se ácido carbónico, que acaba por tornar a água da chuva ligeiramente ácida.</a:t>
            </a:r>
          </a:p>
          <a:p>
            <a:pPr algn="just"/>
            <a:endParaRPr lang="pt-PT" sz="800" dirty="0"/>
          </a:p>
          <a:p>
            <a:pPr algn="just"/>
            <a:r>
              <a:rPr lang="pt-PT" sz="1500" dirty="0"/>
              <a:t>A </a:t>
            </a:r>
            <a:r>
              <a:rPr lang="pt-PT" sz="1500" dirty="0" err="1"/>
              <a:t>àgua</a:t>
            </a:r>
            <a:r>
              <a:rPr lang="pt-PT" sz="1500" dirty="0"/>
              <a:t> à medida que vai caindo vai dissolvendo a rocha e abre fendas. Quanto mais as fendas se desenvolvem, mais fundo a água vai chegando e mais dissolve. Com o tempo, podem formar-se grutas subterrâneas e grandes poços por onde podem desaparecer rios inteiros (como é o caso do Alviela por exemplo</a:t>
            </a:r>
            <a:r>
              <a:rPr lang="pt-PT" sz="1500" dirty="0" smtClean="0"/>
              <a:t>)!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4634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Gastronomia do Cabo-Carvoeiro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PT" dirty="0" smtClean="0"/>
              <a:t>Caldeirada à moda antiga com peixe e camarão;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 smtClean="0"/>
              <a:t>Massa de peixe e arroz;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dirty="0" err="1" smtClean="0"/>
              <a:t>Parrilhada</a:t>
            </a:r>
            <a:r>
              <a:rPr lang="pt-PT" dirty="0" smtClean="0"/>
              <a:t> de </a:t>
            </a:r>
            <a:r>
              <a:rPr lang="pt-PT" dirty="0" smtClean="0"/>
              <a:t>marisco</a:t>
            </a:r>
            <a:endParaRPr lang="pt-P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97847"/>
            <a:ext cx="2736304" cy="2451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4716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664296" cy="149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59832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Massa de peixe e arroz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375390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Caldeirada à moda antiga com peixe e camarão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68144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Parrilhada</a:t>
            </a:r>
            <a:r>
              <a:rPr lang="pt-PT" dirty="0"/>
              <a:t> de marisco</a:t>
            </a:r>
          </a:p>
        </p:txBody>
      </p:sp>
    </p:spTree>
    <p:extLst>
      <p:ext uri="{BB962C8B-B14F-4D97-AF65-F5344CB8AC3E}">
        <p14:creationId xmlns:p14="http://schemas.microsoft.com/office/powerpoint/2010/main" val="40475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471</Words>
  <Application>Microsoft Office PowerPoint</Application>
  <PresentationFormat>Apresentação no Ecrã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Fluxo</vt:lpstr>
      <vt:lpstr>CAMPOS DE LAPIÁZ  DO  CABO-CARVOEIRO</vt:lpstr>
      <vt:lpstr>Campo de lapiáz Cabo-Carvoeiro</vt:lpstr>
      <vt:lpstr>Localização geográfica</vt:lpstr>
      <vt:lpstr>Como aceder ao Cabo-Carvoeiro </vt:lpstr>
      <vt:lpstr>Pontos de interesse</vt:lpstr>
      <vt:lpstr>Pontos de interesse</vt:lpstr>
      <vt:lpstr>  Os campos de lapiáz são compostos por uma rocha chamada calcário(rocha sedimentar)  que é dissolvido pela chuva ácida rica em dióxido de carbono(CO2). À medida que a água vai perfurando o calcário vão-se formando sulcos cada vez maiores, formando assim os campos de lapiáz.       </vt:lpstr>
      <vt:lpstr>Modelado Cársico</vt:lpstr>
      <vt:lpstr>Gastronomia do Cabo-Carvoeiro</vt:lpstr>
      <vt:lpstr> Fauna e flora do Cabo-carvoeiro</vt:lpstr>
      <vt:lpstr> Bibliografia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CAMPOS DE LAPIÁZ DO CABO-CARVOEIRO</dc:title>
  <dc:creator>Utilizador</dc:creator>
  <cp:lastModifiedBy>up</cp:lastModifiedBy>
  <cp:revision>25</cp:revision>
  <dcterms:created xsi:type="dcterms:W3CDTF">2018-02-06T11:07:45Z</dcterms:created>
  <dcterms:modified xsi:type="dcterms:W3CDTF">2018-06-04T21:59:22Z</dcterms:modified>
</cp:coreProperties>
</file>