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3CF6956-C5F2-4715-A216-05AB61546341}" type="datetimeFigureOut">
              <a:rPr lang="el-GR" smtClean="0"/>
              <a:t>5/9/2019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C64DFF-0FD5-4E02-81F8-B3379D30D8FE}" type="slidenum">
              <a:rPr lang="el-GR" smtClean="0"/>
              <a:t>‹#›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b="1" i="1" dirty="0"/>
              <a:t>"Carpe </a:t>
            </a:r>
            <a:r>
              <a:rPr lang="en-US" sz="2800" b="1" i="1" dirty="0" err="1"/>
              <a:t>Librum</a:t>
            </a:r>
            <a:r>
              <a:rPr lang="en-US" sz="2800" b="1" i="1" dirty="0"/>
              <a:t>: The School library and the communication skills through the study of literary and cultural relations between Greece and </a:t>
            </a:r>
            <a:r>
              <a:rPr lang="en-US" sz="2800" b="1" i="1" dirty="0" smtClean="0"/>
              <a:t>Spain</a:t>
            </a:r>
            <a:r>
              <a:rPr lang="el-GR" sz="2800" b="1" i="1" dirty="0" smtClean="0"/>
              <a:t>» </a:t>
            </a:r>
            <a:br>
              <a:rPr lang="el-GR" sz="2800" b="1" i="1" dirty="0" smtClean="0"/>
            </a:br>
            <a:r>
              <a:rPr lang="en-US" sz="2800" b="1" i="1" dirty="0" smtClean="0"/>
              <a:t> </a:t>
            </a:r>
            <a:r>
              <a:rPr lang="en-US" sz="2800" b="1" i="1" dirty="0"/>
              <a:t>2018-1-ES01-KA229-050022  </a:t>
            </a:r>
            <a:r>
              <a:rPr lang="el-GR" sz="2800" b="1" i="1" dirty="0" smtClean="0"/>
              <a:t/>
            </a:r>
            <a:br>
              <a:rPr lang="el-GR" sz="2800" b="1" i="1" dirty="0" smtClean="0"/>
            </a:br>
            <a:r>
              <a:rPr lang="en-US" sz="2800" b="1" i="1" dirty="0" smtClean="0"/>
              <a:t>    </a:t>
            </a:r>
            <a:r>
              <a:rPr lang="el-GR" sz="2800" b="1" dirty="0"/>
              <a:t/>
            </a:r>
            <a:br>
              <a:rPr lang="el-GR" sz="2800" b="1" dirty="0"/>
            </a:br>
            <a:r>
              <a:rPr lang="en-US" sz="2400" b="1" dirty="0"/>
              <a:t>    2nd Meeting: Thessaloniki 27.3.2019 to 3.4.2019</a:t>
            </a:r>
            <a:r>
              <a:rPr lang="el-GR" sz="2400" b="1" dirty="0"/>
              <a:t/>
            </a:r>
            <a:br>
              <a:rPr lang="el-GR" sz="2400" b="1" dirty="0"/>
            </a:br>
            <a:endParaRPr lang="el-GR" sz="24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 descr="Σχετική εικό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653136"/>
            <a:ext cx="355080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12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7504" y="188640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Saturday 30.3.2019</a:t>
            </a: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5220072" y="163301"/>
            <a:ext cx="358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Meeting at 2nd GEL of </a:t>
            </a:r>
            <a:r>
              <a:rPr lang="en-US" dirty="0" err="1"/>
              <a:t>Evosmos</a:t>
            </a:r>
            <a:r>
              <a:rPr lang="en-US" dirty="0"/>
              <a:t>. 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980728"/>
            <a:ext cx="8700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School Hallway: "Federico Garcia Lorca /</a:t>
            </a:r>
            <a:r>
              <a:rPr lang="en-US" dirty="0" err="1"/>
              <a:t>Odysseas</a:t>
            </a:r>
            <a:r>
              <a:rPr lang="en-US" dirty="0"/>
              <a:t> Elytis" 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n-US" dirty="0"/>
              <a:t>Gathering of sketches in order to make a common booklet. </a:t>
            </a:r>
            <a:endParaRPr lang="el-G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61502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" y="1700808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55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349"/>
            <a:ext cx="7704856" cy="436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910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0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Departure for Museum of Byzantine Culture to visit the exhibition "Nikos Kazantzakis and Byzantium: the quest of Divine".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7606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3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910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" y="1484784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42" y="1464002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4056" y="188640"/>
            <a:ext cx="9119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School library: "Blooded wedding" by Federico Garcia Lorca. Working on Storyboard in mixed teams.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62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9512" y="260648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Sunday 31.3.2019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4355976" y="253319"/>
            <a:ext cx="446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Guided tour at Thessaloniki’s monuments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667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01" y="980728"/>
            <a:ext cx="2667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11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5175"/>
            <a:ext cx="35480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60545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68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9512" y="188640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Monday 1.4.2019</a:t>
            </a: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4860032" y="232574"/>
            <a:ext cx="371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Gathering at 2nd GEL of </a:t>
            </a:r>
            <a:r>
              <a:rPr lang="en-US" dirty="0" err="1"/>
              <a:t>Evosmos</a:t>
            </a:r>
            <a:r>
              <a:rPr lang="en-US" dirty="0"/>
              <a:t>.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79512" y="98072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Meeting with the writer Kostas </a:t>
            </a:r>
            <a:r>
              <a:rPr lang="en-GB" dirty="0" err="1"/>
              <a:t>Koutroubakis</a:t>
            </a:r>
            <a:r>
              <a:rPr lang="en-GB" dirty="0"/>
              <a:t> to discuss the influence of Lorca's poetry to well known Greek poets.</a:t>
            </a:r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63" y="20955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75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13509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024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302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0"/>
            <a:ext cx="9324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Theatrical performance of Lorca's play  </a:t>
            </a:r>
            <a:r>
              <a:rPr lang="en-US" b="1" dirty="0"/>
              <a:t>La </a:t>
            </a:r>
            <a:r>
              <a:rPr lang="en-US" b="1" dirty="0" err="1"/>
              <a:t>zapatera</a:t>
            </a:r>
            <a:r>
              <a:rPr lang="en-US" b="1" dirty="0"/>
              <a:t> </a:t>
            </a:r>
            <a:r>
              <a:rPr lang="en-US" b="1" dirty="0" err="1"/>
              <a:t>prodigiosa</a:t>
            </a:r>
            <a:r>
              <a:rPr lang="en-US" b="1" dirty="0"/>
              <a:t> </a:t>
            </a:r>
            <a:r>
              <a:rPr lang="en-US" dirty="0"/>
              <a:t>at </a:t>
            </a:r>
            <a:r>
              <a:rPr lang="en-US" dirty="0" err="1"/>
              <a:t>Evosmos</a:t>
            </a:r>
            <a:r>
              <a:rPr lang="en-US" dirty="0"/>
              <a:t> Cultural Centre by the theatrical team of  2nd GEL of </a:t>
            </a:r>
            <a:r>
              <a:rPr lang="en-US" dirty="0" err="1"/>
              <a:t>Evosmos</a:t>
            </a:r>
            <a:r>
              <a:rPr lang="en-US" dirty="0"/>
              <a:t>. Award giving to students and teachers for their participation to the project.</a:t>
            </a:r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7388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2667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875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70" y="32614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910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821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504056"/>
          </a:xfrm>
        </p:spPr>
        <p:txBody>
          <a:bodyPr/>
          <a:lstStyle/>
          <a:p>
            <a:r>
              <a:rPr lang="el-GR" sz="3600" b="1" dirty="0" smtClean="0">
                <a:effectLst/>
              </a:rPr>
              <a:t/>
            </a:r>
            <a:br>
              <a:rPr lang="el-GR" sz="3600" b="1" dirty="0" smtClean="0">
                <a:effectLst/>
              </a:rPr>
            </a:br>
            <a:r>
              <a:rPr lang="el-GR" sz="3600" b="1" dirty="0">
                <a:effectLst/>
              </a:rPr>
              <a:t/>
            </a:r>
            <a:br>
              <a:rPr lang="el-GR" sz="3600" b="1" dirty="0">
                <a:effectLst/>
              </a:rPr>
            </a:br>
            <a:r>
              <a:rPr lang="el-GR" sz="3600" b="1" dirty="0" smtClean="0">
                <a:effectLst/>
              </a:rPr>
              <a:t/>
            </a:r>
            <a:br>
              <a:rPr lang="el-GR" sz="3600" b="1" dirty="0" smtClean="0">
                <a:effectLst/>
              </a:rPr>
            </a:br>
            <a:r>
              <a:rPr lang="el-GR" sz="2000" dirty="0">
                <a:effectLst/>
              </a:rPr>
              <a:t/>
            </a:r>
            <a:br>
              <a:rPr lang="el-GR" sz="2000" dirty="0">
                <a:effectLst/>
              </a:rPr>
            </a:br>
            <a:r>
              <a:rPr lang="en-US" sz="2000" b="1" dirty="0">
                <a:effectLst/>
              </a:rPr>
              <a:t>Host: 2nd General Lyceum of </a:t>
            </a:r>
            <a:r>
              <a:rPr lang="en-US" sz="2000" b="1" dirty="0" err="1">
                <a:effectLst/>
              </a:rPr>
              <a:t>Evosmos</a:t>
            </a:r>
            <a:endParaRPr lang="el-GR" sz="2000" dirty="0"/>
          </a:p>
        </p:txBody>
      </p:sp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57834" y="6060318"/>
            <a:ext cx="5514286" cy="7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Ορθογώνιο 5"/>
          <p:cNvSpPr/>
          <p:nvPr/>
        </p:nvSpPr>
        <p:spPr>
          <a:xfrm>
            <a:off x="395536" y="1268760"/>
            <a:ext cx="2178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Thursday 28.3.2019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347864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Meeting at the 2nd General Lyceum of  </a:t>
            </a:r>
            <a:r>
              <a:rPr lang="en-US" dirty="0" err="1"/>
              <a:t>Evosmos</a:t>
            </a:r>
            <a:r>
              <a:rPr lang="en-US" dirty="0"/>
              <a:t>, the Headmaster and the teachers</a:t>
            </a:r>
            <a:endParaRPr lang="el-GR" dirty="0"/>
          </a:p>
        </p:txBody>
      </p:sp>
      <p:pic>
        <p:nvPicPr>
          <p:cNvPr id="1026" name="Picture 2" descr="https://scontent.fath7-1.fna.fbcdn.net/v/t1.15752-0/p280x280/70221101_493768774771850_736563462217400320_n.jpg?_nc_cat=108&amp;_nc_oc=AQkETQERgpbblGT1CVipdqtwtHpLQQ4daeebXILOlKkg1Df0P4ccmW0nUeiL9vBNNaw&amp;_nc_ht=scontent.fath7-1.fna&amp;oh=54654092f4b8a9470a9b83d4a8d123b4&amp;oe=5DCA51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7339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ath7-1.fna.fbcdn.net/v/t1.15752-0/p280x280/69471285_483835875507619_6643656121569509376_n.jpg?_nc_cat=106&amp;_nc_oc=AQnGMUzISlhYAuTL-6P6a3ALm5u23-O-aaEKewFGs2PtvBGRI-UTOiMa5sUN4VLQSCQ&amp;_nc_ht=scontent.fath7-1.fna&amp;oh=2029a9cd95882adf96639591aa2387b1&amp;oe=5E11D2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902515"/>
            <a:ext cx="47339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9512" y="116632"/>
            <a:ext cx="1930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Tuesday 2.4.2019</a:t>
            </a:r>
            <a:endParaRPr lang="el-GR" dirty="0"/>
          </a:p>
        </p:txBody>
      </p:sp>
      <p:sp>
        <p:nvSpPr>
          <p:cNvPr id="3" name="TextBox 2"/>
          <p:cNvSpPr txBox="1"/>
          <p:nvPr/>
        </p:nvSpPr>
        <p:spPr>
          <a:xfrm>
            <a:off x="2987824" y="301298"/>
            <a:ext cx="5997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Guided tour to </a:t>
            </a:r>
            <a:r>
              <a:rPr lang="en-US" dirty="0" err="1" smtClean="0"/>
              <a:t>Veria</a:t>
            </a:r>
            <a:r>
              <a:rPr lang="en-US" dirty="0" smtClean="0"/>
              <a:t> and </a:t>
            </a:r>
            <a:r>
              <a:rPr lang="en-US" dirty="0" err="1" smtClean="0"/>
              <a:t>Vergina</a:t>
            </a:r>
            <a:r>
              <a:rPr lang="en-US" dirty="0" smtClean="0"/>
              <a:t>. Visit to the Municipal </a:t>
            </a:r>
          </a:p>
          <a:p>
            <a:r>
              <a:rPr lang="en-US" dirty="0" smtClean="0"/>
              <a:t>Library. 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2584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24857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003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268760"/>
            <a:ext cx="2667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031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68960"/>
            <a:ext cx="2592288" cy="357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22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652120" y="188640"/>
            <a:ext cx="3082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Farwell diner at a restaurant</a:t>
            </a:r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73283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8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292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1895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654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effectLst/>
              </a:rPr>
              <a:t>"Tightening the bonds": planting of a tree</a:t>
            </a:r>
            <a:r>
              <a:rPr lang="en-GB" sz="2000" dirty="0">
                <a:effectLst/>
              </a:rPr>
              <a:t> at the school-yard.</a:t>
            </a:r>
            <a:endParaRPr lang="el-GR" sz="2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35" y="4191000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49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effectLst/>
              </a:rPr>
              <a:t>School library: Preparation of the 1st Literature Suitcase (gathering of materials of the 1st meeting in Zaragoza). </a:t>
            </a:r>
            <a:endParaRPr lang="el-GR" sz="20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1628800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41020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4280667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6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 dirty="0">
                <a:effectLst/>
              </a:rPr>
              <a:t>"Miguel Cervantes/ Nikos Kazantzakis: </a:t>
            </a:r>
            <a:r>
              <a:rPr lang="en-GB" sz="1400" b="1" dirty="0">
                <a:effectLst/>
              </a:rPr>
              <a:t>life and travels of the two writers in Greece and Spain</a:t>
            </a:r>
            <a:r>
              <a:rPr lang="en-US" sz="1400" b="1" dirty="0">
                <a:effectLst/>
              </a:rPr>
              <a:t>" through presentations of the students. Short dramatization of the two writers' lives</a:t>
            </a:r>
            <a:endParaRPr lang="el-GR" sz="1400" b="1" dirty="0">
              <a:effectLst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7339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35" y="1700808"/>
            <a:ext cx="26670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1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41"/>
            <a:ext cx="3989679" cy="617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51" y="0"/>
            <a:ext cx="418828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6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07504" y="90055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Friday 29.3.2019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139952" y="13622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Meeting at 1st EPAL of </a:t>
            </a:r>
            <a:r>
              <a:rPr lang="en-US" dirty="0" err="1"/>
              <a:t>Evosmos</a:t>
            </a:r>
            <a:r>
              <a:rPr lang="en-US" dirty="0"/>
              <a:t>. Meeting with the Headmistress and teachers</a:t>
            </a:r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811540"/>
            <a:ext cx="44386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02" y="811540"/>
            <a:ext cx="44386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3789040"/>
            <a:ext cx="35528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49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79512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Set up of a small photo and poster exhibition about Cervantes and Kazantzakis at the school library.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960440" cy="297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42" y="3068960"/>
            <a:ext cx="3840600" cy="288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41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2660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Lecture by </a:t>
            </a:r>
            <a:r>
              <a:rPr lang="en-US" dirty="0" err="1"/>
              <a:t>Mr</a:t>
            </a:r>
            <a:r>
              <a:rPr lang="en-US" dirty="0"/>
              <a:t> </a:t>
            </a:r>
            <a:r>
              <a:rPr lang="en-US" dirty="0" err="1"/>
              <a:t>Dimitris</a:t>
            </a:r>
            <a:r>
              <a:rPr lang="en-US" dirty="0"/>
              <a:t> </a:t>
            </a:r>
            <a:r>
              <a:rPr lang="en-US" dirty="0" err="1"/>
              <a:t>Gounelas</a:t>
            </a:r>
            <a:r>
              <a:rPr lang="en-US" dirty="0"/>
              <a:t>, Professor of Modern Greek Literature at Aristotle University of Thessaloniki concerning Kazantzakis' relationship with Spain. Discussion.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25" y="685800"/>
            <a:ext cx="44386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02" y="3305175"/>
            <a:ext cx="2667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87717"/>
            <a:ext cx="2667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8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Επιχειρηματικό">
  <a:themeElements>
    <a:clrScheme name="Επιχειρηματικό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Επιχειρηματικό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Επιχειρηματικ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57</TotalTime>
  <Words>326</Words>
  <Application>Microsoft Office PowerPoint</Application>
  <PresentationFormat>Προβολή στην οθόνη (4:3)</PresentationFormat>
  <Paragraphs>26</Paragraphs>
  <Slides>24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Επιχειρηματικό</vt:lpstr>
      <vt:lpstr>"Carpe Librum: The School library and the communication skills through the study of literary and cultural relations between Greece and Spain»   2018-1-ES01-KA229-050022            2nd Meeting: Thessaloniki 27.3.2019 to 3.4.2019 </vt:lpstr>
      <vt:lpstr>    Host: 2nd General Lyceum of Evosmos</vt:lpstr>
      <vt:lpstr>"Tightening the bonds": planting of a tree at the school-yard.</vt:lpstr>
      <vt:lpstr>School library: Preparation of the 1st Literature Suitcase (gathering of materials of the 1st meeting in Zaragoza). </vt:lpstr>
      <vt:lpstr>"Miguel Cervantes/ Nikos Kazantzakis: life and travels of the two writers in Greece and Spain" through presentations of the students. Short dramatization of the two writers' lives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"Carpe Librum: The School library and the communication skills through the study of literary and cultural relations between Greece and Spain»   2018-1-ES01-KA229-050022            2nd Meeting: Thessaloniki 27.3.2019 to 3.4.2019</dc:title>
  <dc:creator>user</dc:creator>
  <cp:lastModifiedBy>user</cp:lastModifiedBy>
  <cp:revision>6</cp:revision>
  <dcterms:created xsi:type="dcterms:W3CDTF">2019-09-05T16:52:47Z</dcterms:created>
  <dcterms:modified xsi:type="dcterms:W3CDTF">2019-09-05T17:50:13Z</dcterms:modified>
</cp:coreProperties>
</file>