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5" r:id="rId1"/>
  </p:sldMasterIdLst>
  <p:sldIdLst>
    <p:sldId id="267" r:id="rId2"/>
    <p:sldId id="276" r:id="rId3"/>
    <p:sldId id="268" r:id="rId4"/>
    <p:sldId id="269" r:id="rId5"/>
    <p:sldId id="27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32"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5336613"/>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0990682"/>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2481149"/>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217734"/>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7956559"/>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5384673"/>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9667045"/>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3319174"/>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0277024"/>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304948"/>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3752883"/>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831263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emf"/><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7068306" y="2276327"/>
            <a:ext cx="4552774" cy="3451811"/>
          </a:xfrm>
          <a:prstGeom prst="rect">
            <a:avLst/>
          </a:prstGeom>
          <a:noFill/>
          <a:ln>
            <a:noFill/>
          </a:ln>
          <a:effectLst/>
        </p:spPr>
      </p:pic>
      <p:sp>
        <p:nvSpPr>
          <p:cNvPr id="2" name="Rectangle 1"/>
          <p:cNvSpPr/>
          <p:nvPr/>
        </p:nvSpPr>
        <p:spPr>
          <a:xfrm>
            <a:off x="546755" y="2412629"/>
            <a:ext cx="6342875" cy="3477875"/>
          </a:xfrm>
          <a:prstGeom prst="rect">
            <a:avLst/>
          </a:prstGeom>
        </p:spPr>
        <p:txBody>
          <a:bodyPr wrap="square">
            <a:spAutoFit/>
          </a:bodyPr>
          <a:lstStyle/>
          <a:p>
            <a:pPr marL="285750" indent="-285750">
              <a:buFont typeface="Courier New" panose="02070309020205020404" pitchFamily="49" charset="0"/>
              <a:buChar char="o"/>
            </a:pPr>
            <a:r>
              <a:rPr lang="en-GB" sz="2000" dirty="0" smtClean="0">
                <a:latin typeface="Arial" panose="020B0604020202020204" pitchFamily="34" charset="0"/>
                <a:cs typeface="Arial" panose="020B0604020202020204" pitchFamily="34" charset="0"/>
              </a:rPr>
              <a:t>The Table of Silence is one of the most beautiful monuments in Romania. It is located in </a:t>
            </a:r>
            <a:r>
              <a:rPr lang="en-GB" sz="2000" dirty="0" err="1" smtClean="0">
                <a:latin typeface="Arial" panose="020B0604020202020204" pitchFamily="34" charset="0"/>
                <a:cs typeface="Arial" panose="020B0604020202020204" pitchFamily="34" charset="0"/>
              </a:rPr>
              <a:t>Targu</a:t>
            </a:r>
            <a:r>
              <a:rPr lang="en-GB" sz="2000" dirty="0" smtClean="0">
                <a:latin typeface="Arial" panose="020B0604020202020204" pitchFamily="34" charset="0"/>
                <a:cs typeface="Arial" panose="020B0604020202020204" pitchFamily="34" charset="0"/>
              </a:rPr>
              <a:t> Jiu</a:t>
            </a:r>
            <a:r>
              <a:rPr lang="en-GB" sz="2000" b="1" dirty="0" smtClean="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Gorj</a:t>
            </a:r>
            <a:r>
              <a:rPr lang="en-GB" sz="2000" dirty="0" smtClean="0">
                <a:latin typeface="Arial" panose="020B0604020202020204" pitchFamily="34" charset="0"/>
                <a:cs typeface="Arial" panose="020B0604020202020204" pitchFamily="34" charset="0"/>
              </a:rPr>
              <a:t> County, being built by Constantin Brancusi representing one of the three monumental sculpture pieces of the monumental ensemble.</a:t>
            </a:r>
          </a:p>
          <a:p>
            <a:pPr marL="285750" indent="-285750">
              <a:buFont typeface="Courier New" panose="02070309020205020404" pitchFamily="49" charset="0"/>
              <a:buChar char="o"/>
            </a:pPr>
            <a:r>
              <a:rPr lang="en-GB" sz="2000" dirty="0" smtClean="0">
                <a:latin typeface="Arial" panose="020B0604020202020204" pitchFamily="34" charset="0"/>
                <a:cs typeface="Arial" panose="020B0604020202020204" pitchFamily="34" charset="0"/>
              </a:rPr>
              <a:t>The table of silence is also known as the monumental ensemble being a tribute of fallen heroes during world war.</a:t>
            </a:r>
          </a:p>
          <a:p>
            <a:pPr marL="285750" indent="-285750">
              <a:buFont typeface="Courier New" panose="02070309020205020404" pitchFamily="49" charset="0"/>
              <a:buChar char="o"/>
            </a:pPr>
            <a:r>
              <a:rPr lang="en-GB" sz="2000" dirty="0" smtClean="0">
                <a:latin typeface="Arial" panose="020B0604020202020204" pitchFamily="34" charset="0"/>
                <a:cs typeface="Arial" panose="020B0604020202020204" pitchFamily="34" charset="0"/>
              </a:rPr>
              <a:t> The table of silence is made of stone and was built in early 1937 and was completed on October 27 in the same year. </a:t>
            </a:r>
          </a:p>
        </p:txBody>
      </p:sp>
      <p:sp>
        <p:nvSpPr>
          <p:cNvPr id="3" name="Rectangle 2"/>
          <p:cNvSpPr/>
          <p:nvPr/>
        </p:nvSpPr>
        <p:spPr>
          <a:xfrm>
            <a:off x="1219200" y="775815"/>
            <a:ext cx="5049625" cy="1200329"/>
          </a:xfrm>
          <a:prstGeom prst="rect">
            <a:avLst/>
          </a:prstGeom>
        </p:spPr>
        <p:txBody>
          <a:bodyPr wrap="square">
            <a:spAutoFit/>
          </a:bodyPr>
          <a:lstStyle/>
          <a:p>
            <a:pPr algn="ctr"/>
            <a:r>
              <a:rPr lang="en-US" sz="3600" dirty="0">
                <a:latin typeface="Arial" panose="020B0604020202020204" pitchFamily="34" charset="0"/>
                <a:cs typeface="Arial" panose="020B0604020202020204" pitchFamily="34" charset="0"/>
              </a:rPr>
              <a:t>Masa </a:t>
            </a:r>
            <a:r>
              <a:rPr lang="en-US" sz="3600" dirty="0" err="1" smtClean="0">
                <a:latin typeface="Arial" panose="020B0604020202020204" pitchFamily="34" charset="0"/>
                <a:cs typeface="Arial" panose="020B0604020202020204" pitchFamily="34" charset="0"/>
              </a:rPr>
              <a:t>Tăcerii</a:t>
            </a:r>
            <a:endParaRPr lang="en-US" sz="3600" dirty="0" smtClean="0">
              <a:latin typeface="Arial" panose="020B0604020202020204" pitchFamily="34" charset="0"/>
              <a:cs typeface="Arial" panose="020B0604020202020204" pitchFamily="34" charset="0"/>
            </a:endParaRPr>
          </a:p>
          <a:p>
            <a:pPr algn="ctr"/>
            <a:r>
              <a:rPr lang="en-US" sz="3600" dirty="0" smtClean="0">
                <a:latin typeface="Arial" panose="020B0604020202020204" pitchFamily="34" charset="0"/>
                <a:cs typeface="Arial" panose="020B0604020202020204" pitchFamily="34" charset="0"/>
              </a:rPr>
              <a:t>(</a:t>
            </a:r>
            <a:r>
              <a:rPr lang="en-GB" sz="3600" dirty="0">
                <a:latin typeface="Arial" panose="020B0604020202020204" pitchFamily="34" charset="0"/>
                <a:cs typeface="Arial" panose="020B0604020202020204" pitchFamily="34" charset="0"/>
              </a:rPr>
              <a:t>The Table of </a:t>
            </a:r>
            <a:r>
              <a:rPr lang="en-GB" sz="3600" dirty="0" smtClean="0">
                <a:latin typeface="Arial" panose="020B0604020202020204" pitchFamily="34" charset="0"/>
                <a:cs typeface="Arial" panose="020B0604020202020204" pitchFamily="34" charset="0"/>
              </a:rPr>
              <a:t>Silence)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866971"/>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766" y="288140"/>
            <a:ext cx="5049625" cy="1200329"/>
          </a:xfrm>
          <a:prstGeom prst="rect">
            <a:avLst/>
          </a:prstGeom>
        </p:spPr>
        <p:txBody>
          <a:bodyPr wrap="square">
            <a:spAutoFit/>
          </a:bodyPr>
          <a:lstStyle/>
          <a:p>
            <a:pPr algn="ctr"/>
            <a:r>
              <a:rPr lang="en-US" sz="3600" dirty="0">
                <a:latin typeface="Arial" panose="020B0604020202020204" pitchFamily="34" charset="0"/>
                <a:cs typeface="Arial" panose="020B0604020202020204" pitchFamily="34" charset="0"/>
              </a:rPr>
              <a:t>Masa </a:t>
            </a:r>
            <a:r>
              <a:rPr lang="en-US" sz="3600" dirty="0" err="1" smtClean="0">
                <a:latin typeface="Arial" panose="020B0604020202020204" pitchFamily="34" charset="0"/>
                <a:cs typeface="Arial" panose="020B0604020202020204" pitchFamily="34" charset="0"/>
              </a:rPr>
              <a:t>Tăcerii</a:t>
            </a:r>
            <a:endParaRPr lang="en-US" sz="3600" dirty="0" smtClean="0">
              <a:latin typeface="Arial" panose="020B0604020202020204" pitchFamily="34" charset="0"/>
              <a:cs typeface="Arial" panose="020B0604020202020204" pitchFamily="34" charset="0"/>
            </a:endParaRPr>
          </a:p>
          <a:p>
            <a:pPr algn="ctr"/>
            <a:r>
              <a:rPr lang="en-US" sz="3600" dirty="0" smtClean="0">
                <a:latin typeface="Arial" panose="020B0604020202020204" pitchFamily="34" charset="0"/>
                <a:cs typeface="Arial" panose="020B0604020202020204" pitchFamily="34" charset="0"/>
              </a:rPr>
              <a:t>(</a:t>
            </a:r>
            <a:r>
              <a:rPr lang="en-GB" sz="3600" dirty="0">
                <a:latin typeface="Arial" panose="020B0604020202020204" pitchFamily="34" charset="0"/>
                <a:cs typeface="Arial" panose="020B0604020202020204" pitchFamily="34" charset="0"/>
              </a:rPr>
              <a:t>The Table of </a:t>
            </a:r>
            <a:r>
              <a:rPr lang="en-GB" sz="3600" dirty="0" smtClean="0">
                <a:latin typeface="Arial" panose="020B0604020202020204" pitchFamily="34" charset="0"/>
                <a:cs typeface="Arial" panose="020B0604020202020204" pitchFamily="34" charset="0"/>
              </a:rPr>
              <a:t>Silence) </a:t>
            </a:r>
            <a:endParaRPr lang="en-US" sz="3600" dirty="0">
              <a:latin typeface="Arial" panose="020B0604020202020204" pitchFamily="34" charset="0"/>
              <a:cs typeface="Arial" panose="020B0604020202020204" pitchFamily="34" charset="0"/>
            </a:endParaRPr>
          </a:p>
        </p:txBody>
      </p:sp>
      <p:sp>
        <p:nvSpPr>
          <p:cNvPr id="6" name="Rectangle 5"/>
          <p:cNvSpPr/>
          <p:nvPr/>
        </p:nvSpPr>
        <p:spPr>
          <a:xfrm>
            <a:off x="779631" y="4914843"/>
            <a:ext cx="10811165" cy="1015663"/>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The table of silence is comprised of a circular stone table with 12 chairs. The table represents where soldiers gather in silence before battle. There’s  one chair for each month of the year, their hourglass shapes stand for the passage of the time </a:t>
            </a:r>
            <a:endParaRPr lang="en-GB" sz="2000" dirty="0">
              <a:latin typeface="Arial" panose="020B060402020202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72856AC6-F5EE-7343-8F8A-FFEA0EA59E63}"/>
              </a:ext>
            </a:extLst>
          </p:cNvPr>
          <p:cNvPicPr>
            <a:picLocks noChangeAspect="1"/>
          </p:cNvPicPr>
          <p:nvPr/>
        </p:nvPicPr>
        <p:blipFill>
          <a:blip r:embed="rId2"/>
          <a:stretch>
            <a:fillRect/>
          </a:stretch>
        </p:blipFill>
        <p:spPr>
          <a:xfrm>
            <a:off x="1422877" y="1870270"/>
            <a:ext cx="3460450" cy="27324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814" y="1314043"/>
            <a:ext cx="5196094" cy="3361373"/>
          </a:xfrm>
          <a:prstGeom prst="rect">
            <a:avLst/>
          </a:prstGeom>
        </p:spPr>
      </p:pic>
      <p:sp>
        <p:nvSpPr>
          <p:cNvPr id="14" name="Rectangle 13"/>
          <p:cNvSpPr/>
          <p:nvPr/>
        </p:nvSpPr>
        <p:spPr>
          <a:xfrm>
            <a:off x="7294016" y="640332"/>
            <a:ext cx="3160802" cy="461665"/>
          </a:xfrm>
          <a:prstGeom prst="rect">
            <a:avLst/>
          </a:prstGeom>
        </p:spPr>
        <p:txBody>
          <a:bodyPr wrap="none">
            <a:spAutoFit/>
          </a:bodyPr>
          <a:lstStyle/>
          <a:p>
            <a:r>
              <a:rPr lang="en-US" sz="2400" dirty="0"/>
              <a:t>T</a:t>
            </a:r>
            <a:r>
              <a:rPr lang="en-US" sz="2400" dirty="0" smtClean="0"/>
              <a:t>he </a:t>
            </a:r>
            <a:r>
              <a:rPr lang="en-US" sz="2400" dirty="0"/>
              <a:t>monument's sketch</a:t>
            </a:r>
          </a:p>
        </p:txBody>
      </p:sp>
    </p:spTree>
    <p:extLst>
      <p:ext uri="{BB962C8B-B14F-4D97-AF65-F5344CB8AC3E}">
        <p14:creationId xmlns:p14="http://schemas.microsoft.com/office/powerpoint/2010/main" val="459369681"/>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45159" y="1577903"/>
            <a:ext cx="3925743" cy="1815746"/>
            <a:chOff x="0" y="0"/>
            <a:chExt cx="2606040" cy="1348740"/>
          </a:xfrm>
        </p:grpSpPr>
        <p:sp>
          <p:nvSpPr>
            <p:cNvPr id="7" name="Flowchart: Magnetic Disk 6"/>
            <p:cNvSpPr/>
            <p:nvPr/>
          </p:nvSpPr>
          <p:spPr>
            <a:xfrm>
              <a:off x="327660" y="563880"/>
              <a:ext cx="1973580" cy="784860"/>
            </a:xfrm>
            <a:prstGeom prst="flowChartMagneticDisk">
              <a:avLst/>
            </a:prstGeom>
            <a:blipFill>
              <a:blip r:embed="rId2"/>
              <a:tile tx="0" ty="0" sx="100000" sy="100000" flip="none" algn="tl"/>
            </a:bli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lowchart: Magnetic Disk 7"/>
            <p:cNvSpPr/>
            <p:nvPr/>
          </p:nvSpPr>
          <p:spPr>
            <a:xfrm>
              <a:off x="0" y="0"/>
              <a:ext cx="2606040" cy="853440"/>
            </a:xfrm>
            <a:prstGeom prst="flowChartMagneticDisk">
              <a:avLst/>
            </a:prstGeom>
            <a:blipFill>
              <a:blip r:embed="rId2"/>
              <a:tile tx="0" ty="0" sx="100000" sy="100000" flip="none" algn="tl"/>
            </a:bli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Rectangle 3"/>
          <p:cNvSpPr>
            <a:spLocks noChangeArrowheads="1"/>
          </p:cNvSpPr>
          <p:nvPr/>
        </p:nvSpPr>
        <p:spPr bwMode="auto">
          <a:xfrm>
            <a:off x="1001658" y="1266050"/>
            <a:ext cx="514350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table of Silence” is made of limestone, having the following dimensions:</a:t>
            </a: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diameter of the table: 2.15 m, the thickness: 0.43 m,</a:t>
            </a: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foot has a diameter of 2 m and a thickness of 0.45 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nvGrpSpPr>
          <p:cNvPr id="11" name="Group 10"/>
          <p:cNvGrpSpPr>
            <a:grpSpLocks noChangeAspect="1"/>
          </p:cNvGrpSpPr>
          <p:nvPr/>
        </p:nvGrpSpPr>
        <p:grpSpPr>
          <a:xfrm>
            <a:off x="10685840" y="1988028"/>
            <a:ext cx="746760" cy="1477644"/>
            <a:chOff x="0" y="0"/>
            <a:chExt cx="1183377" cy="2344420"/>
          </a:xfrm>
        </p:grpSpPr>
        <p:grpSp>
          <p:nvGrpSpPr>
            <p:cNvPr id="12" name="Group 11"/>
            <p:cNvGrpSpPr>
              <a:grpSpLocks noChangeAspect="1"/>
            </p:cNvGrpSpPr>
            <p:nvPr/>
          </p:nvGrpSpPr>
          <p:grpSpPr>
            <a:xfrm>
              <a:off x="0" y="1181100"/>
              <a:ext cx="1183377" cy="1163320"/>
              <a:chOff x="0" y="0"/>
              <a:chExt cx="4602480" cy="4526280"/>
            </a:xfrm>
          </p:grpSpPr>
          <p:sp>
            <p:nvSpPr>
              <p:cNvPr id="17" name="Arc 16"/>
              <p:cNvSpPr/>
              <p:nvPr/>
            </p:nvSpPr>
            <p:spPr>
              <a:xfrm>
                <a:off x="0" y="0"/>
                <a:ext cx="4602480" cy="4526280"/>
              </a:xfrm>
              <a:prstGeom prst="arc">
                <a:avLst>
                  <a:gd name="adj1" fmla="val 10767709"/>
                  <a:gd name="adj2" fmla="val 2993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Arc 17"/>
              <p:cNvSpPr/>
              <p:nvPr/>
            </p:nvSpPr>
            <p:spPr>
              <a:xfrm>
                <a:off x="0" y="1463040"/>
                <a:ext cx="4594860" cy="1478280"/>
              </a:xfrm>
              <a:prstGeom prst="arc">
                <a:avLst>
                  <a:gd name="adj1" fmla="val 10765008"/>
                  <a:gd name="adj2" fmla="val 0"/>
                </a:avLst>
              </a:prstGeom>
              <a:ln w="222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Arc 18"/>
              <p:cNvSpPr/>
              <p:nvPr/>
            </p:nvSpPr>
            <p:spPr>
              <a:xfrm flipV="1">
                <a:off x="7620" y="1485900"/>
                <a:ext cx="4579620" cy="1501140"/>
              </a:xfrm>
              <a:prstGeom prst="arc">
                <a:avLst>
                  <a:gd name="adj1" fmla="val 10765008"/>
                  <a:gd name="adj2" fmla="val 0"/>
                </a:avLst>
              </a:prstGeom>
              <a:ln w="22225">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 name="Group 12"/>
            <p:cNvGrpSpPr>
              <a:grpSpLocks noChangeAspect="1"/>
            </p:cNvGrpSpPr>
            <p:nvPr/>
          </p:nvGrpSpPr>
          <p:grpSpPr>
            <a:xfrm flipV="1">
              <a:off x="0" y="0"/>
              <a:ext cx="1183377" cy="1163320"/>
              <a:chOff x="0" y="0"/>
              <a:chExt cx="4602480" cy="4526280"/>
            </a:xfrm>
          </p:grpSpPr>
          <p:sp>
            <p:nvSpPr>
              <p:cNvPr id="14" name="Arc 13"/>
              <p:cNvSpPr/>
              <p:nvPr/>
            </p:nvSpPr>
            <p:spPr>
              <a:xfrm>
                <a:off x="0" y="0"/>
                <a:ext cx="4602480" cy="4526280"/>
              </a:xfrm>
              <a:prstGeom prst="arc">
                <a:avLst>
                  <a:gd name="adj1" fmla="val 10767709"/>
                  <a:gd name="adj2" fmla="val 2993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Arc 14"/>
              <p:cNvSpPr/>
              <p:nvPr/>
            </p:nvSpPr>
            <p:spPr>
              <a:xfrm>
                <a:off x="0" y="1463040"/>
                <a:ext cx="4594860" cy="1478280"/>
              </a:xfrm>
              <a:prstGeom prst="arc">
                <a:avLst>
                  <a:gd name="adj1" fmla="val 10765008"/>
                  <a:gd name="adj2" fmla="val 0"/>
                </a:avLst>
              </a:prstGeom>
              <a:ln w="222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Arc 15"/>
              <p:cNvSpPr/>
              <p:nvPr/>
            </p:nvSpPr>
            <p:spPr>
              <a:xfrm flipV="1">
                <a:off x="7620" y="1485900"/>
                <a:ext cx="4579620" cy="1501140"/>
              </a:xfrm>
              <a:prstGeom prst="arc">
                <a:avLst>
                  <a:gd name="adj1" fmla="val 10765008"/>
                  <a:gd name="adj2" fmla="val 0"/>
                </a:avLst>
              </a:prstGeom>
              <a:ln w="22225">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923" y="3822055"/>
            <a:ext cx="2068397" cy="2267056"/>
          </a:xfrm>
          <a:prstGeom prst="rect">
            <a:avLst/>
          </a:prstGeom>
          <a:noFill/>
          <a:ln>
            <a:noFill/>
          </a:ln>
          <a:effectLst/>
        </p:spPr>
      </p:pic>
      <p:grpSp>
        <p:nvGrpSpPr>
          <p:cNvPr id="21" name="Group 20"/>
          <p:cNvGrpSpPr>
            <a:grpSpLocks/>
          </p:cNvGrpSpPr>
          <p:nvPr/>
        </p:nvGrpSpPr>
        <p:grpSpPr bwMode="auto">
          <a:xfrm>
            <a:off x="8382480" y="4196935"/>
            <a:ext cx="2524331" cy="1588707"/>
            <a:chOff x="1052670" y="1130401"/>
            <a:chExt cx="20574" cy="13716"/>
          </a:xfrm>
        </p:grpSpPr>
        <p:pic>
          <p:nvPicPr>
            <p:cNvPr id="2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70" y="1130401"/>
              <a:ext cx="20574" cy="1371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pic>
          <p:nvPicPr>
            <p:cNvPr id="23"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77" y="1132774"/>
              <a:ext cx="12960" cy="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721" y="1137485"/>
              <a:ext cx="15480" cy="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4" name="Rectangle 3"/>
          <p:cNvSpPr/>
          <p:nvPr/>
        </p:nvSpPr>
        <p:spPr>
          <a:xfrm>
            <a:off x="889900" y="3815561"/>
            <a:ext cx="3002745" cy="400110"/>
          </a:xfrm>
          <a:prstGeom prst="rect">
            <a:avLst/>
          </a:prstGeom>
        </p:spPr>
        <p:txBody>
          <a:bodyPr wrap="none">
            <a:spAutoFit/>
          </a:bodyPr>
          <a:lstStyle/>
          <a:p>
            <a:r>
              <a:rPr lang="en-US" sz="2000" dirty="0">
                <a:latin typeface="Arial" panose="020B0604020202020204" pitchFamily="34" charset="0"/>
                <a:ea typeface="Calibri" panose="020F0502020204030204" pitchFamily="34" charset="0"/>
              </a:rPr>
              <a:t>The surface of the </a:t>
            </a:r>
            <a:r>
              <a:rPr lang="en-US" sz="2000" dirty="0" smtClean="0">
                <a:latin typeface="Arial" panose="020B0604020202020204" pitchFamily="34" charset="0"/>
                <a:ea typeface="Calibri" panose="020F0502020204030204" pitchFamily="34" charset="0"/>
              </a:rPr>
              <a:t>table</a:t>
            </a:r>
            <a:r>
              <a:rPr lang="en-US" dirty="0" smtClean="0">
                <a:latin typeface="Arial" panose="020B0604020202020204" pitchFamily="34" charset="0"/>
                <a:ea typeface="Calibri" panose="020F0502020204030204" pitchFamily="34" charset="0"/>
              </a:rPr>
              <a:t>: </a:t>
            </a:r>
            <a:endParaRPr lang="en-US" dirty="0"/>
          </a:p>
        </p:txBody>
      </p:sp>
      <p:pic>
        <p:nvPicPr>
          <p:cNvPr id="25" name="Picture 2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9364" y="3822055"/>
            <a:ext cx="928242" cy="374880"/>
          </a:xfrm>
          <a:prstGeom prst="rect">
            <a:avLst/>
          </a:prstGeom>
          <a:noFill/>
          <a:ln>
            <a:noFill/>
          </a:ln>
        </p:spPr>
      </p:pic>
      <p:sp>
        <p:nvSpPr>
          <p:cNvPr id="5" name="Rectangle 4"/>
          <p:cNvSpPr/>
          <p:nvPr/>
        </p:nvSpPr>
        <p:spPr>
          <a:xfrm>
            <a:off x="898249" y="4919581"/>
            <a:ext cx="3387466" cy="400110"/>
          </a:xfrm>
          <a:prstGeom prst="rect">
            <a:avLst/>
          </a:prstGeom>
        </p:spPr>
        <p:txBody>
          <a:bodyPr wrap="none">
            <a:spAutoFit/>
          </a:bodyPr>
          <a:lstStyle/>
          <a:p>
            <a:r>
              <a:rPr lang="en-US" sz="2000" dirty="0">
                <a:latin typeface="Arial" panose="020B0604020202020204" pitchFamily="34" charset="0"/>
                <a:ea typeface="Calibri" panose="020F0502020204030204" pitchFamily="34" charset="0"/>
              </a:rPr>
              <a:t>Circumference of the table </a:t>
            </a:r>
            <a:r>
              <a:rPr lang="en-US" dirty="0" smtClean="0">
                <a:latin typeface="Arial" panose="020B0604020202020204" pitchFamily="34" charset="0"/>
                <a:ea typeface="Calibri" panose="020F0502020204030204" pitchFamily="34" charset="0"/>
              </a:rPr>
              <a:t>: </a:t>
            </a:r>
            <a:endParaRPr lang="en-US" dirty="0"/>
          </a:p>
        </p:txBody>
      </p:sp>
      <p:pic>
        <p:nvPicPr>
          <p:cNvPr id="26" name="Picture 2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1774" y="5017466"/>
            <a:ext cx="627036" cy="279281"/>
          </a:xfrm>
          <a:prstGeom prst="rect">
            <a:avLst/>
          </a:prstGeom>
          <a:noFill/>
          <a:ln>
            <a:noFill/>
          </a:ln>
        </p:spPr>
      </p:pic>
    </p:spTree>
    <p:extLst>
      <p:ext uri="{BB962C8B-B14F-4D97-AF65-F5344CB8AC3E}">
        <p14:creationId xmlns:p14="http://schemas.microsoft.com/office/powerpoint/2010/main" val="3253724055"/>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7863" y="179025"/>
            <a:ext cx="5944861" cy="3336553"/>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6912469" y="499423"/>
            <a:ext cx="4485326" cy="2517389"/>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5000" contrast="10000"/>
                    </a14:imgEffect>
                  </a14:imgLayer>
                </a14:imgProps>
              </a:ext>
              <a:ext uri="{28A0092B-C50C-407E-A947-70E740481C1C}">
                <a14:useLocalDpi xmlns:a14="http://schemas.microsoft.com/office/drawing/2010/main" val="0"/>
              </a:ext>
            </a:extLst>
          </a:blip>
          <a:srcRect l="29688" r="10378"/>
          <a:stretch/>
        </p:blipFill>
        <p:spPr>
          <a:xfrm>
            <a:off x="7397151" y="3188327"/>
            <a:ext cx="3726611" cy="3489766"/>
          </a:xfrm>
          <a:prstGeom prst="rect">
            <a:avLst/>
          </a:prstGeom>
        </p:spPr>
      </p:pic>
      <p:sp>
        <p:nvSpPr>
          <p:cNvPr id="2" name="Rectangle 1"/>
          <p:cNvSpPr/>
          <p:nvPr/>
        </p:nvSpPr>
        <p:spPr>
          <a:xfrm>
            <a:off x="975585" y="3815662"/>
            <a:ext cx="4024344" cy="2554545"/>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Together with my colleagues, I made a 1:8 scale model of the monument using plaster material to be modeled. I did it in the following way: at the 12 chairs I used a glass with a circle shaped opening and two forms of cake for table and leg.</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7"/>
          <a:srcRect l="6278" t="25572" r="11028" b="24733"/>
          <a:stretch/>
        </p:blipFill>
        <p:spPr>
          <a:xfrm>
            <a:off x="5085826" y="4071451"/>
            <a:ext cx="1964112" cy="1572687"/>
          </a:xfrm>
          <a:prstGeom prst="rect">
            <a:avLst/>
          </a:prstGeom>
        </p:spPr>
      </p:pic>
    </p:spTree>
    <p:extLst>
      <p:ext uri="{BB962C8B-B14F-4D97-AF65-F5344CB8AC3E}">
        <p14:creationId xmlns:p14="http://schemas.microsoft.com/office/powerpoint/2010/main" val="1803195635"/>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148"/>
          <a:stretch/>
        </p:blipFill>
        <p:spPr>
          <a:xfrm>
            <a:off x="859177" y="615629"/>
            <a:ext cx="5781675" cy="3693671"/>
          </a:xfrm>
          <a:prstGeom prst="rect">
            <a:avLst/>
          </a:prstGeom>
        </p:spPr>
      </p:pic>
      <p:pic>
        <p:nvPicPr>
          <p:cNvPr id="4" name="Picture 3"/>
          <p:cNvPicPr>
            <a:picLocks noChangeAspect="1"/>
          </p:cNvPicPr>
          <p:nvPr/>
        </p:nvPicPr>
        <p:blipFill rotWithShape="1">
          <a:blip r:embed="rId3"/>
          <a:srcRect l="16667" r="21621"/>
          <a:stretch/>
        </p:blipFill>
        <p:spPr>
          <a:xfrm>
            <a:off x="7644833" y="915429"/>
            <a:ext cx="3171825" cy="2884684"/>
          </a:xfrm>
          <a:prstGeom prst="rect">
            <a:avLst/>
          </a:prstGeom>
        </p:spPr>
      </p:pic>
      <p:sp>
        <p:nvSpPr>
          <p:cNvPr id="3" name="Rectangle 2"/>
          <p:cNvSpPr/>
          <p:nvPr/>
        </p:nvSpPr>
        <p:spPr>
          <a:xfrm>
            <a:off x="971648" y="4471272"/>
            <a:ext cx="10572652" cy="707886"/>
          </a:xfrm>
          <a:prstGeom prst="rect">
            <a:avLst/>
          </a:prstGeom>
        </p:spPr>
        <p:txBody>
          <a:bodyPr wrap="square">
            <a:spAutoFit/>
          </a:bodyPr>
          <a:lstStyle/>
          <a:p>
            <a:pPr algn="ctr"/>
            <a:r>
              <a:rPr lang="en-GB" sz="2000" dirty="0">
                <a:latin typeface="Arial" panose="020B0604020202020204" pitchFamily="34" charset="0"/>
                <a:cs typeface="Arial" panose="020B0604020202020204" pitchFamily="34" charset="0"/>
              </a:rPr>
              <a:t>Finally we were glad to have participated in this project, we learned  how to work in the team and learned more about this </a:t>
            </a:r>
            <a:r>
              <a:rPr lang="en-GB" sz="2000" dirty="0" smtClean="0">
                <a:latin typeface="Arial" panose="020B0604020202020204" pitchFamily="34" charset="0"/>
                <a:cs typeface="Arial" panose="020B0604020202020204" pitchFamily="34" charset="0"/>
              </a:rPr>
              <a:t>monument, </a:t>
            </a:r>
            <a:r>
              <a:rPr lang="en-US" sz="2000" dirty="0" smtClean="0">
                <a:latin typeface="Arial" panose="020B0604020202020204" pitchFamily="34" charset="0"/>
                <a:cs typeface="Arial" panose="020B0604020202020204" pitchFamily="34" charset="0"/>
              </a:rPr>
              <a:t>geometry </a:t>
            </a:r>
            <a:r>
              <a:rPr lang="en-US" sz="2000" dirty="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nd </a:t>
            </a:r>
            <a:r>
              <a:rPr lang="en-US" sz="2000" dirty="0">
                <a:latin typeface="Arial" panose="020B0604020202020204" pitchFamily="34" charset="0"/>
                <a:cs typeface="Arial" panose="020B0604020202020204" pitchFamily="34" charset="0"/>
              </a:rPr>
              <a:t>building a </a:t>
            </a:r>
            <a:r>
              <a:rPr lang="en-US" sz="2000" dirty="0" smtClean="0">
                <a:latin typeface="Arial" panose="020B0604020202020204" pitchFamily="34" charset="0"/>
                <a:cs typeface="Arial" panose="020B0604020202020204" pitchFamily="34" charset="0"/>
              </a:rPr>
              <a:t>model </a:t>
            </a:r>
            <a:r>
              <a:rPr lang="en-US" sz="2000" dirty="0">
                <a:latin typeface="Arial" panose="020B0604020202020204" pitchFamily="34" charset="0"/>
                <a:cs typeface="Arial" panose="020B0604020202020204" pitchFamily="34" charset="0"/>
              </a:rPr>
              <a:t>on a certain scale</a:t>
            </a:r>
            <a:r>
              <a:rPr lang="en-GB" sz="2000" dirty="0" smtClean="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5" name="Rectangle 4"/>
          <p:cNvSpPr/>
          <p:nvPr/>
        </p:nvSpPr>
        <p:spPr>
          <a:xfrm>
            <a:off x="1584728" y="5496374"/>
            <a:ext cx="9034781" cy="707886"/>
          </a:xfrm>
          <a:prstGeom prst="rect">
            <a:avLst/>
          </a:prstGeom>
        </p:spPr>
        <p:txBody>
          <a:bodyPr wrap="square">
            <a:spAutoFit/>
          </a:bodyPr>
          <a:lstStyle/>
          <a:p>
            <a:pPr algn="ctr"/>
            <a:r>
              <a:rPr lang="en-US" b="1" dirty="0">
                <a:latin typeface="Roboto"/>
              </a:rPr>
              <a:t>T</a:t>
            </a:r>
            <a:r>
              <a:rPr lang="en-US" sz="2000" b="1" dirty="0">
                <a:latin typeface="Arial" panose="020B0604020202020204" pitchFamily="34" charset="0"/>
                <a:cs typeface="Arial" panose="020B0604020202020204" pitchFamily="34" charset="0"/>
              </a:rPr>
              <a:t>he team that made the </a:t>
            </a:r>
            <a:r>
              <a:rPr lang="en-US" sz="2000" b="1" dirty="0" smtClean="0">
                <a:latin typeface="Arial" panose="020B0604020202020204" pitchFamily="34" charset="0"/>
                <a:cs typeface="Arial" panose="020B0604020202020204" pitchFamily="34" charset="0"/>
              </a:rPr>
              <a:t>project </a:t>
            </a:r>
            <a:r>
              <a:rPr lang="en-US" sz="2000" b="1" i="1" dirty="0" smtClean="0">
                <a:latin typeface="Arial" panose="020B0604020202020204" pitchFamily="34" charset="0"/>
                <a:ea typeface="Calibri" panose="020F0502020204030204" pitchFamily="34" charset="0"/>
                <a:cs typeface="Arial" panose="020B0604020202020204" pitchFamily="34" charset="0"/>
              </a:rPr>
              <a:t>“</a:t>
            </a:r>
            <a:r>
              <a:rPr lang="en-GB" sz="2000" b="1" dirty="0">
                <a:latin typeface="Arial" panose="020B0604020202020204" pitchFamily="34" charset="0"/>
                <a:cs typeface="Arial" panose="020B0604020202020204" pitchFamily="34" charset="0"/>
              </a:rPr>
              <a:t>The Table of Silence</a:t>
            </a:r>
            <a:r>
              <a:rPr lang="en-US" sz="2000" b="1" i="1" dirty="0" smtClean="0">
                <a:latin typeface="Arial" panose="020B0604020202020204" pitchFamily="34" charset="0"/>
                <a:ea typeface="Calibri" panose="020F0502020204030204" pitchFamily="34" charset="0"/>
                <a:cs typeface="Arial" panose="020B0604020202020204" pitchFamily="34" charset="0"/>
              </a:rPr>
              <a:t>”: </a:t>
            </a:r>
            <a:r>
              <a:rPr lang="en-US" sz="2000" b="1" i="1" dirty="0" err="1" smtClean="0">
                <a:latin typeface="Arial" panose="020B0604020202020204" pitchFamily="34" charset="0"/>
                <a:ea typeface="Calibri" panose="020F0502020204030204" pitchFamily="34" charset="0"/>
                <a:cs typeface="Arial" panose="020B0604020202020204" pitchFamily="34" charset="0"/>
              </a:rPr>
              <a:t>Rafik</a:t>
            </a:r>
            <a:r>
              <a:rPr lang="en-US" sz="2000" b="1" i="1" dirty="0" smtClean="0">
                <a:latin typeface="Arial" panose="020B0604020202020204" pitchFamily="34" charset="0"/>
                <a:ea typeface="Calibri" panose="020F0502020204030204" pitchFamily="34" charset="0"/>
                <a:cs typeface="Arial" panose="020B0604020202020204" pitchFamily="34" charset="0"/>
              </a:rPr>
              <a:t>, Clara, Vlad, Denis, Lorena, Alexandra, Elissa, </a:t>
            </a:r>
            <a:r>
              <a:rPr lang="en-US" sz="2000" b="1" i="1" dirty="0" err="1" smtClean="0">
                <a:latin typeface="Arial" panose="020B0604020202020204" pitchFamily="34" charset="0"/>
                <a:ea typeface="Calibri" panose="020F0502020204030204" pitchFamily="34" charset="0"/>
                <a:cs typeface="Arial" panose="020B0604020202020204" pitchFamily="34" charset="0"/>
              </a:rPr>
              <a:t>Lavinia</a:t>
            </a:r>
            <a:r>
              <a:rPr lang="en-US" sz="2000" b="1" i="1" dirty="0" smtClean="0">
                <a:latin typeface="Arial" panose="020B0604020202020204" pitchFamily="34" charset="0"/>
                <a:ea typeface="Calibri" panose="020F0502020204030204" pitchFamily="34" charset="0"/>
                <a:cs typeface="Arial" panose="020B0604020202020204" pitchFamily="34" charset="0"/>
              </a:rPr>
              <a:t>, Eduard </a:t>
            </a:r>
            <a:r>
              <a:rPr lang="en-US" sz="2000" b="1" dirty="0" smtClean="0">
                <a:latin typeface="Arial" panose="020B0604020202020204" pitchFamily="34" charset="0"/>
                <a:ea typeface="Calibri" panose="020F050202020403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Class </a:t>
            </a:r>
            <a:r>
              <a:rPr lang="en-US" sz="2000" b="1" dirty="0" smtClean="0">
                <a:latin typeface="Arial" panose="020B0604020202020204" pitchFamily="34" charset="0"/>
                <a:cs typeface="Arial" panose="020B0604020202020204" pitchFamily="34" charset="0"/>
              </a:rPr>
              <a:t>6D)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535658"/>
      </p:ext>
    </p:extLst>
  </p:cSld>
  <p:clrMapOvr>
    <a:masterClrMapping/>
  </p:clrMapOvr>
  <mc:AlternateContent xmlns:mc="http://schemas.openxmlformats.org/markup-compatibility/2006" xmlns:p14="http://schemas.microsoft.com/office/powerpoint/2010/main">
    <mc:Choice Requires="p14">
      <p:transition spd="slow" p14:dur="2000" advClick="0" advTm="5000">
        <p14:ferris dir="r"/>
      </p:transition>
    </mc:Choice>
    <mc:Fallback xmlns="">
      <p:transition spd="slow" advClick="0" advTm="5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508</TotalTime>
  <Words>332</Words>
  <Application>Microsoft Office PowerPoint</Application>
  <PresentationFormat>Widescreen</PresentationFormat>
  <Paragraphs>17</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Courier New</vt:lpstr>
      <vt:lpstr>Roboto</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Monica.Corbus</dc:creator>
  <cp:lastModifiedBy>Monica.Corbus</cp:lastModifiedBy>
  <cp:revision>39</cp:revision>
  <dcterms:created xsi:type="dcterms:W3CDTF">2019-03-11T09:08:41Z</dcterms:created>
  <dcterms:modified xsi:type="dcterms:W3CDTF">2019-03-17T15:06:06Z</dcterms:modified>
</cp:coreProperties>
</file>