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8" r:id="rId4"/>
    <p:sldId id="266" r:id="rId5"/>
    <p:sldId id="269" r:id="rId6"/>
    <p:sldId id="267" r:id="rId7"/>
    <p:sldId id="268" r:id="rId8"/>
    <p:sldId id="260" r:id="rId9"/>
    <p:sldId id="261" r:id="rId10"/>
    <p:sldId id="263" r:id="rId11"/>
    <p:sldId id="262" r:id="rId12"/>
    <p:sldId id="264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83" d="100"/>
          <a:sy n="83" d="100"/>
        </p:scale>
        <p:origin x="69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314F9DA-8EB7-4FB0-9FAA-50DB09767806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CA27D79-D74C-4A0B-B53D-719C291982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8568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F9DA-8EB7-4FB0-9FAA-50DB09767806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7D79-D74C-4A0B-B53D-719C291982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183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F9DA-8EB7-4FB0-9FAA-50DB09767806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7D79-D74C-4A0B-B53D-719C291982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9668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F9DA-8EB7-4FB0-9FAA-50DB09767806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7D79-D74C-4A0B-B53D-719C291982EA}" type="slidenum">
              <a:rPr lang="hr-HR" smtClean="0"/>
              <a:t>‹#›</a:t>
            </a:fld>
            <a:endParaRPr lang="hr-H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1544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F9DA-8EB7-4FB0-9FAA-50DB09767806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7D79-D74C-4A0B-B53D-719C291982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3137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F9DA-8EB7-4FB0-9FAA-50DB09767806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7D79-D74C-4A0B-B53D-719C291982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6745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F9DA-8EB7-4FB0-9FAA-50DB09767806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7D79-D74C-4A0B-B53D-719C291982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1769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F9DA-8EB7-4FB0-9FAA-50DB09767806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7D79-D74C-4A0B-B53D-719C291982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4993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F9DA-8EB7-4FB0-9FAA-50DB09767806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7D79-D74C-4A0B-B53D-719C291982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563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F9DA-8EB7-4FB0-9FAA-50DB09767806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7D79-D74C-4A0B-B53D-719C291982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1861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F9DA-8EB7-4FB0-9FAA-50DB09767806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7D79-D74C-4A0B-B53D-719C291982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986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F9DA-8EB7-4FB0-9FAA-50DB09767806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7D79-D74C-4A0B-B53D-719C291982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247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F9DA-8EB7-4FB0-9FAA-50DB09767806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7D79-D74C-4A0B-B53D-719C291982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523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F9DA-8EB7-4FB0-9FAA-50DB09767806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7D79-D74C-4A0B-B53D-719C291982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321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F9DA-8EB7-4FB0-9FAA-50DB09767806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7D79-D74C-4A0B-B53D-719C291982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315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F9DA-8EB7-4FB0-9FAA-50DB09767806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7D79-D74C-4A0B-B53D-719C291982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5216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F9DA-8EB7-4FB0-9FAA-50DB09767806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7D79-D74C-4A0B-B53D-719C291982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525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4F9DA-8EB7-4FB0-9FAA-50DB09767806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27D79-D74C-4A0B-B53D-719C291982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7980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isitzagorje.hr/kultura/rodna-kuca-dr-franje-tudmana/" TargetMode="External"/><Relationship Id="rId2" Type="http://schemas.openxmlformats.org/officeDocument/2006/relationships/hyperlink" Target="https://hr.wikipedia.org/wiki/Franjo_Tu%C4%91ma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utorij.e-skole.hr/share/proxy/alfresco-noauth/edutorij/api/proxy-guest/af9b8682-eef4-478e-9b92-edcba4790886/html/24827_Talesov_poucak.html" TargetMode="External"/><Relationship Id="rId4" Type="http://schemas.openxmlformats.org/officeDocument/2006/relationships/hyperlink" Target="https://hr.wikipedia.org/wiki/Datoteka:Rodna_ku%C4%87a_Dr._Franje_Tu%C4%91mana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D30A8F-47BE-4C07-ACCA-F3C9362C25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164" y="1122363"/>
            <a:ext cx="9254835" cy="1870219"/>
          </a:xfrm>
        </p:spPr>
        <p:txBody>
          <a:bodyPr/>
          <a:lstStyle/>
          <a:p>
            <a:pPr algn="ctr"/>
            <a:r>
              <a:rPr lang="hr-HR" dirty="0" smtClean="0"/>
              <a:t>APPLICATION OF THALES' THEOREM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B0F084F-CD9A-4C1E-99AF-DD5066CDF4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hr-HR" sz="2800" dirty="0" smtClean="0"/>
              <a:t>BIRTH HOUSE OF </a:t>
            </a:r>
            <a:r>
              <a:rPr lang="hr-HR" sz="2800" dirty="0"/>
              <a:t>dr. </a:t>
            </a:r>
            <a:r>
              <a:rPr lang="hr-HR" sz="2800" dirty="0" smtClean="0"/>
              <a:t>franjO tuDJman</a:t>
            </a:r>
          </a:p>
          <a:p>
            <a:endParaRPr lang="hr-HR" dirty="0"/>
          </a:p>
          <a:p>
            <a:r>
              <a:rPr lang="hr-HR" dirty="0" smtClean="0"/>
              <a:t>Made by: </a:t>
            </a:r>
          </a:p>
          <a:p>
            <a:r>
              <a:rPr lang="hr-HR" dirty="0" smtClean="0"/>
              <a:t>8th graders, district school dubravica, elementary school pušća, croatia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291" y="5546645"/>
            <a:ext cx="2298580" cy="91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4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zervirano mjesto teksta 3">
                <a:extLst>
                  <a:ext uri="{FF2B5EF4-FFF2-40B4-BE49-F238E27FC236}">
                    <a16:creationId xmlns:a16="http://schemas.microsoft.com/office/drawing/2014/main" id="{D7BCB3BD-A042-4810-9420-EA6BD2A63F22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1333135" y="1503762"/>
                <a:ext cx="5492537" cy="4257846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 smtClean="0"/>
                  <a:t>Triangles </a:t>
                </a:r>
                <a14:m>
                  <m:oMath xmlns:m="http://schemas.openxmlformats.org/officeDocument/2006/math">
                    <m:r>
                      <a:rPr lang="hr-H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hr-HR" sz="2400" dirty="0"/>
                  <a:t> i </a:t>
                </a:r>
                <a14:m>
                  <m:oMath xmlns:m="http://schemas.openxmlformats.org/officeDocument/2006/math">
                    <m:r>
                      <a:rPr lang="hr-H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hr-HR" sz="2400" dirty="0"/>
                  <a:t> </a:t>
                </a:r>
                <a:r>
                  <a:rPr lang="hr-HR" sz="2400" dirty="0" smtClean="0"/>
                  <a:t>are called similar: </a:t>
                </a:r>
                <a:endParaRPr lang="hr-HR" sz="2400" dirty="0"/>
              </a:p>
              <a:p>
                <a14:m>
                  <m:oMath xmlns:m="http://schemas.openxmlformats.org/officeDocument/2006/math">
                    <m:r>
                      <a:rPr lang="hr-H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𝐷𝐴𝐸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≡∠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𝐵𝐴𝐶</m:t>
                    </m:r>
                  </m:oMath>
                </a14:m>
                <a:r>
                  <a:rPr lang="hr-HR" sz="24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hr-H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∡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=∡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hr-HR" sz="2400" dirty="0"/>
                  <a:t>  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hr-H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hr-HR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∡</m:t>
                    </m:r>
                    <m:r>
                      <a:rPr lang="hr-HR" sz="24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hr-HR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=∡</m:t>
                    </m:r>
                    <m:r>
                      <a:rPr lang="hr-HR" sz="24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m:rPr>
                        <m:nor/>
                      </m:rPr>
                      <a:rPr lang="hr-HR" sz="2400" dirty="0">
                        <a:solidFill>
                          <a:prstClr val="white"/>
                        </a:solidFill>
                      </a:rPr>
                      <m:t>  </m:t>
                    </m:r>
                    <m:r>
                      <m:rPr>
                        <m:nor/>
                      </m:rPr>
                      <a:rPr lang="hr-HR" sz="2400" b="0" i="0" dirty="0" smtClean="0">
                        <a:solidFill>
                          <a:prstClr val="white"/>
                        </a:solidFill>
                      </a:rPr>
                      <m:t> </m:t>
                    </m:r>
                  </m:oMath>
                </a14:m>
                <a:r>
                  <a:rPr lang="hr-HR" sz="2400" dirty="0">
                    <a:solidFill>
                      <a:prstClr val="white"/>
                    </a:solidFill>
                  </a:rPr>
                  <a:t>   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hr-H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hr-HR" sz="2400" dirty="0"/>
                  <a:t> </a:t>
                </a:r>
                <a14:m>
                  <m:oMath xmlns:m="http://schemas.openxmlformats.org/officeDocument/2006/math">
                    <m:r>
                      <a:rPr lang="hr-H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hr-HR" sz="2400" dirty="0"/>
                  <a:t> </a:t>
                </a:r>
                <a14:m>
                  <m:oMath xmlns:m="http://schemas.openxmlformats.org/officeDocument/2006/math"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hr-HR" sz="2400" dirty="0">
                    <a:solidFill>
                      <a:prstClr val="white"/>
                    </a:solidFill>
                  </a:rPr>
                  <a:t> </a:t>
                </a:r>
              </a:p>
              <a:p>
                <a:pPr lvl="0"/>
                <a:endParaRPr lang="hr-HR" sz="2400" dirty="0">
                  <a:solidFill>
                    <a:prstClr val="white"/>
                  </a:solidFill>
                </a:endParaRPr>
              </a:p>
              <a:p>
                <a:endParaRPr lang="hr-HR" sz="2400" dirty="0"/>
              </a:p>
              <a:p>
                <a:endParaRPr lang="hr-HR" sz="2400" dirty="0"/>
              </a:p>
            </p:txBody>
          </p:sp>
        </mc:Choice>
        <mc:Fallback>
          <p:sp>
            <p:nvSpPr>
              <p:cNvPr id="4" name="Rezervirano mjesto teksta 3">
                <a:extLst>
                  <a:ext uri="{FF2B5EF4-FFF2-40B4-BE49-F238E27FC236}">
                    <a16:creationId xmlns:a16="http://schemas.microsoft.com/office/drawing/2014/main" id="{D7BCB3BD-A042-4810-9420-EA6BD2A63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1333135" y="1503762"/>
                <a:ext cx="5492537" cy="4257846"/>
              </a:xfrm>
              <a:blipFill>
                <a:blip r:embed="rId2"/>
                <a:stretch>
                  <a:fillRect l="-1776" t="-143" r="-133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Rezervirano mjesto sadržaja 5">
            <a:extLst>
              <a:ext uri="{FF2B5EF4-FFF2-40B4-BE49-F238E27FC236}">
                <a16:creationId xmlns:a16="http://schemas.microsoft.com/office/drawing/2014/main" id="{9F6F104F-111D-441D-AF2C-2809E002B5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152" y="1258068"/>
            <a:ext cx="3124471" cy="4587638"/>
          </a:xfrm>
        </p:spPr>
      </p:pic>
    </p:spTree>
    <p:extLst>
      <p:ext uri="{BB962C8B-B14F-4D97-AF65-F5344CB8AC3E}">
        <p14:creationId xmlns:p14="http://schemas.microsoft.com/office/powerpoint/2010/main" val="864614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zervirano mjesto teksta 3">
                <a:extLst>
                  <a:ext uri="{FF2B5EF4-FFF2-40B4-BE49-F238E27FC236}">
                    <a16:creationId xmlns:a16="http://schemas.microsoft.com/office/drawing/2014/main" id="{2EEDCB4B-027E-4123-839E-E82441F6E498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1004661" y="1282265"/>
                <a:ext cx="5257593" cy="4726184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/>
                  <a:t>Now let us apply Thales' </a:t>
                </a:r>
                <a:r>
                  <a:rPr lang="hr-HR" sz="2400" dirty="0" smtClean="0"/>
                  <a:t>theorem</a:t>
                </a:r>
                <a:r>
                  <a:rPr lang="hr-HR" sz="2400" dirty="0" smtClean="0"/>
                  <a:t>: </a:t>
                </a:r>
                <a:endParaRPr lang="hr-HR" sz="2400" dirty="0"/>
              </a:p>
              <a:p>
                <a:endParaRPr lang="hr-H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hr-HR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d>
                        <m:d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</m:e>
                          </m:d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𝐵𝐷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e>
                          </m:acc>
                        </m:e>
                      </m:d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 : </m:t>
                      </m:r>
                      <m:d>
                        <m:dPr>
                          <m:begChr m:val="|"/>
                          <m:endChr m:val="|"/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𝐷𝐸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hr-HR" sz="2400" dirty="0"/>
              </a:p>
              <a:p>
                <a:r>
                  <a:rPr lang="hr-HR" sz="2400" dirty="0"/>
                  <a:t>     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99 :</m:t>
                    </m:r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99+261</m:t>
                        </m:r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=158 :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r-HR" sz="2400" dirty="0"/>
                  <a:t> </a:t>
                </a:r>
              </a:p>
              <a:p>
                <a:r>
                  <a:rPr lang="hr-HR" sz="2400" b="0" dirty="0"/>
                  <a:t>          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99 :360=158 :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r-HR" sz="2400" dirty="0"/>
                  <a:t> </a:t>
                </a:r>
              </a:p>
              <a:p>
                <a:r>
                  <a:rPr lang="hr-HR" sz="2400" b="0" dirty="0"/>
                  <a:t>            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99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=360∙158</m:t>
                    </m:r>
                  </m:oMath>
                </a14:m>
                <a:r>
                  <a:rPr lang="hr-HR" sz="2400" dirty="0"/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99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=56880</m:t>
                      </m:r>
                    </m:oMath>
                  </m:oMathPara>
                </a14:m>
                <a:endParaRPr lang="hr-H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574.5454 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hr-H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5.75 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hr-HR" sz="2400" dirty="0"/>
              </a:p>
              <a:p>
                <a:endParaRPr lang="hr-HR" sz="2400" dirty="0"/>
              </a:p>
            </p:txBody>
          </p:sp>
        </mc:Choice>
        <mc:Fallback>
          <p:sp>
            <p:nvSpPr>
              <p:cNvPr id="4" name="Rezervirano mjesto teksta 3">
                <a:extLst>
                  <a:ext uri="{FF2B5EF4-FFF2-40B4-BE49-F238E27FC236}">
                    <a16:creationId xmlns:a16="http://schemas.microsoft.com/office/drawing/2014/main" id="{2EEDCB4B-027E-4123-839E-E82441F6E4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1004661" y="1282265"/>
                <a:ext cx="5257593" cy="4726184"/>
              </a:xfrm>
              <a:blipFill>
                <a:blip r:embed="rId2"/>
                <a:stretch>
                  <a:fillRect l="-1856" t="-12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Rezervirano mjesto sadržaja 5">
            <a:extLst>
              <a:ext uri="{FF2B5EF4-FFF2-40B4-BE49-F238E27FC236}">
                <a16:creationId xmlns:a16="http://schemas.microsoft.com/office/drawing/2014/main" id="{A54334BD-A25C-40A6-A9F9-C67A246EE9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27" y="937741"/>
            <a:ext cx="3688115" cy="5415232"/>
          </a:xfrm>
        </p:spPr>
      </p:pic>
    </p:spTree>
    <p:extLst>
      <p:ext uri="{BB962C8B-B14F-4D97-AF65-F5344CB8AC3E}">
        <p14:creationId xmlns:p14="http://schemas.microsoft.com/office/powerpoint/2010/main" val="295433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2A1B675-E2EF-41F7-B56D-33716314376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033" y="640671"/>
            <a:ext cx="6336328" cy="47522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kstniOkvir 5">
                <a:extLst>
                  <a:ext uri="{FF2B5EF4-FFF2-40B4-BE49-F238E27FC236}">
                    <a16:creationId xmlns:a16="http://schemas.microsoft.com/office/drawing/2014/main" id="{55C38DA5-23DC-48B1-87F1-4C3E7254EDB3}"/>
                  </a:ext>
                </a:extLst>
              </p:cNvPr>
              <p:cNvSpPr txBox="1"/>
              <p:nvPr/>
            </p:nvSpPr>
            <p:spPr>
              <a:xfrm>
                <a:off x="3485742" y="5662160"/>
                <a:ext cx="4294909" cy="812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lnSpc>
                    <a:spcPct val="120000"/>
                  </a:lnSpc>
                  <a:spcBef>
                    <a:spcPts val="1000"/>
                  </a:spcBef>
                  <a:buSzPct val="125000"/>
                </a:pPr>
                <a:r>
                  <a:rPr lang="hr-HR" sz="2400" dirty="0"/>
                  <a:t>The height of the house is</a:t>
                </a:r>
                <a:r>
                  <a:rPr lang="hr-HR" sz="2400" dirty="0" smtClean="0"/>
                  <a:t> </a:t>
                </a:r>
                <a14:m>
                  <m:oMath xmlns:m="http://schemas.openxmlformats.org/officeDocument/2006/math">
                    <m:r>
                      <a:rPr lang="hr-HR" sz="2400">
                        <a:latin typeface="Cambria Math" panose="02040503050406030204" pitchFamily="18" charset="0"/>
                      </a:rPr>
                      <m:t>5.75 </m:t>
                    </m:r>
                    <m:r>
                      <a:rPr lang="hr-HR" sz="240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hr-HR" sz="2400" dirty="0"/>
                  <a:t>.   </a:t>
                </a:r>
              </a:p>
              <a:p>
                <a:pPr algn="ctr"/>
                <a:endParaRPr lang="hr-HR" dirty="0"/>
              </a:p>
            </p:txBody>
          </p:sp>
        </mc:Choice>
        <mc:Fallback>
          <p:sp>
            <p:nvSpPr>
              <p:cNvPr id="6" name="TekstniOkvir 5">
                <a:extLst>
                  <a:ext uri="{FF2B5EF4-FFF2-40B4-BE49-F238E27FC236}">
                    <a16:creationId xmlns:a16="http://schemas.microsoft.com/office/drawing/2014/main" id="{55C38DA5-23DC-48B1-87F1-4C3E7254E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742" y="5662160"/>
                <a:ext cx="4294909" cy="812530"/>
              </a:xfrm>
              <a:prstGeom prst="rect">
                <a:avLst/>
              </a:prstGeom>
              <a:blipFill>
                <a:blip r:embed="rId3"/>
                <a:stretch>
                  <a:fillRect l="-2131" t="-752" r="-781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330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literature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10357861" cy="3541714"/>
          </a:xfrm>
        </p:spPr>
        <p:txBody>
          <a:bodyPr>
            <a:normAutofit lnSpcReduction="10000"/>
          </a:bodyPr>
          <a:lstStyle/>
          <a:p>
            <a:r>
              <a:rPr lang="hr-HR" sz="2000" dirty="0">
                <a:hlinkClick r:id="rId2"/>
              </a:rPr>
              <a:t>https://</a:t>
            </a:r>
            <a:r>
              <a:rPr lang="hr-HR" sz="2000" dirty="0" smtClean="0">
                <a:hlinkClick r:id="rId2"/>
              </a:rPr>
              <a:t>hr.wikipedia.org/wiki/Franjo_Tu%C4%91man</a:t>
            </a:r>
            <a:endParaRPr lang="hr-HR" sz="2000" dirty="0" smtClean="0"/>
          </a:p>
          <a:p>
            <a:endParaRPr lang="hr-HR" sz="2000" dirty="0" smtClean="0"/>
          </a:p>
          <a:p>
            <a:r>
              <a:rPr lang="hr-HR" sz="2000" dirty="0">
                <a:hlinkClick r:id="rId3"/>
              </a:rPr>
              <a:t>https://visitzagorje.hr/kultura/rodna-kuca-dr-franje-tudmana</a:t>
            </a:r>
            <a:r>
              <a:rPr lang="hr-HR" sz="2000" dirty="0" smtClean="0">
                <a:hlinkClick r:id="rId3"/>
              </a:rPr>
              <a:t>/</a:t>
            </a:r>
            <a:endParaRPr lang="hr-HR" sz="2000" dirty="0" smtClean="0"/>
          </a:p>
          <a:p>
            <a:endParaRPr lang="hr-HR" sz="2000" dirty="0" smtClean="0"/>
          </a:p>
          <a:p>
            <a:r>
              <a:rPr lang="hr-HR" sz="2000" dirty="0">
                <a:hlinkClick r:id="rId4"/>
              </a:rPr>
              <a:t>https://hr.wikipedia.org/wiki/Datoteka:Rodna_ku%C4%87a_Dr._</a:t>
            </a:r>
            <a:r>
              <a:rPr lang="hr-HR" sz="2000" dirty="0" smtClean="0">
                <a:hlinkClick r:id="rId4"/>
              </a:rPr>
              <a:t>Franje_Tu%C4%91mana.jpg</a:t>
            </a:r>
            <a:endParaRPr lang="hr-HR" sz="2000" dirty="0" smtClean="0"/>
          </a:p>
          <a:p>
            <a:endParaRPr lang="hr-HR" sz="2000" dirty="0" smtClean="0"/>
          </a:p>
          <a:p>
            <a:r>
              <a:rPr lang="hr-HR" sz="2000" dirty="0">
                <a:hlinkClick r:id="rId5"/>
              </a:rPr>
              <a:t>https://</a:t>
            </a:r>
            <a:r>
              <a:rPr lang="hr-HR" sz="2000" dirty="0" smtClean="0">
                <a:hlinkClick r:id="rId5"/>
              </a:rPr>
              <a:t>edutorij.e-skole.hr/share/proxy/alfresco-noauth/edutorij/api/proxy-guest/af9b8682-eef4-478e-9b92-edcba4790886/html/24827_Talesov_poucak.html</a:t>
            </a:r>
            <a:endParaRPr lang="hr-HR" sz="2000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76805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D701C0-A3F1-4C54-8FA8-7E2B77A44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609601"/>
            <a:ext cx="4302750" cy="951344"/>
          </a:xfrm>
        </p:spPr>
        <p:txBody>
          <a:bodyPr/>
          <a:lstStyle/>
          <a:p>
            <a:r>
              <a:rPr lang="hr-HR" dirty="0"/>
              <a:t>Dr. franjo </a:t>
            </a:r>
            <a:r>
              <a:rPr lang="hr-HR" dirty="0" smtClean="0"/>
              <a:t>tuDJman</a:t>
            </a:r>
            <a:endParaRPr lang="hr-HR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EEA465CC-6256-40E4-8E13-C6DF5DEFA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511" y="704465"/>
            <a:ext cx="3556101" cy="5653880"/>
          </a:xfr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E82948E-2750-453C-920C-40CC8F3A9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9674" y="1997476"/>
            <a:ext cx="5560290" cy="379372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Dr. Franjo </a:t>
            </a:r>
            <a:r>
              <a:rPr lang="hr-HR" sz="2400" dirty="0" smtClean="0"/>
              <a:t>Tudjman </a:t>
            </a:r>
            <a:r>
              <a:rPr lang="hr-HR" sz="2400" dirty="0"/>
              <a:t>was born on May 14, 1922, and died on December 10, </a:t>
            </a:r>
            <a:r>
              <a:rPr lang="hr-HR" sz="2400" dirty="0" smtClean="0"/>
              <a:t>1999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/>
              <a:t>he</a:t>
            </a:r>
            <a:r>
              <a:rPr lang="hr-HR" sz="2400" dirty="0" smtClean="0"/>
              <a:t> </a:t>
            </a:r>
            <a:r>
              <a:rPr lang="hr-HR" sz="2600" dirty="0"/>
              <a:t>was the first Croatian president</a:t>
            </a:r>
          </a:p>
          <a:p>
            <a:r>
              <a:rPr lang="hr-HR" sz="26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/>
              <a:t>he became president in 1992 and was president until his death</a:t>
            </a:r>
          </a:p>
          <a:p>
            <a:r>
              <a:rPr lang="hr-HR" dirty="0"/>
              <a:t>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8513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DAE8FB-720F-4AB0-A4B8-AA0C40EB1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521" y="941791"/>
            <a:ext cx="9905998" cy="434427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BIRTH HOUSE OF dr. franjO tuDJman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CDA83EB-A9FB-4038-B232-062247B71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884" y="2189017"/>
            <a:ext cx="10431752" cy="44888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/>
              <a:t>Dr. Franjo Tudjman's birthplace is Veliko Trgovisce, </a:t>
            </a:r>
            <a:r>
              <a:rPr lang="hr-HR" dirty="0" smtClean="0"/>
              <a:t>Croatia</a:t>
            </a:r>
          </a:p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smtClean="0"/>
              <a:t>in </a:t>
            </a:r>
            <a:r>
              <a:rPr lang="hr-HR" dirty="0"/>
              <a:t>that house he spent his childhood with his parents and two </a:t>
            </a:r>
            <a:r>
              <a:rPr lang="hr-HR" dirty="0" smtClean="0"/>
              <a:t>brothers</a:t>
            </a:r>
          </a:p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r>
              <a:rPr lang="hr-HR" dirty="0"/>
              <a:t>the house was built by a craftsman </a:t>
            </a:r>
            <a:r>
              <a:rPr lang="hr-HR"/>
              <a:t>from </a:t>
            </a:r>
            <a:r>
              <a:rPr lang="hr-HR" smtClean="0"/>
              <a:t>Varazdin </a:t>
            </a:r>
            <a:r>
              <a:rPr lang="hr-HR" dirty="0"/>
              <a:t>in the </a:t>
            </a:r>
            <a:r>
              <a:rPr lang="hr-HR" dirty="0" smtClean="0"/>
              <a:t>1920s</a:t>
            </a:r>
          </a:p>
        </p:txBody>
      </p:sp>
    </p:spTree>
    <p:extLst>
      <p:ext uri="{BB962C8B-B14F-4D97-AF65-F5344CB8AC3E}">
        <p14:creationId xmlns:p14="http://schemas.microsoft.com/office/powerpoint/2010/main" val="303713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DAE8FB-720F-4AB0-A4B8-AA0C40EB1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60900"/>
          </a:xfrm>
        </p:spPr>
        <p:txBody>
          <a:bodyPr/>
          <a:lstStyle/>
          <a:p>
            <a:pPr algn="ctr"/>
            <a:r>
              <a:rPr lang="hr-HR" dirty="0"/>
              <a:t>BIRTH HOUSE OF dr. franjO tuDJman</a:t>
            </a:r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85849B8-12F1-4198-B9F5-748E41A9E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58" y="1837099"/>
            <a:ext cx="6011252" cy="4508440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01813F1-89C7-4F61-907D-0A6171C034F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92344" y="2251822"/>
            <a:ext cx="4678534" cy="350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0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DAE8FB-720F-4AB0-A4B8-AA0C40EB1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048" y="960263"/>
            <a:ext cx="9905998" cy="434427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BIRTH HOUSE OF dr. franjO tuDJman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CDA83EB-A9FB-4038-B232-062247B71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080656"/>
            <a:ext cx="10431752" cy="5246254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the </a:t>
            </a:r>
            <a:r>
              <a:rPr lang="hr-HR" dirty="0"/>
              <a:t>house was renovated according to archival photographs and in cooperation with the Conservation Department of the Ministry of Culture in </a:t>
            </a:r>
            <a:r>
              <a:rPr lang="hr-HR" dirty="0" smtClean="0"/>
              <a:t>Zagreb</a:t>
            </a:r>
          </a:p>
          <a:p>
            <a:endParaRPr lang="hr-HR" dirty="0" smtClean="0"/>
          </a:p>
          <a:p>
            <a:endParaRPr lang="hr-HR" dirty="0" smtClean="0"/>
          </a:p>
          <a:p>
            <a:pPr>
              <a:lnSpc>
                <a:spcPct val="100000"/>
              </a:lnSpc>
            </a:pPr>
            <a:r>
              <a:rPr lang="hr-HR" dirty="0" smtClean="0"/>
              <a:t>the </a:t>
            </a:r>
            <a:r>
              <a:rPr lang="hr-HR" dirty="0"/>
              <a:t>house then became a museum, the grand opening of which was attended in 1999 by President Dr. Franjo Tudjman</a:t>
            </a:r>
          </a:p>
        </p:txBody>
      </p:sp>
    </p:spTree>
    <p:extLst>
      <p:ext uri="{BB962C8B-B14F-4D97-AF65-F5344CB8AC3E}">
        <p14:creationId xmlns:p14="http://schemas.microsoft.com/office/powerpoint/2010/main" val="925907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DAE8FB-720F-4AB0-A4B8-AA0C40EB1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40827"/>
          </a:xfrm>
        </p:spPr>
        <p:txBody>
          <a:bodyPr/>
          <a:lstStyle/>
          <a:p>
            <a:pPr algn="ctr"/>
            <a:r>
              <a:rPr lang="hr-HR" dirty="0"/>
              <a:t>BIRTH HOUSE OF dr. franjO tuDJman</a:t>
            </a:r>
            <a:endParaRPr lang="hr-HR" dirty="0"/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FD984B01-2483-4C5B-8074-311550825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46232" y="2396645"/>
            <a:ext cx="4391815" cy="3293860"/>
          </a:xfr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77DDC62E-F37B-4003-BD84-E478F79D834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64" y="1634135"/>
            <a:ext cx="6664171" cy="499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37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9146B6-1630-4EB6-A3C8-25A31067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123" y="209104"/>
            <a:ext cx="9986459" cy="1100831"/>
          </a:xfrm>
        </p:spPr>
        <p:txBody>
          <a:bodyPr/>
          <a:lstStyle/>
          <a:p>
            <a:pPr algn="ctr"/>
            <a:r>
              <a:rPr lang="hr-HR" dirty="0"/>
              <a:t>MEASURING PUPIL HEIGHT AND SHADOW LENGTH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CE07A3C-523D-4815-9287-2BDB7471E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0" y="2006353"/>
            <a:ext cx="4722282" cy="3541712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F67DF19-B137-4B06-A63A-50C61029DA3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0708" y="2062619"/>
            <a:ext cx="4572239" cy="342917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2A659E8-3E32-467F-9D99-A6D7880F029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59783" y="2062618"/>
            <a:ext cx="4572240" cy="342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82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EFF2C0-AC0A-46D7-9B0E-27F3713FB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4" y="609601"/>
            <a:ext cx="6371695" cy="831272"/>
          </a:xfrm>
        </p:spPr>
        <p:txBody>
          <a:bodyPr/>
          <a:lstStyle/>
          <a:p>
            <a:r>
              <a:rPr lang="hr-HR" dirty="0"/>
              <a:t>APPLICATION OF THALES' THEOREM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20BAAF13-8B39-4A6D-8811-C1A93E4E1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63" y="873083"/>
            <a:ext cx="3607293" cy="5296562"/>
          </a:xfr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9883BC1-0B6D-4BA6-A2E2-446F9BB57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8851" y="2267958"/>
            <a:ext cx="5854458" cy="354171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we determine the height of the house by applying Thales' </a:t>
            </a:r>
            <a:r>
              <a:rPr lang="hr-HR" sz="2400" dirty="0" smtClean="0"/>
              <a:t>theorem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the height of the pupil (158 𝑐𝑚), the length of his shadow (99 𝑐𝑚) and the length of the shadow of the house (261 𝑐𝑚) are known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82579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zervirano mjesto teksta 3">
                <a:extLst>
                  <a:ext uri="{FF2B5EF4-FFF2-40B4-BE49-F238E27FC236}">
                    <a16:creationId xmlns:a16="http://schemas.microsoft.com/office/drawing/2014/main" id="{FDAD61B5-F869-4EE6-9C45-FF79004EB377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1091285" y="2000103"/>
                <a:ext cx="6380931" cy="3867229"/>
              </a:xfrm>
            </p:spPr>
            <p:txBody>
              <a:bodyPr>
                <a:normAutofit lnSpcReduction="10000"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sz="2400" dirty="0" smtClean="0"/>
                  <a:t>student height</a:t>
                </a:r>
                <a:r>
                  <a:rPr lang="hr-HR" sz="2400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hr-HR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=158 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hr-HR" sz="2400" dirty="0"/>
                  <a:t> </a:t>
                </a:r>
                <a:endParaRPr lang="hr-HR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hr-HR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sz="2400" dirty="0"/>
                  <a:t>student shadow length</a:t>
                </a:r>
                <a:r>
                  <a:rPr lang="hr-HR" sz="2400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hr-HR" sz="2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r-HR" sz="24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hr-HR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24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99</m:t>
                    </m:r>
                    <m:r>
                      <a:rPr lang="hr-HR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hr-HR" sz="2400" dirty="0">
                    <a:solidFill>
                      <a:prstClr val="white"/>
                    </a:solidFill>
                  </a:rPr>
                  <a:t> </a:t>
                </a:r>
                <a:endParaRPr lang="hr-HR" sz="2400" dirty="0" smtClean="0">
                  <a:solidFill>
                    <a:prstClr val="white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hr-HR" sz="2400" dirty="0">
                  <a:solidFill>
                    <a:prstClr val="white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sz="2400" dirty="0"/>
                  <a:t>shadow length of the house</a:t>
                </a:r>
                <a:r>
                  <a:rPr lang="hr-HR" sz="2400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</m:d>
                    <m:r>
                      <a:rPr lang="hr-H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261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hr-HR" sz="2400" dirty="0"/>
                  <a:t> </a:t>
                </a:r>
                <a:endParaRPr lang="hr-HR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hr-HR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sz="2400" dirty="0"/>
                  <a:t>house height</a:t>
                </a:r>
                <a:r>
                  <a:rPr lang="hr-HR" sz="2400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𝐷𝐸</m:t>
                            </m:r>
                          </m:e>
                        </m:acc>
                      </m:e>
                    </m:d>
                    <m:r>
                      <a:rPr lang="hr-H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hr-HR" sz="2400" dirty="0"/>
                  <a:t> </a:t>
                </a:r>
              </a:p>
            </p:txBody>
          </p:sp>
        </mc:Choice>
        <mc:Fallback>
          <p:sp>
            <p:nvSpPr>
              <p:cNvPr id="4" name="Rezervirano mjesto teksta 3">
                <a:extLst>
                  <a:ext uri="{FF2B5EF4-FFF2-40B4-BE49-F238E27FC236}">
                    <a16:creationId xmlns:a16="http://schemas.microsoft.com/office/drawing/2014/main" id="{FDAD61B5-F869-4EE6-9C45-FF79004EB3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1091285" y="2000103"/>
                <a:ext cx="6380931" cy="3867229"/>
              </a:xfrm>
              <a:blipFill>
                <a:blip r:embed="rId2"/>
                <a:stretch>
                  <a:fillRect l="-1910" t="-268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Rezervirano mjesto sadržaja 5">
            <a:extLst>
              <a:ext uri="{FF2B5EF4-FFF2-40B4-BE49-F238E27FC236}">
                <a16:creationId xmlns:a16="http://schemas.microsoft.com/office/drawing/2014/main" id="{43DB734B-78CF-41E0-BE2E-0FF888910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15" y="1726971"/>
            <a:ext cx="3124471" cy="4587638"/>
          </a:xfrm>
        </p:spPr>
      </p:pic>
      <p:sp>
        <p:nvSpPr>
          <p:cNvPr id="2" name="Rectangle 1"/>
          <p:cNvSpPr/>
          <p:nvPr/>
        </p:nvSpPr>
        <p:spPr>
          <a:xfrm>
            <a:off x="1000781" y="747916"/>
            <a:ext cx="6186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/>
              <a:t>APPLICATION OF THALES' THEOREM</a:t>
            </a:r>
          </a:p>
        </p:txBody>
      </p:sp>
    </p:spTree>
    <p:extLst>
      <p:ext uri="{BB962C8B-B14F-4D97-AF65-F5344CB8AC3E}">
        <p14:creationId xmlns:p14="http://schemas.microsoft.com/office/powerpoint/2010/main" val="2199289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žnica">
  <a:themeElements>
    <a:clrScheme name="Kružnica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Kružn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užnica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TM04033919[[fn=Kružnica]]</Template>
  <TotalTime>464</TotalTime>
  <Words>415</Words>
  <Application>Microsoft Office PowerPoint</Application>
  <PresentationFormat>Widescreen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Cambria Math</vt:lpstr>
      <vt:lpstr>Trebuchet MS</vt:lpstr>
      <vt:lpstr>Tw Cen MT</vt:lpstr>
      <vt:lpstr>Kružnica</vt:lpstr>
      <vt:lpstr>APPLICATION OF THALES' THEOREM</vt:lpstr>
      <vt:lpstr>Dr. franjo tuDJman</vt:lpstr>
      <vt:lpstr>BIRTH HOUSE OF dr. franjO tuDJman</vt:lpstr>
      <vt:lpstr>BIRTH HOUSE OF dr. franjO tuDJman</vt:lpstr>
      <vt:lpstr>BIRTH HOUSE OF dr. franjO tuDJman</vt:lpstr>
      <vt:lpstr>BIRTH HOUSE OF dr. franjO tuDJman</vt:lpstr>
      <vt:lpstr>MEASURING PUPIL HEIGHT AND SHADOW LENGTH</vt:lpstr>
      <vt:lpstr>APPLICATION OF THALES' THEOREM</vt:lpstr>
      <vt:lpstr>PowerPoint Presentation</vt:lpstr>
      <vt:lpstr>PowerPoint Presentation</vt:lpstr>
      <vt:lpstr>PowerPoint Presentation</vt:lpstr>
      <vt:lpstr>PowerPoint Presentation</vt:lpstr>
      <vt:lpstr>literature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Primjena Talesovog poučka</dc:title>
  <dc:creator>Korisnik</dc:creator>
  <cp:lastModifiedBy>Marijana</cp:lastModifiedBy>
  <cp:revision>41</cp:revision>
  <dcterms:created xsi:type="dcterms:W3CDTF">2022-05-24T12:51:06Z</dcterms:created>
  <dcterms:modified xsi:type="dcterms:W3CDTF">2022-05-25T10:44:59Z</dcterms:modified>
</cp:coreProperties>
</file>