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7" r:id="rId2"/>
    <p:sldId id="259" r:id="rId3"/>
    <p:sldId id="274" r:id="rId4"/>
    <p:sldId id="265" r:id="rId5"/>
    <p:sldId id="273" r:id="rId6"/>
    <p:sldId id="267" r:id="rId7"/>
    <p:sldId id="268" r:id="rId8"/>
    <p:sldId id="272" r:id="rId9"/>
    <p:sldId id="271" r:id="rId10"/>
    <p:sldId id="269" r:id="rId11"/>
    <p:sldId id="270" r:id="rId1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2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F321"/>
    <a:srgbClr val="8BF32D"/>
    <a:srgbClr val="C5F995"/>
    <a:srgbClr val="496EA5"/>
    <a:srgbClr val="44678E"/>
    <a:srgbClr val="800000"/>
    <a:srgbClr val="990033"/>
    <a:srgbClr val="FA9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86B0B7-5DBB-4E8C-84DA-77248D6A3234}" v="1" dt="2019-05-01T20:20:22.012"/>
    <p1510:client id="{B8C31678-2CCB-45EB-B077-A6164EF21793}" v="32" dt="2019-05-01T19:46:41.0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374" autoAdjust="0"/>
  </p:normalViewPr>
  <p:slideViewPr>
    <p:cSldViewPr>
      <p:cViewPr>
        <p:scale>
          <a:sx n="79" d="100"/>
          <a:sy n="79" d="100"/>
        </p:scale>
        <p:origin x="-1260" y="138"/>
      </p:cViewPr>
      <p:guideLst>
        <p:guide orient="horz" pos="252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5496E-4C67-4CBD-9FC7-4DDFE3F9B9A0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5EF3D-8359-450D-A9F8-FD2383F62616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08ED0-73DB-4EBA-9AA7-45E2532F15DD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BC9E0-3981-4023-9863-52BB3957EDDF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83674-3448-4DAE-94EB-14609CD61830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0DC90-A778-4D7B-8C38-D6546AD06110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88201-9583-4B91-B7FA-786F38CF1D75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5928E-5BAE-41B4-86C8-1E971FBFB55A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691E4-C1F7-4BB4-9710-AE6EC4B99E98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DAB67-8332-42B0-A80F-4B1925AC087B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F1D45-4A67-45B8-B108-81400B0C394D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99353-E21A-46DE-9EDE-C072A9047D9F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6DC0791-02C2-43B7-80A7-EB1D05627421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2" r:id="rId2"/>
    <p:sldLayoutId id="2147483701" r:id="rId3"/>
    <p:sldLayoutId id="2147483700" r:id="rId4"/>
    <p:sldLayoutId id="2147483699" r:id="rId5"/>
    <p:sldLayoutId id="2147483698" r:id="rId6"/>
    <p:sldLayoutId id="2147483697" r:id="rId7"/>
    <p:sldLayoutId id="2147483696" r:id="rId8"/>
    <p:sldLayoutId id="2147483695" r:id="rId9"/>
    <p:sldLayoutId id="2147483694" r:id="rId10"/>
    <p:sldLayoutId id="2147483693" r:id="rId11"/>
    <p:sldLayoutId id="2147483692" r:id="rId12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hyperlink" Target="https://www.google.com/imgres?imgurl=https://images-eu.ssl-images-amazon.com/images/I/41G1jQWijpL._AC_US200_.jpg&amp;imgrefurl=https://www.amazon.de/Flaggen-Wimpel-Griechenland-Fu%C3%9Fball/s?ie=UTF8&amp;page=1&amp;rh=n:4256473031,p_n_feature_three_browse-bin:4261430031&amp;docid=JovttUtI9VZ0IM&amp;tbnid=E0bLSLRgJL1J0M:&amp;vet=10ahUKEwjCzeiY6evhAhXMLFAKHZhSDtUQMwhsKBwwHA..i&amp;w=200&amp;h=200&amp;client=firefox-b-d&amp;bih=658&amp;biw=1205&amp;q=griechenland%20flagge&amp;ved=0ahUKEwjCzeiY6evhAhXMLFAKHZhSDtUQMwhsKBwwHA&amp;iact=mrc&amp;uact=8" TargetMode="External"/><Relationship Id="rId3" Type="http://schemas.openxmlformats.org/officeDocument/2006/relationships/hyperlink" Target="https://www.google.com/imgres?imgurl=https://upload.wikimedia.org/wikipedia/commons/a/a4/Flag_of_the_United_States.svg&amp;imgrefurl=https://de.wikipedia.org/wiki/Flagge_der_Vereinigten_Staaten&amp;docid=-WQu-e9z1wnu5M&amp;tbnid=_4Gbcp6v6O0TsM:&amp;vet=10ahUKEwjU7_X55-vhAhURPFAKHWl8D7oQMwhCKAEwAQ..i&amp;w=1235&amp;h=650&amp;client=firefox-b-d&amp;bih=658&amp;biw=1267&amp;q=usa%20flagge&amp;ved=0ahUKEwjU7_X55-vhAhURPFAKHWl8D7oQMwhCKAEwAQ&amp;iact=mrc&amp;uact=8" TargetMode="External"/><Relationship Id="rId7" Type="http://schemas.openxmlformats.org/officeDocument/2006/relationships/hyperlink" Target="https://www.google.com/url?sa=i&amp;rct=j&amp;q=&amp;esrc=s&amp;source=images&amp;cd=&amp;ved=2ahUKEwjcvcq56OvhAhWHY1AKHSZWBusQjRx6BAgBEAU&amp;url=/url?sa=i&amp;rct=j&amp;q=&amp;esrc=s&amp;source=images&amp;cd=&amp;ved=2ahUKEwjcvcq56OvhAhWHY1AKHSZWBusQjRx6BAgBEAU&amp;url=https://de.freepik.com/fotos-vektoren-kostenlos/usa-flagge&amp;psig=AOvVaw3Xx7umjx-9YVX5guuOVRSe&amp;ust=1556301215436395&amp;psig=AOvVaw3Xx7umjx-9YVX5guuOVRSe&amp;ust=1556301215436395" TargetMode="External"/><Relationship Id="rId12" Type="http://schemas.openxmlformats.org/officeDocument/2006/relationships/image" Target="../media/image64.jpeg"/><Relationship Id="rId2" Type="http://schemas.openxmlformats.org/officeDocument/2006/relationships/image" Target="chrome://browser/content/browser.xul" TargetMode="External"/><Relationship Id="rId16" Type="http://schemas.openxmlformats.org/officeDocument/2006/relationships/image" Target="../media/image66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google.com/imgres?imgurl=https://node01.flagstat.net/media/catalog/product/detail/griechenland-satin-flagge-4897.jpg&amp;imgrefurl=https://www.flaggenplatz.de/griechenland-satin-flagge-4897.html&amp;docid=QnuYVAT5n7dAYM&amp;tbnid=hYcsvSeDWODXWM:&amp;vet=10ahUKEwjCzeiY6evhAhXMLFAKHZhSDtUQMwhPKA4wDg..i&amp;w=1920&amp;h=1280&amp;client=firefox-b-d&amp;bih=658&amp;biw=1205&amp;q=griechenland%20flagge&amp;ved=0ahUKEwjCzeiY6evhAhXMLFAKHZhSDtUQMwhPKA4wDg&amp;iact=mrc&amp;uact=8" TargetMode="External"/><Relationship Id="rId11" Type="http://schemas.openxmlformats.org/officeDocument/2006/relationships/hyperlink" Target="https://www.google.com/imgres?imgurl=https://www.flaggen.de/images/product_images/info_images/australien.jpg&amp;imgrefurl=https://www.flaggen.de/product_info.php?info=p12188_flagge-australien-30-x-45-cm.html&amp;docid=gpTweRb73P256M&amp;tbnid=jqdU2BdIWEOUdM:&amp;vet=10ahUKEwizkdnd6uvhAhWBbVAKHa6mDZkQMwiQAShHMEc..i&amp;w=350&amp;h=370&amp;client=firefox-b-d&amp;bih=658&amp;biw=1205&amp;q=australien%20flagge&amp;ved=0ahUKEwizkdnd6uvhAhWBbVAKHa6mDZkQMwiQAShHMEc&amp;iact=mrc&amp;uact=8" TargetMode="External"/><Relationship Id="rId5" Type="http://schemas.openxmlformats.org/officeDocument/2006/relationships/hyperlink" Target="https://www.google.com/imgres?imgurl=https://i.ebayimg.com/images/g/NksAAOxyqKVRf1iw/s-l300.jpg&amp;imgrefurl=https://www.ebay.de/itm/Griechenland-Greece-Fanfahne-Fahne-Fahne-0-90x0-60-EM-2012-Flagge-Flaggen-NEU-/370571209580&amp;docid=GbAXb9DRCdDW3M&amp;tbnid=Tj8VQoIgjV1VAM:&amp;vet=10ahUKEwjCzeiY6evhAhXMLFAKHZhSDtUQMwhHKAYwBg..i&amp;w=300&amp;h=200&amp;client=firefox-b-d&amp;bih=658&amp;biw=1205&amp;q=griechenland%20flagge&amp;ved=0ahUKEwjCzeiY6evhAhXMLFAKHZhSDtUQMwhHKAYwBg&amp;iact=mrc&amp;uact=8" TargetMode="External"/><Relationship Id="rId15" Type="http://schemas.openxmlformats.org/officeDocument/2006/relationships/hyperlink" Target="https://www.google.com/imgres?imgurl=https://www.picclickimg.com/d/l400/pict/220513800857_/Japan-Fahne-Fahnen-Flagge-Asien-WM-250x150m-NEUWARE.jpg&amp;imgrefurl=https://picclick.de/Japan-Fahne-Fahnen-Flagge-Asien-WM-250x150m-NEUWARE-220513800857.html&amp;docid=ykwVSFSvwEJK6M&amp;tbnid=F9e8Tt6PhETwUM:&amp;vet=10ahUKEwijufOa6uvhAhVFL1AKHVdZBPcQMwhnKBwwHA..i&amp;w=317&amp;h=190&amp;client=firefox-b-d&amp;bih=658&amp;biw=1205&amp;q=japan%20flagge&amp;ved=0ahUKEwijufOa6uvhAhVFL1AKHVdZBPcQMwhnKBwwHA&amp;iact=mrc&amp;uact=8" TargetMode="External"/><Relationship Id="rId10" Type="http://schemas.openxmlformats.org/officeDocument/2006/relationships/image" Target="../media/image63.png"/><Relationship Id="rId4" Type="http://schemas.openxmlformats.org/officeDocument/2006/relationships/hyperlink" Target="https://www.google.com/imgres?imgurl=https://images-na.ssl-images-amazon.com/images/I/41altz0LDGL._SY355_.jpg&amp;imgrefurl=https://www.amazon.de/Wagner-Automaten-Flagge-Spanien-150x90cm/dp/B0088OG8D8&amp;docid=2yqD_JajTyOAVM&amp;tbnid=ScArryQ3PbV67M:&amp;vet=10ahUKEwjvos716OvhAhWBIVAKHbJlAVYQMwg-KAEwAQ..i&amp;w=355&amp;h=355&amp;client=firefox-b-d&amp;bih=752&amp;biw=1536&amp;q=spanien%20flagge&amp;ved=0ahUKEwjvos716OvhAhWBIVAKHbJlAVYQMwg-KAEwAQ&amp;iact=mrc&amp;uact=8" TargetMode="External"/><Relationship Id="rId9" Type="http://schemas.openxmlformats.org/officeDocument/2006/relationships/hyperlink" Target="https://www.google.com/url?sa=i&amp;rct=j&amp;q=&amp;esrc=s&amp;source=images&amp;cd=&amp;ved=2ahUKEwibjYv_6OvhAhXGI1AKHVAvCN8QjRx6BAgBEAU&amp;url=https://de.wikipedia.org/wiki/Datei:Flag_of_Spain.svg&amp;psig=AOvVaw0_DI4rAo7fe71LzzLdUqAt&amp;ust=1556301474708300" TargetMode="External"/><Relationship Id="rId14" Type="http://schemas.openxmlformats.org/officeDocument/2006/relationships/image" Target="../media/image6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hyperlink" Target="https://www.google.com/url?sa=i&amp;rct=j&amp;q=&amp;esrc=s&amp;source=images&amp;cd=&amp;ved=2ahUKEwjcvcq56OvhAhWHY1AKHSZWBusQjRx6BAgBEAU&amp;url=/url?sa=i&amp;rct=j&amp;q=&amp;esrc=s&amp;source=images&amp;cd=&amp;ved=2ahUKEwjcvcq56OvhAhWHY1AKHSZWBusQjRx6BAgBEAU&amp;url=https://de.freepik.com/fotos-vektoren-kostenlos/usa-flagge&amp;psig=AOvVaw3Xx7umjx-9YVX5guuOVRSe&amp;ust=1556301215436395&amp;psig=AOvVaw3Xx7umjx-9YVX5guuOVRSe&amp;ust=1556301215436395" TargetMode="External"/><Relationship Id="rId7" Type="http://schemas.openxmlformats.org/officeDocument/2006/relationships/hyperlink" Target="https://www.google.com/imgres?imgurl=https://media.real-onlineshop.de/images/items/1024x1024/6b4d19e4cfe510a300f329c29773c326.jpg&amp;imgrefurl=https://www.real.de/product/316222731/&amp;docid=eLjBw7fh3UjS0M&amp;tbnid=QhBvnMqT3TQ7KM:&amp;vet=10ahUKEwimh_nygezhAhXILFAKHbZJDcEQMwh8KBcwFw..i&amp;w=1024&amp;h=609&amp;client=firefox-b-d&amp;bih=658&amp;biw=1204&amp;q=deutschland%20flagge&amp;ved=0ahUKEwimh_nygezhAhXILFAKHbZJDcEQMwh8KBcwFw&amp;iact=mrc&amp;uact=8" TargetMode="External"/><Relationship Id="rId12" Type="http://schemas.openxmlformats.org/officeDocument/2006/relationships/image" Target="../media/image69.jpeg"/><Relationship Id="rId2" Type="http://schemas.openxmlformats.org/officeDocument/2006/relationships/image" Target="chrome://browser/content/browser.xu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11" Type="http://schemas.openxmlformats.org/officeDocument/2006/relationships/hyperlink" Target="https://www.google.com/imgres?imgurl=https://i15.cdn.preis.de/p/3862881/900x900/85/1/Frankreich-Flagge.jpg&amp;imgrefurl=https://www.preis.de/produkte/Frankreich-Flagge/3862881.html&amp;docid=oYinfwInqMStFM&amp;tbnid=JFkApVkGVzsrwM:&amp;vet=10ahUKEwi10JS5guzhAhWCblAKHb2vC9gQMwhlKBUwFQ..i&amp;w=399&amp;h=500&amp;client=firefox-b-d&amp;bih=658&amp;biw=1204&amp;q=frankreichflagge&amp;ved=0ahUKEwi10JS5guzhAhWCblAKHb2vC9gQMwhlKBUwFQ&amp;iact=mrc&amp;uact=8" TargetMode="External"/><Relationship Id="rId5" Type="http://schemas.openxmlformats.org/officeDocument/2006/relationships/hyperlink" Target="https://www.google.com/imgres?imgurl=https://www.picclickimg.com/d/l400/pict/220513800857_/Japan-Fahne-Fahnen-Flagge-Asien-WM-250x150m-NEUWARE.jpg&amp;imgrefurl=https://picclick.de/Japan-Fahne-Fahnen-Flagge-Asien-WM-250x150m-NEUWARE-220513800857.html&amp;docid=ykwVSFSvwEJK6M&amp;tbnid=F9e8Tt6PhETwUM:&amp;vet=10ahUKEwijufOa6uvhAhVFL1AKHVdZBPcQMwhnKBwwHA..i&amp;w=317&amp;h=190&amp;client=firefox-b-d&amp;bih=658&amp;biw=1205&amp;q=japan%20flagge&amp;ved=0ahUKEwijufOa6uvhAhVFL1AKHVdZBPcQMwhnKBwwHA&amp;iact=mrc&amp;uact=8" TargetMode="External"/><Relationship Id="rId10" Type="http://schemas.openxmlformats.org/officeDocument/2006/relationships/image" Target="../media/image68.png"/><Relationship Id="rId4" Type="http://schemas.openxmlformats.org/officeDocument/2006/relationships/image" Target="../media/image62.jpeg"/><Relationship Id="rId9" Type="http://schemas.openxmlformats.org/officeDocument/2006/relationships/hyperlink" Target="https://www.google.com/imgres?imgurl=https://www.e-wallsticker.de/images/ws_sticks_fridges/22066_02.jpg&amp;imgrefurl=https://www.e-wallsticker.de/de/england-flagge-kuehlschrankfolie-926&amp;docid=3W5IbH6BZuyMbM&amp;tbnid=XhhlDLGaNOC_bM:&amp;vet=10ahUKEwinq9r9guzhAhUIblAKHX9BCMcQMwiKASg8MDw..i&amp;w=750&amp;h=550&amp;client=firefox-b-d&amp;bih=658&amp;biw=1204&amp;q=england%20flagge&amp;ved=0ahUKEwinq9r9guzhAhUIblAKHX9BCMcQMwiKASg8MDw&amp;iact=mrc&amp;uact=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de/url?sa=i&amp;rct=j&amp;q=&amp;esrc=s&amp;source=images&amp;cd=&amp;cad=rja&amp;uact=8&amp;ved=2ahUKEwiQwJahgNXhAhVBI1AKHdnrCOYQjRx6BAgBEAU&amp;url=https://www.landkartenindex.de/kostenlos/?p=2228&amp;psig=AOvVaw1SwdNgUNDnBNu0qa5IAicy&amp;ust=155551740783950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9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41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jpe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jpeg"/><Relationship Id="rId43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png"/><Relationship Id="rId7" Type="http://schemas.openxmlformats.org/officeDocument/2006/relationships/image" Target="../media/image54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ogle.com/imgres?imgurl=https://thumb7.shutterstock.com/thumb_large/450076/97902737/stock-vector-vector-talking-symbol-97902737.jpg&amp;imgrefurl=https://www.shutterstock.com/de/image-vector/vector-talking-symbol-97902737&amp;docid=jeoCuYvcnpObHM&amp;tbnid=-oBDP4qfJMYW5M:&amp;vet=1&amp;w=167&amp;h=150&amp;client=firefox-b-d&amp;bih=752&amp;biw=1536&amp;ved=2ahUKEwj0sdfciebhAhXL0KQKHT7fCHQQxiAoAnoECAEQEw&amp;iact=c&amp;ictx=1" TargetMode="External"/><Relationship Id="rId5" Type="http://schemas.openxmlformats.org/officeDocument/2006/relationships/image" Target="../media/image53.jpeg"/><Relationship Id="rId4" Type="http://schemas.openxmlformats.org/officeDocument/2006/relationships/hyperlink" Target="https://www.google.com/url?sa=i&amp;rct=j&amp;q=&amp;esrc=s&amp;source=images&amp;cd=&amp;ved=2ahUKEwjCl9nNiebhAhUlMuwKHcvFBnQQjRx6BAgBEAU&amp;url=https://www.canstockphoto.de/sprechende-stimme-ikone-45844199.html&amp;psig=AOvVaw0YnXp1PIUyzxZXHMVXPkBT&amp;ust=1556102053398493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s://www.google.com/url?sa=i&amp;rct=j&amp;q=&amp;esrc=s&amp;source=images&amp;cd=&amp;ved=2ahUKEwj-0NGK1urhAhXK2qQKHRl6A48QjRx6BAgBEAU&amp;url=https://www.schulbilder.org/bild-flugzeug-i10494.html&amp;psig=AOvVaw3d2XvtxwtNKiw066BZ8XEi&amp;ust=1556261844153097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9" descr="Bildergebnis für kurt schumacher schule karb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5788025"/>
            <a:ext cx="2376488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684338" y="396875"/>
            <a:ext cx="5761037" cy="1470025"/>
          </a:xfrm>
        </p:spPr>
        <p:txBody>
          <a:bodyPr lIns="0" tIns="0" rIns="0" bIns="0" anchor="ctr"/>
          <a:lstStyle/>
          <a:p>
            <a:pPr eaLnBrk="1" hangingPunct="1"/>
            <a:r>
              <a:rPr lang="de-DE" altLang="en-US" sz="3600" b="1">
                <a:solidFill>
                  <a:srgbClr val="44678E"/>
                </a:solidFill>
              </a:rPr>
              <a:t>How colourful is Germany?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7077075" y="6081713"/>
            <a:ext cx="1943100" cy="736600"/>
          </a:xfrm>
        </p:spPr>
        <p:txBody>
          <a:bodyPr lIns="0" tIns="0" rIns="0" bIns="0"/>
          <a:lstStyle/>
          <a:p>
            <a:pPr algn="r" eaLnBrk="1" hangingPunct="1">
              <a:lnSpc>
                <a:spcPct val="80000"/>
              </a:lnSpc>
            </a:pPr>
            <a:r>
              <a:rPr lang="de-DE" altLang="en-US" sz="1600">
                <a:solidFill>
                  <a:srgbClr val="496EA5"/>
                </a:solidFill>
              </a:rPr>
              <a:t>Tobias Prolingheuer</a:t>
            </a:r>
          </a:p>
          <a:p>
            <a:pPr algn="r" eaLnBrk="1" hangingPunct="1">
              <a:lnSpc>
                <a:spcPct val="80000"/>
              </a:lnSpc>
            </a:pPr>
            <a:r>
              <a:rPr lang="de-DE" altLang="en-US" sz="1600">
                <a:solidFill>
                  <a:srgbClr val="496EA5"/>
                </a:solidFill>
              </a:rPr>
              <a:t>Volkan Güler</a:t>
            </a:r>
          </a:p>
          <a:p>
            <a:pPr algn="r" eaLnBrk="1" hangingPunct="1">
              <a:lnSpc>
                <a:spcPct val="80000"/>
              </a:lnSpc>
            </a:pPr>
            <a:r>
              <a:rPr lang="de-DE" altLang="en-US" sz="1600">
                <a:solidFill>
                  <a:srgbClr val="496EA5"/>
                </a:solidFill>
              </a:rPr>
              <a:t>Chiara Jenner</a:t>
            </a:r>
          </a:p>
        </p:txBody>
      </p:sp>
      <p:grpSp>
        <p:nvGrpSpPr>
          <p:cNvPr id="14340" name="Group 12"/>
          <p:cNvGrpSpPr>
            <a:grpSpLocks/>
          </p:cNvGrpSpPr>
          <p:nvPr/>
        </p:nvGrpSpPr>
        <p:grpSpPr bwMode="auto">
          <a:xfrm>
            <a:off x="155575" y="93663"/>
            <a:ext cx="8878888" cy="358775"/>
            <a:chOff x="98" y="59"/>
            <a:chExt cx="5593" cy="226"/>
          </a:xfrm>
        </p:grpSpPr>
        <p:sp>
          <p:nvSpPr>
            <p:cNvPr id="14342" name="Rectangle 10"/>
            <p:cNvSpPr>
              <a:spLocks noChangeArrowheads="1"/>
            </p:cNvSpPr>
            <p:nvPr/>
          </p:nvSpPr>
          <p:spPr bwMode="auto">
            <a:xfrm>
              <a:off x="98" y="59"/>
              <a:ext cx="771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de-DE" altLang="en-US" sz="2000">
                  <a:solidFill>
                    <a:srgbClr val="496EA5"/>
                  </a:solidFill>
                </a:rPr>
                <a:t>Erasmus+</a:t>
              </a:r>
            </a:p>
          </p:txBody>
        </p:sp>
        <p:sp>
          <p:nvSpPr>
            <p:cNvPr id="14343" name="Rectangle 11"/>
            <p:cNvSpPr>
              <a:spLocks noChangeArrowheads="1"/>
            </p:cNvSpPr>
            <p:nvPr/>
          </p:nvSpPr>
          <p:spPr bwMode="auto">
            <a:xfrm>
              <a:off x="4900" y="63"/>
              <a:ext cx="79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>
                <a:lnSpc>
                  <a:spcPct val="80000"/>
                </a:lnSpc>
                <a:spcBef>
                  <a:spcPct val="20000"/>
                </a:spcBef>
              </a:pPr>
              <a:r>
                <a:rPr lang="de-DE" altLang="en-US" sz="2000">
                  <a:solidFill>
                    <a:srgbClr val="496EA5"/>
                  </a:solidFill>
                </a:rPr>
                <a:t>May 2019</a:t>
              </a:r>
            </a:p>
          </p:txBody>
        </p:sp>
      </p:grpSp>
      <p:pic>
        <p:nvPicPr>
          <p:cNvPr id="14341" name="Picture 4" descr="20190421_MIgration_destatis2017"/>
          <p:cNvPicPr>
            <a:picLocks noChangeAspect="1" noChangeArrowheads="1"/>
          </p:cNvPicPr>
          <p:nvPr/>
        </p:nvPicPr>
        <p:blipFill>
          <a:blip r:embed="rId3"/>
          <a:srcRect l="4259" t="6450" r="3383" b="6792"/>
          <a:stretch>
            <a:fillRect/>
          </a:stretch>
        </p:blipFill>
        <p:spPr bwMode="auto">
          <a:xfrm>
            <a:off x="1968500" y="1652588"/>
            <a:ext cx="5037138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A4CEDB03-87E1-41EB-8AE3-2B70C94B8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" y="-881"/>
            <a:ext cx="9136992" cy="685976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en-US" sz="2400" b="1">
                <a:solidFill>
                  <a:srgbClr val="44678E"/>
                </a:solidFill>
              </a:rPr>
              <a:t>What country and its culture would you like to get to know?</a:t>
            </a:r>
          </a:p>
        </p:txBody>
      </p:sp>
      <p:sp>
        <p:nvSpPr>
          <p:cNvPr id="23555" name="AutoShape 5" descr="Bildergebnis für usa flag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561263" y="3114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6" name="AutoShape 92" descr="Bildergebnis für spanien flagg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348413" y="42735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AutoShape 98" descr="Bildergebnis für griechenland flagge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9045575" y="47180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AutoShape 100" descr="Bildergebnis für griechenland flagge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9028113" y="47815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AutoShape 102" descr="Bildergebnis für griechenland flagge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8774113" y="50260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3560" name="Group 130"/>
          <p:cNvGrpSpPr>
            <a:grpSpLocks/>
          </p:cNvGrpSpPr>
          <p:nvPr/>
        </p:nvGrpSpPr>
        <p:grpSpPr bwMode="auto">
          <a:xfrm>
            <a:off x="468313" y="2290763"/>
            <a:ext cx="1873250" cy="1498600"/>
            <a:chOff x="158" y="1616"/>
            <a:chExt cx="1180" cy="944"/>
          </a:xfrm>
        </p:grpSpPr>
        <p:pic>
          <p:nvPicPr>
            <p:cNvPr id="23573" name="Picture 90" descr="Bildergebnis für usa flagge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58" y="1616"/>
              <a:ext cx="1179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4" name="Text Box 125"/>
            <p:cNvSpPr txBox="1">
              <a:spLocks noChangeArrowheads="1"/>
            </p:cNvSpPr>
            <p:nvPr/>
          </p:nvSpPr>
          <p:spPr bwMode="auto">
            <a:xfrm>
              <a:off x="158" y="2387"/>
              <a:ext cx="1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en-US">
                  <a:solidFill>
                    <a:srgbClr val="44678E"/>
                  </a:solidFill>
                </a:rPr>
                <a:t>USA - 46</a:t>
              </a:r>
            </a:p>
          </p:txBody>
        </p:sp>
      </p:grpSp>
      <p:grpSp>
        <p:nvGrpSpPr>
          <p:cNvPr id="23561" name="Group 133"/>
          <p:cNvGrpSpPr>
            <a:grpSpLocks/>
          </p:cNvGrpSpPr>
          <p:nvPr/>
        </p:nvGrpSpPr>
        <p:grpSpPr bwMode="auto">
          <a:xfrm>
            <a:off x="5248275" y="4437063"/>
            <a:ext cx="1873250" cy="1479550"/>
            <a:chOff x="4377" y="2172"/>
            <a:chExt cx="1180" cy="932"/>
          </a:xfrm>
        </p:grpSpPr>
        <p:pic>
          <p:nvPicPr>
            <p:cNvPr id="23571" name="Picture 94" descr="Bildergebnis für spanien flagge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377" y="2172"/>
              <a:ext cx="1180" cy="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2" name="Text Box 126"/>
            <p:cNvSpPr txBox="1">
              <a:spLocks noChangeArrowheads="1"/>
            </p:cNvSpPr>
            <p:nvPr/>
          </p:nvSpPr>
          <p:spPr bwMode="auto">
            <a:xfrm>
              <a:off x="4377" y="2931"/>
              <a:ext cx="1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en-US">
                  <a:solidFill>
                    <a:srgbClr val="44678E"/>
                  </a:solidFill>
                </a:rPr>
                <a:t>Spanien - 12</a:t>
              </a:r>
            </a:p>
          </p:txBody>
        </p:sp>
      </p:grpSp>
      <p:grpSp>
        <p:nvGrpSpPr>
          <p:cNvPr id="23562" name="Group 134"/>
          <p:cNvGrpSpPr>
            <a:grpSpLocks/>
          </p:cNvGrpSpPr>
          <p:nvPr/>
        </p:nvGrpSpPr>
        <p:grpSpPr bwMode="auto">
          <a:xfrm>
            <a:off x="2124075" y="4437063"/>
            <a:ext cx="1873250" cy="1498600"/>
            <a:chOff x="4377" y="981"/>
            <a:chExt cx="1180" cy="944"/>
          </a:xfrm>
        </p:grpSpPr>
        <p:pic>
          <p:nvPicPr>
            <p:cNvPr id="23569" name="Picture 124" descr="Bildergebnis für australien flagge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/>
            <a:srcRect l="3441" t="6566" b="34560"/>
            <a:stretch>
              <a:fillRect/>
            </a:stretch>
          </p:blipFill>
          <p:spPr bwMode="auto">
            <a:xfrm>
              <a:off x="4377" y="981"/>
              <a:ext cx="1179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0" name="Text Box 127"/>
            <p:cNvSpPr txBox="1">
              <a:spLocks noChangeArrowheads="1"/>
            </p:cNvSpPr>
            <p:nvPr/>
          </p:nvSpPr>
          <p:spPr bwMode="auto">
            <a:xfrm>
              <a:off x="4377" y="1752"/>
              <a:ext cx="1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en-US">
                  <a:solidFill>
                    <a:srgbClr val="44678E"/>
                  </a:solidFill>
                </a:rPr>
                <a:t>Australien - 12</a:t>
              </a:r>
            </a:p>
          </p:txBody>
        </p:sp>
      </p:grpSp>
      <p:grpSp>
        <p:nvGrpSpPr>
          <p:cNvPr id="23563" name="Group 132"/>
          <p:cNvGrpSpPr>
            <a:grpSpLocks/>
          </p:cNvGrpSpPr>
          <p:nvPr/>
        </p:nvGrpSpPr>
        <p:grpSpPr bwMode="auto">
          <a:xfrm>
            <a:off x="6804025" y="2297113"/>
            <a:ext cx="1873250" cy="1492250"/>
            <a:chOff x="2971" y="1616"/>
            <a:chExt cx="1180" cy="940"/>
          </a:xfrm>
        </p:grpSpPr>
        <p:pic>
          <p:nvPicPr>
            <p:cNvPr id="23567" name="Picture 106" descr="Bildergebnis für griechenland flagge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/>
            <a:srcRect t="16833" b="15083"/>
            <a:stretch>
              <a:fillRect/>
            </a:stretch>
          </p:blipFill>
          <p:spPr bwMode="auto">
            <a:xfrm>
              <a:off x="2971" y="1616"/>
              <a:ext cx="1179" cy="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8" name="Text Box 128"/>
            <p:cNvSpPr txBox="1">
              <a:spLocks noChangeArrowheads="1"/>
            </p:cNvSpPr>
            <p:nvPr/>
          </p:nvSpPr>
          <p:spPr bwMode="auto">
            <a:xfrm>
              <a:off x="2971" y="2383"/>
              <a:ext cx="1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en-US">
                  <a:solidFill>
                    <a:srgbClr val="44678E"/>
                  </a:solidFill>
                </a:rPr>
                <a:t>Griechenland - 16</a:t>
              </a:r>
            </a:p>
          </p:txBody>
        </p:sp>
      </p:grpSp>
      <p:grpSp>
        <p:nvGrpSpPr>
          <p:cNvPr id="23564" name="Group 131"/>
          <p:cNvGrpSpPr>
            <a:grpSpLocks/>
          </p:cNvGrpSpPr>
          <p:nvPr/>
        </p:nvGrpSpPr>
        <p:grpSpPr bwMode="auto">
          <a:xfrm>
            <a:off x="3635375" y="2281238"/>
            <a:ext cx="1873250" cy="1508125"/>
            <a:chOff x="1565" y="1610"/>
            <a:chExt cx="1180" cy="950"/>
          </a:xfrm>
        </p:grpSpPr>
        <p:pic>
          <p:nvPicPr>
            <p:cNvPr id="23565" name="Picture 112" descr="Bildergebnis für japan flagge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565" y="1610"/>
              <a:ext cx="1180" cy="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6" name="Text Box 129"/>
            <p:cNvSpPr txBox="1">
              <a:spLocks noChangeArrowheads="1"/>
            </p:cNvSpPr>
            <p:nvPr/>
          </p:nvSpPr>
          <p:spPr bwMode="auto">
            <a:xfrm>
              <a:off x="1565" y="2387"/>
              <a:ext cx="1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en-US">
                  <a:solidFill>
                    <a:srgbClr val="44678E"/>
                  </a:solidFill>
                </a:rPr>
                <a:t>Japan - 26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69F3952-5689-4EAC-8F74-DE5A58583D7A}"/>
              </a:ext>
            </a:extLst>
          </p:cNvPr>
          <p:cNvSpPr txBox="1"/>
          <p:nvPr/>
        </p:nvSpPr>
        <p:spPr>
          <a:xfrm>
            <a:off x="6745856" y="3528204"/>
            <a:ext cx="235501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Greece - 16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B037233-D709-43EE-8857-D170AC5600FB}"/>
              </a:ext>
            </a:extLst>
          </p:cNvPr>
          <p:cNvSpPr txBox="1"/>
          <p:nvPr/>
        </p:nvSpPr>
        <p:spPr>
          <a:xfrm>
            <a:off x="3536830" y="3493698"/>
            <a:ext cx="27432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Japan - 26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6E4E664-7C2F-4ABB-9F57-64F9308FFC98}"/>
              </a:ext>
            </a:extLst>
          </p:cNvPr>
          <p:cNvSpPr txBox="1"/>
          <p:nvPr/>
        </p:nvSpPr>
        <p:spPr>
          <a:xfrm>
            <a:off x="341282" y="3489924"/>
            <a:ext cx="27432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USA - 46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4B9C0C-C1DA-4917-A805-DCAA3A3BDEB5}"/>
              </a:ext>
            </a:extLst>
          </p:cNvPr>
          <p:cNvSpPr txBox="1"/>
          <p:nvPr/>
        </p:nvSpPr>
        <p:spPr>
          <a:xfrm>
            <a:off x="3486150" y="34861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E1F2F1-AE8F-4FB2-AFAD-85CF2547825B}"/>
              </a:ext>
            </a:extLst>
          </p:cNvPr>
          <p:cNvSpPr txBox="1"/>
          <p:nvPr/>
        </p:nvSpPr>
        <p:spPr>
          <a:xfrm>
            <a:off x="5216286" y="5638979"/>
            <a:ext cx="27432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Spain - 12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91827C-25C4-43CC-A5D6-1423069A58AB}"/>
              </a:ext>
            </a:extLst>
          </p:cNvPr>
          <p:cNvSpPr txBox="1"/>
          <p:nvPr/>
        </p:nvSpPr>
        <p:spPr>
          <a:xfrm>
            <a:off x="2081122" y="5635205"/>
            <a:ext cx="27432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Australia - 12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en-US" sz="2400" b="1">
                <a:solidFill>
                  <a:srgbClr val="44678E"/>
                </a:solidFill>
              </a:rPr>
              <a:t>Where would you like to live after final examinition, if you had the choice?</a:t>
            </a:r>
          </a:p>
        </p:txBody>
      </p:sp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3635375" y="2349500"/>
            <a:ext cx="1873250" cy="1498600"/>
            <a:chOff x="158" y="1616"/>
            <a:chExt cx="1180" cy="944"/>
          </a:xfrm>
        </p:grpSpPr>
        <p:pic>
          <p:nvPicPr>
            <p:cNvPr id="24593" name="Picture 5" descr="Bildergebnis für usa flagg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8" y="1616"/>
              <a:ext cx="1179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4" name="Text Box 6"/>
            <p:cNvSpPr txBox="1">
              <a:spLocks noChangeArrowheads="1"/>
            </p:cNvSpPr>
            <p:nvPr/>
          </p:nvSpPr>
          <p:spPr bwMode="auto">
            <a:xfrm>
              <a:off x="158" y="2387"/>
              <a:ext cx="1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en-US">
                  <a:solidFill>
                    <a:srgbClr val="44678E"/>
                  </a:solidFill>
                </a:rPr>
                <a:t>USA - 71</a:t>
              </a:r>
            </a:p>
          </p:txBody>
        </p:sp>
      </p:grpSp>
      <p:grpSp>
        <p:nvGrpSpPr>
          <p:cNvPr id="24580" name="Group 33"/>
          <p:cNvGrpSpPr>
            <a:grpSpLocks/>
          </p:cNvGrpSpPr>
          <p:nvPr/>
        </p:nvGrpSpPr>
        <p:grpSpPr bwMode="auto">
          <a:xfrm>
            <a:off x="5219700" y="4437063"/>
            <a:ext cx="1873250" cy="1508125"/>
            <a:chOff x="1565" y="1610"/>
            <a:chExt cx="1180" cy="950"/>
          </a:xfrm>
        </p:grpSpPr>
        <p:pic>
          <p:nvPicPr>
            <p:cNvPr id="24591" name="Picture 34" descr="Bildergebnis für japan flagge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65" y="1610"/>
              <a:ext cx="1180" cy="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2" name="Text Box 35"/>
            <p:cNvSpPr txBox="1">
              <a:spLocks noChangeArrowheads="1"/>
            </p:cNvSpPr>
            <p:nvPr/>
          </p:nvSpPr>
          <p:spPr bwMode="auto">
            <a:xfrm>
              <a:off x="1565" y="2387"/>
              <a:ext cx="1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en-US">
                  <a:solidFill>
                    <a:srgbClr val="44678E"/>
                  </a:solidFill>
                </a:rPr>
                <a:t>Japan - 8</a:t>
              </a:r>
            </a:p>
          </p:txBody>
        </p:sp>
      </p:grpSp>
      <p:sp>
        <p:nvSpPr>
          <p:cNvPr id="24581" name="Text Box 39"/>
          <p:cNvSpPr txBox="1">
            <a:spLocks noChangeArrowheads="1"/>
          </p:cNvSpPr>
          <p:nvPr/>
        </p:nvSpPr>
        <p:spPr bwMode="auto">
          <a:xfrm>
            <a:off x="1763713" y="54451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grpSp>
        <p:nvGrpSpPr>
          <p:cNvPr id="24582" name="Group 44"/>
          <p:cNvGrpSpPr>
            <a:grpSpLocks/>
          </p:cNvGrpSpPr>
          <p:nvPr/>
        </p:nvGrpSpPr>
        <p:grpSpPr bwMode="auto">
          <a:xfrm>
            <a:off x="611188" y="2349500"/>
            <a:ext cx="2016125" cy="1504950"/>
            <a:chOff x="295" y="1570"/>
            <a:chExt cx="1270" cy="948"/>
          </a:xfrm>
        </p:grpSpPr>
        <p:pic>
          <p:nvPicPr>
            <p:cNvPr id="24589" name="Picture 8" descr="Bildergebnis für deutschland flagge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95" y="1570"/>
              <a:ext cx="1179" cy="771"/>
            </a:xfrm>
            <a:prstGeom prst="rect">
              <a:avLst/>
            </a:prstGeom>
            <a:noFill/>
            <a:ln w="9525">
              <a:solidFill>
                <a:srgbClr val="4472C4"/>
              </a:solidFill>
              <a:miter lim="800000"/>
              <a:headEnd/>
              <a:tailEnd/>
            </a:ln>
          </p:spPr>
        </p:pic>
        <p:sp>
          <p:nvSpPr>
            <p:cNvPr id="24590" name="Text Box 40"/>
            <p:cNvSpPr txBox="1">
              <a:spLocks noChangeArrowheads="1"/>
            </p:cNvSpPr>
            <p:nvPr/>
          </p:nvSpPr>
          <p:spPr bwMode="auto">
            <a:xfrm>
              <a:off x="295" y="2345"/>
              <a:ext cx="1270" cy="173"/>
            </a:xfrm>
            <a:prstGeom prst="rect">
              <a:avLst/>
            </a:prstGeom>
            <a:noFill/>
            <a:ln w="9525">
              <a:solidFill>
                <a:srgbClr val="4472C4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en-US">
                  <a:solidFill>
                    <a:srgbClr val="44678E"/>
                  </a:solidFill>
                </a:rPr>
                <a:t>Deutschland - 93</a:t>
              </a:r>
            </a:p>
          </p:txBody>
        </p:sp>
      </p:grpSp>
      <p:grpSp>
        <p:nvGrpSpPr>
          <p:cNvPr id="24583" name="Group 46"/>
          <p:cNvGrpSpPr>
            <a:grpSpLocks/>
          </p:cNvGrpSpPr>
          <p:nvPr/>
        </p:nvGrpSpPr>
        <p:grpSpPr bwMode="auto">
          <a:xfrm>
            <a:off x="2051050" y="4437063"/>
            <a:ext cx="2016125" cy="1500187"/>
            <a:chOff x="1292" y="2840"/>
            <a:chExt cx="1270" cy="945"/>
          </a:xfrm>
        </p:grpSpPr>
        <p:pic>
          <p:nvPicPr>
            <p:cNvPr id="24587" name="Picture 32" descr="Bildergebnis für england flagge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/>
            <a:srcRect l="51971" t="7899" r="4771" b="5469"/>
            <a:stretch>
              <a:fillRect/>
            </a:stretch>
          </p:blipFill>
          <p:spPr bwMode="auto">
            <a:xfrm rot="5400000">
              <a:off x="1496" y="2636"/>
              <a:ext cx="771" cy="1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8" name="Text Box 41"/>
            <p:cNvSpPr txBox="1">
              <a:spLocks noChangeArrowheads="1"/>
            </p:cNvSpPr>
            <p:nvPr/>
          </p:nvSpPr>
          <p:spPr bwMode="auto">
            <a:xfrm>
              <a:off x="1292" y="3612"/>
              <a:ext cx="127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en-US">
                  <a:solidFill>
                    <a:srgbClr val="44678E"/>
                  </a:solidFill>
                </a:rPr>
                <a:t>England - 10</a:t>
              </a:r>
            </a:p>
          </p:txBody>
        </p:sp>
      </p:grpSp>
      <p:grpSp>
        <p:nvGrpSpPr>
          <p:cNvPr id="24584" name="Group 45"/>
          <p:cNvGrpSpPr>
            <a:grpSpLocks/>
          </p:cNvGrpSpPr>
          <p:nvPr/>
        </p:nvGrpSpPr>
        <p:grpSpPr bwMode="auto">
          <a:xfrm>
            <a:off x="6732588" y="2349500"/>
            <a:ext cx="2016125" cy="1527175"/>
            <a:chOff x="4241" y="1561"/>
            <a:chExt cx="1270" cy="962"/>
          </a:xfrm>
        </p:grpSpPr>
        <p:pic>
          <p:nvPicPr>
            <p:cNvPr id="24585" name="Picture 22" descr="Bildergebnis für frankreichflagge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/>
            <a:srcRect l="3751" b="54781"/>
            <a:stretch>
              <a:fillRect/>
            </a:stretch>
          </p:blipFill>
          <p:spPr bwMode="auto">
            <a:xfrm>
              <a:off x="4241" y="1561"/>
              <a:ext cx="1213" cy="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6" name="Text Box 42"/>
            <p:cNvSpPr txBox="1">
              <a:spLocks noChangeArrowheads="1"/>
            </p:cNvSpPr>
            <p:nvPr/>
          </p:nvSpPr>
          <p:spPr bwMode="auto">
            <a:xfrm>
              <a:off x="4241" y="2350"/>
              <a:ext cx="127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en-US">
                  <a:solidFill>
                    <a:srgbClr val="44678E"/>
                  </a:solidFill>
                </a:rPr>
                <a:t>Frankreich - 10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B35EF90-3341-4236-AF34-22656E5E626E}"/>
              </a:ext>
            </a:extLst>
          </p:cNvPr>
          <p:cNvSpPr txBox="1"/>
          <p:nvPr/>
        </p:nvSpPr>
        <p:spPr>
          <a:xfrm>
            <a:off x="530524" y="3575648"/>
            <a:ext cx="27432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Germany - 93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8714518-2315-467B-8D99-FAACBB44A8F1}"/>
              </a:ext>
            </a:extLst>
          </p:cNvPr>
          <p:cNvSpPr txBox="1"/>
          <p:nvPr/>
        </p:nvSpPr>
        <p:spPr>
          <a:xfrm>
            <a:off x="3520115" y="3545995"/>
            <a:ext cx="27432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USA - 71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A0030CA-569B-4CBE-80A1-EA49FDB80ED2}"/>
              </a:ext>
            </a:extLst>
          </p:cNvPr>
          <p:cNvSpPr txBox="1"/>
          <p:nvPr/>
        </p:nvSpPr>
        <p:spPr>
          <a:xfrm>
            <a:off x="6656358" y="3576728"/>
            <a:ext cx="2406770" cy="3779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France - 10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00746E9-560F-424B-B318-A363C45E08EE}"/>
              </a:ext>
            </a:extLst>
          </p:cNvPr>
          <p:cNvSpPr txBox="1"/>
          <p:nvPr/>
        </p:nvSpPr>
        <p:spPr>
          <a:xfrm>
            <a:off x="5117082" y="5634667"/>
            <a:ext cx="27432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Japan - 8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8B0C36E-3D0E-4A36-B08E-59E797514F0A}"/>
              </a:ext>
            </a:extLst>
          </p:cNvPr>
          <p:cNvSpPr txBox="1"/>
          <p:nvPr/>
        </p:nvSpPr>
        <p:spPr>
          <a:xfrm>
            <a:off x="2016425" y="5699904"/>
            <a:ext cx="27432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England - 10</a:t>
            </a:r>
            <a:endParaRPr lang="en-US" dirty="0" err="1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55"/>
          <p:cNvSpPr txBox="1">
            <a:spLocks noChangeArrowheads="1"/>
          </p:cNvSpPr>
          <p:nvPr/>
        </p:nvSpPr>
        <p:spPr bwMode="auto">
          <a:xfrm>
            <a:off x="5148263" y="384175"/>
            <a:ext cx="3852862" cy="1531938"/>
          </a:xfrm>
          <a:prstGeom prst="rect">
            <a:avLst/>
          </a:prstGeom>
          <a:noFill/>
          <a:ln w="9525">
            <a:solidFill>
              <a:srgbClr val="496EA5"/>
            </a:solidFill>
            <a:miter lim="800000"/>
            <a:headEnd/>
            <a:tailEnd/>
          </a:ln>
        </p:spPr>
        <p:txBody>
          <a:bodyPr lIns="72000" tIns="72000" rIns="72000" bIns="72000" anchor="t">
            <a:spAutoFit/>
          </a:bodyPr>
          <a:lstStyle/>
          <a:p>
            <a:pPr>
              <a:spcBef>
                <a:spcPct val="50000"/>
              </a:spcBef>
              <a:tabLst>
                <a:tab pos="3675063" algn="r"/>
              </a:tabLst>
            </a:pPr>
            <a:r>
              <a:rPr lang="de-DE" altLang="en-US" b="1" dirty="0">
                <a:solidFill>
                  <a:srgbClr val="496EA5"/>
                </a:solidFill>
                <a:latin typeface="Arial"/>
                <a:cs typeface="Arial"/>
              </a:rPr>
              <a:t>A </a:t>
            </a:r>
            <a:r>
              <a:rPr lang="de-DE" altLang="en-US" b="1" dirty="0" err="1">
                <a:solidFill>
                  <a:srgbClr val="496EA5"/>
                </a:solidFill>
                <a:latin typeface="Arial"/>
                <a:cs typeface="Arial"/>
              </a:rPr>
              <a:t>few</a:t>
            </a:r>
            <a:r>
              <a:rPr lang="de-DE" altLang="en-US" b="1" dirty="0">
                <a:solidFill>
                  <a:srgbClr val="496EA5"/>
                </a:solidFill>
                <a:latin typeface="Arial"/>
                <a:cs typeface="Arial"/>
              </a:rPr>
              <a:t> </a:t>
            </a:r>
            <a:r>
              <a:rPr lang="de-DE" altLang="en-US" b="1" dirty="0" err="1">
                <a:solidFill>
                  <a:srgbClr val="496EA5"/>
                </a:solidFill>
                <a:latin typeface="Arial"/>
                <a:cs typeface="Arial"/>
              </a:rPr>
              <a:t>facts</a:t>
            </a:r>
            <a:r>
              <a:rPr lang="de-DE" altLang="en-US" b="1" dirty="0">
                <a:solidFill>
                  <a:srgbClr val="496EA5"/>
                </a:solidFill>
                <a:latin typeface="Arial"/>
                <a:cs typeface="Arial"/>
              </a:rPr>
              <a:t> </a:t>
            </a:r>
            <a:r>
              <a:rPr lang="de-DE" altLang="en-US" b="1" dirty="0" err="1">
                <a:solidFill>
                  <a:srgbClr val="496EA5"/>
                </a:solidFill>
                <a:latin typeface="Arial"/>
                <a:cs typeface="Arial"/>
              </a:rPr>
              <a:t>about</a:t>
            </a:r>
            <a:r>
              <a:rPr lang="de-DE" altLang="en-US" b="1" dirty="0">
                <a:solidFill>
                  <a:srgbClr val="496EA5"/>
                </a:solidFill>
                <a:latin typeface="Arial"/>
                <a:cs typeface="Arial"/>
              </a:rPr>
              <a:t> Germany:</a:t>
            </a:r>
          </a:p>
          <a:p>
            <a:pPr>
              <a:spcBef>
                <a:spcPct val="30000"/>
              </a:spcBef>
              <a:buFont typeface="Wingdings" pitchFamily="2" charset="2"/>
              <a:buChar char="Ø"/>
              <a:tabLst>
                <a:tab pos="3675063" algn="r"/>
              </a:tabLst>
            </a:pPr>
            <a:r>
              <a:rPr lang="de-DE" altLang="en-US" sz="1400" dirty="0">
                <a:solidFill>
                  <a:srgbClr val="496EA5"/>
                </a:solidFill>
                <a:latin typeface="Arial"/>
                <a:cs typeface="Arial"/>
              </a:rPr>
              <a:t> </a:t>
            </a:r>
            <a:r>
              <a:rPr lang="de-DE" altLang="en-US" sz="1400" dirty="0" err="1">
                <a:solidFill>
                  <a:srgbClr val="496EA5"/>
                </a:solidFill>
                <a:latin typeface="Arial"/>
                <a:cs typeface="Arial"/>
              </a:rPr>
              <a:t>area</a:t>
            </a:r>
            <a:r>
              <a:rPr lang="de-DE" altLang="en-US" sz="1400" dirty="0">
                <a:solidFill>
                  <a:srgbClr val="496EA5"/>
                </a:solidFill>
                <a:latin typeface="Arial"/>
                <a:cs typeface="Arial"/>
              </a:rPr>
              <a:t>:	357.600 km²</a:t>
            </a:r>
          </a:p>
          <a:p>
            <a:pPr>
              <a:spcBef>
                <a:spcPct val="30000"/>
              </a:spcBef>
              <a:buFont typeface="Wingdings" pitchFamily="2" charset="2"/>
              <a:buChar char="Ø"/>
              <a:tabLst>
                <a:tab pos="3675063" algn="r"/>
              </a:tabLst>
            </a:pPr>
            <a:r>
              <a:rPr lang="de-DE" altLang="en-US" sz="1400" dirty="0">
                <a:solidFill>
                  <a:srgbClr val="496EA5"/>
                </a:solidFill>
                <a:latin typeface="Arial"/>
                <a:cs typeface="Arial"/>
              </a:rPr>
              <a:t> </a:t>
            </a:r>
            <a:r>
              <a:rPr lang="de-DE" altLang="en-US" sz="1400" dirty="0" err="1">
                <a:solidFill>
                  <a:srgbClr val="496EA5"/>
                </a:solidFill>
                <a:latin typeface="Arial"/>
                <a:cs typeface="Arial"/>
              </a:rPr>
              <a:t>federal</a:t>
            </a:r>
            <a:r>
              <a:rPr lang="de-DE" altLang="en-US" sz="1400" dirty="0">
                <a:solidFill>
                  <a:srgbClr val="496EA5"/>
                </a:solidFill>
                <a:latin typeface="Arial"/>
                <a:cs typeface="Arial"/>
              </a:rPr>
              <a:t> </a:t>
            </a:r>
            <a:r>
              <a:rPr lang="de-DE" altLang="en-US" sz="1400" dirty="0" err="1">
                <a:solidFill>
                  <a:srgbClr val="496EA5"/>
                </a:solidFill>
                <a:latin typeface="Arial"/>
                <a:cs typeface="Arial"/>
              </a:rPr>
              <a:t>states</a:t>
            </a:r>
            <a:r>
              <a:rPr lang="de-DE" altLang="en-US" sz="1400" dirty="0">
                <a:solidFill>
                  <a:srgbClr val="496EA5"/>
                </a:solidFill>
                <a:latin typeface="Arial"/>
                <a:cs typeface="Arial"/>
              </a:rPr>
              <a:t>:	16</a:t>
            </a:r>
            <a:r>
              <a:rPr lang="de-DE" altLang="en-US" sz="1400" dirty="0">
                <a:latin typeface="Arial"/>
                <a:cs typeface="Arial"/>
              </a:rPr>
              <a:t> </a:t>
            </a:r>
            <a:endParaRPr lang="de-DE" altLang="en-US" sz="1400" dirty="0"/>
          </a:p>
          <a:p>
            <a:pPr>
              <a:spcBef>
                <a:spcPct val="30000"/>
              </a:spcBef>
              <a:buFont typeface="Wingdings" pitchFamily="2" charset="2"/>
              <a:buChar char="Ø"/>
              <a:tabLst>
                <a:tab pos="3675063" algn="r"/>
              </a:tabLst>
            </a:pPr>
            <a:r>
              <a:rPr lang="de-DE" altLang="en-US" sz="1400" dirty="0">
                <a:solidFill>
                  <a:srgbClr val="496EA5"/>
                </a:solidFill>
                <a:latin typeface="Arial"/>
                <a:cs typeface="Arial"/>
              </a:rPr>
              <a:t> </a:t>
            </a:r>
            <a:r>
              <a:rPr lang="de-DE" altLang="en-US" sz="1400" dirty="0" err="1">
                <a:solidFill>
                  <a:srgbClr val="496EA5"/>
                </a:solidFill>
                <a:latin typeface="Arial"/>
                <a:cs typeface="Arial"/>
              </a:rPr>
              <a:t>population</a:t>
            </a:r>
            <a:r>
              <a:rPr lang="de-DE" altLang="en-US" sz="1400" dirty="0">
                <a:solidFill>
                  <a:srgbClr val="496EA5"/>
                </a:solidFill>
                <a:latin typeface="Arial"/>
                <a:cs typeface="Arial"/>
              </a:rPr>
              <a:t>:	81,74 Mio.</a:t>
            </a:r>
          </a:p>
          <a:p>
            <a:pPr>
              <a:spcBef>
                <a:spcPct val="30000"/>
              </a:spcBef>
              <a:buFont typeface="Wingdings" pitchFamily="2" charset="2"/>
              <a:buChar char="Ø"/>
              <a:tabLst>
                <a:tab pos="3675063" algn="r"/>
              </a:tabLst>
            </a:pPr>
            <a:r>
              <a:rPr lang="de-DE" altLang="en-US" sz="1400" dirty="0">
                <a:solidFill>
                  <a:srgbClr val="800000"/>
                </a:solidFill>
                <a:latin typeface="Arial"/>
                <a:cs typeface="Arial"/>
              </a:rPr>
              <a:t> </a:t>
            </a:r>
            <a:r>
              <a:rPr lang="de-DE" altLang="en-US" sz="1400" dirty="0" err="1">
                <a:solidFill>
                  <a:srgbClr val="800000"/>
                </a:solidFill>
                <a:latin typeface="Arial"/>
                <a:cs typeface="Arial"/>
              </a:rPr>
              <a:t>amount</a:t>
            </a:r>
            <a:r>
              <a:rPr lang="de-DE" altLang="en-US" sz="1400" dirty="0">
                <a:solidFill>
                  <a:srgbClr val="800000"/>
                </a:solidFill>
                <a:latin typeface="Arial"/>
                <a:cs typeface="Arial"/>
              </a:rPr>
              <a:t> </a:t>
            </a:r>
            <a:r>
              <a:rPr lang="de-DE" altLang="en-US" sz="1400" dirty="0" err="1">
                <a:solidFill>
                  <a:srgbClr val="800000"/>
                </a:solidFill>
                <a:latin typeface="Arial"/>
                <a:cs typeface="Arial"/>
              </a:rPr>
              <a:t>of</a:t>
            </a:r>
            <a:r>
              <a:rPr lang="de-DE" altLang="en-US" sz="140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de-DE" altLang="en-US" sz="1400" dirty="0" err="1">
                <a:solidFill>
                  <a:srgbClr val="800000"/>
                </a:solidFill>
                <a:latin typeface="Arial"/>
                <a:cs typeface="Arial"/>
              </a:rPr>
              <a:t>migrants</a:t>
            </a:r>
            <a:r>
              <a:rPr lang="de-DE" altLang="en-US" sz="1400" dirty="0">
                <a:solidFill>
                  <a:srgbClr val="800000"/>
                </a:solidFill>
                <a:latin typeface="Arial"/>
                <a:cs typeface="Arial"/>
              </a:rPr>
              <a:t>:	19,3 Mio. (23,6%)</a:t>
            </a:r>
          </a:p>
        </p:txBody>
      </p:sp>
      <p:grpSp>
        <p:nvGrpSpPr>
          <p:cNvPr id="15362" name="Group 249"/>
          <p:cNvGrpSpPr>
            <a:grpSpLocks/>
          </p:cNvGrpSpPr>
          <p:nvPr/>
        </p:nvGrpSpPr>
        <p:grpSpPr bwMode="auto">
          <a:xfrm>
            <a:off x="74613" y="106363"/>
            <a:ext cx="4824412" cy="6408737"/>
            <a:chOff x="113" y="119"/>
            <a:chExt cx="3039" cy="4037"/>
          </a:xfrm>
        </p:grpSpPr>
        <p:pic>
          <p:nvPicPr>
            <p:cNvPr id="15365" name="Picture 13" descr="Ähnliches Foto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 l="716" t="739" r="1823"/>
            <a:stretch>
              <a:fillRect/>
            </a:stretch>
          </p:blipFill>
          <p:spPr bwMode="auto">
            <a:xfrm>
              <a:off x="113" y="119"/>
              <a:ext cx="3039" cy="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6" name="Oval 14"/>
            <p:cNvSpPr>
              <a:spLocks noChangeArrowheads="1"/>
            </p:cNvSpPr>
            <p:nvPr/>
          </p:nvSpPr>
          <p:spPr bwMode="auto">
            <a:xfrm>
              <a:off x="1232" y="2807"/>
              <a:ext cx="46" cy="49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5367" name="Text Box 15"/>
            <p:cNvSpPr txBox="1">
              <a:spLocks noChangeArrowheads="1"/>
            </p:cNvSpPr>
            <p:nvPr/>
          </p:nvSpPr>
          <p:spPr bwMode="auto">
            <a:xfrm>
              <a:off x="1253" y="2750"/>
              <a:ext cx="5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en-US" sz="1000" b="1">
                  <a:solidFill>
                    <a:srgbClr val="800000"/>
                  </a:solidFill>
                </a:rPr>
                <a:t>Karben</a:t>
              </a:r>
            </a:p>
          </p:txBody>
        </p:sp>
        <p:sp>
          <p:nvSpPr>
            <p:cNvPr id="146675" name="AutoShape 243"/>
            <p:cNvSpPr>
              <a:spLocks noChangeArrowheads="1"/>
            </p:cNvSpPr>
            <p:nvPr/>
          </p:nvSpPr>
          <p:spPr bwMode="auto">
            <a:xfrm>
              <a:off x="2414" y="1724"/>
              <a:ext cx="91" cy="91"/>
            </a:xfrm>
            <a:prstGeom prst="star5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363" name="Text Box 252"/>
          <p:cNvSpPr txBox="1">
            <a:spLocks noChangeArrowheads="1"/>
          </p:cNvSpPr>
          <p:nvPr/>
        </p:nvSpPr>
        <p:spPr bwMode="auto">
          <a:xfrm>
            <a:off x="5148263" y="2181225"/>
            <a:ext cx="3852862" cy="1744663"/>
          </a:xfrm>
          <a:prstGeom prst="rect">
            <a:avLst/>
          </a:prstGeom>
          <a:noFill/>
          <a:ln w="9525">
            <a:solidFill>
              <a:srgbClr val="496EA5"/>
            </a:solidFill>
            <a:miter lim="800000"/>
            <a:headEnd/>
            <a:tailEnd/>
          </a:ln>
        </p:spPr>
        <p:txBody>
          <a:bodyPr lIns="72000" tIns="72000" rIns="72000" bIns="72000" anchor="t">
            <a:spAutoFit/>
          </a:bodyPr>
          <a:lstStyle/>
          <a:p>
            <a:pPr>
              <a:spcBef>
                <a:spcPct val="50000"/>
              </a:spcBef>
              <a:tabLst>
                <a:tab pos="3675063" algn="r"/>
              </a:tabLst>
            </a:pPr>
            <a:r>
              <a:rPr lang="de-DE" altLang="en-US" b="1" dirty="0">
                <a:solidFill>
                  <a:srgbClr val="496EA5"/>
                </a:solidFill>
                <a:latin typeface="Arial"/>
                <a:cs typeface="Arial"/>
              </a:rPr>
              <a:t>A </a:t>
            </a:r>
            <a:r>
              <a:rPr lang="de-DE" altLang="en-US" b="1" dirty="0" err="1">
                <a:solidFill>
                  <a:srgbClr val="496EA5"/>
                </a:solidFill>
                <a:latin typeface="Arial"/>
                <a:cs typeface="Arial"/>
              </a:rPr>
              <a:t>few</a:t>
            </a:r>
            <a:r>
              <a:rPr lang="de-DE" altLang="en-US" b="1" dirty="0">
                <a:solidFill>
                  <a:srgbClr val="496EA5"/>
                </a:solidFill>
                <a:latin typeface="Arial"/>
                <a:cs typeface="Arial"/>
              </a:rPr>
              <a:t> </a:t>
            </a:r>
            <a:r>
              <a:rPr lang="de-DE" altLang="en-US" b="1" dirty="0" err="1">
                <a:solidFill>
                  <a:srgbClr val="496EA5"/>
                </a:solidFill>
                <a:latin typeface="Arial"/>
                <a:cs typeface="Arial"/>
              </a:rPr>
              <a:t>facts</a:t>
            </a:r>
            <a:r>
              <a:rPr lang="de-DE" altLang="en-US" b="1" dirty="0">
                <a:solidFill>
                  <a:srgbClr val="496EA5"/>
                </a:solidFill>
                <a:latin typeface="Arial"/>
                <a:cs typeface="Arial"/>
              </a:rPr>
              <a:t> </a:t>
            </a:r>
            <a:r>
              <a:rPr lang="de-DE" altLang="en-US" b="1" dirty="0" err="1">
                <a:solidFill>
                  <a:srgbClr val="496EA5"/>
                </a:solidFill>
                <a:latin typeface="Arial"/>
                <a:cs typeface="Arial"/>
              </a:rPr>
              <a:t>about</a:t>
            </a:r>
            <a:r>
              <a:rPr lang="de-DE" altLang="en-US" b="1" dirty="0">
                <a:solidFill>
                  <a:srgbClr val="496EA5"/>
                </a:solidFill>
                <a:latin typeface="Arial"/>
                <a:cs typeface="Arial"/>
              </a:rPr>
              <a:t> Hesse:</a:t>
            </a:r>
          </a:p>
          <a:p>
            <a:pPr>
              <a:spcBef>
                <a:spcPct val="30000"/>
              </a:spcBef>
              <a:buFont typeface="Wingdings" pitchFamily="2" charset="2"/>
              <a:buChar char="Ø"/>
              <a:tabLst>
                <a:tab pos="3675063" algn="r"/>
              </a:tabLst>
            </a:pPr>
            <a:r>
              <a:rPr lang="de-DE" altLang="en-US" sz="1400" dirty="0">
                <a:solidFill>
                  <a:srgbClr val="496EA5"/>
                </a:solidFill>
                <a:latin typeface="Arial"/>
                <a:cs typeface="Arial"/>
              </a:rPr>
              <a:t> </a:t>
            </a:r>
            <a:r>
              <a:rPr lang="de-DE" altLang="en-US" sz="1400" dirty="0" err="1">
                <a:solidFill>
                  <a:srgbClr val="496EA5"/>
                </a:solidFill>
                <a:latin typeface="Arial"/>
                <a:cs typeface="Arial"/>
              </a:rPr>
              <a:t>area</a:t>
            </a:r>
            <a:r>
              <a:rPr lang="de-DE" altLang="en-US" sz="1400" dirty="0">
                <a:solidFill>
                  <a:srgbClr val="496EA5"/>
                </a:solidFill>
                <a:latin typeface="Arial"/>
                <a:cs typeface="Arial"/>
              </a:rPr>
              <a:t>:	21.115 km²</a:t>
            </a:r>
          </a:p>
          <a:p>
            <a:pPr>
              <a:spcBef>
                <a:spcPct val="30000"/>
              </a:spcBef>
              <a:buFont typeface="Wingdings" pitchFamily="2" charset="2"/>
              <a:buChar char="Ø"/>
              <a:tabLst>
                <a:tab pos="3675063" algn="r"/>
              </a:tabLst>
            </a:pPr>
            <a:r>
              <a:rPr lang="de-DE" altLang="en-US" sz="1400" dirty="0">
                <a:solidFill>
                  <a:srgbClr val="496EA5"/>
                </a:solidFill>
                <a:latin typeface="Arial"/>
                <a:cs typeface="Arial"/>
              </a:rPr>
              <a:t> rural </a:t>
            </a:r>
            <a:r>
              <a:rPr lang="de-DE" altLang="en-US" sz="1400" dirty="0" err="1">
                <a:solidFill>
                  <a:srgbClr val="496EA5"/>
                </a:solidFill>
                <a:latin typeface="Arial"/>
                <a:cs typeface="Arial"/>
              </a:rPr>
              <a:t>districts</a:t>
            </a:r>
            <a:r>
              <a:rPr lang="de-DE" altLang="en-US" sz="1400" dirty="0">
                <a:solidFill>
                  <a:srgbClr val="496EA5"/>
                </a:solidFill>
                <a:latin typeface="Arial"/>
                <a:cs typeface="Arial"/>
              </a:rPr>
              <a:t>:	5 kreisfreie Städte </a:t>
            </a:r>
            <a:endParaRPr lang="de-DE" altLang="en-US" sz="1400" dirty="0">
              <a:solidFill>
                <a:srgbClr val="496EA5"/>
              </a:solidFill>
            </a:endParaRPr>
          </a:p>
          <a:p>
            <a:pPr>
              <a:tabLst>
                <a:tab pos="3675063" algn="r"/>
              </a:tabLst>
            </a:pPr>
            <a:r>
              <a:rPr lang="de-DE" altLang="en-US" sz="1400" dirty="0">
                <a:solidFill>
                  <a:srgbClr val="496EA5"/>
                </a:solidFill>
                <a:latin typeface="Arial"/>
                <a:cs typeface="Arial"/>
              </a:rPr>
              <a:t>	und 21 Landkreise</a:t>
            </a:r>
            <a:r>
              <a:rPr lang="de-DE" altLang="en-US" sz="1400" dirty="0">
                <a:latin typeface="Arial"/>
                <a:cs typeface="Arial"/>
              </a:rPr>
              <a:t> </a:t>
            </a:r>
            <a:endParaRPr lang="de-DE" altLang="en-US" sz="1400" dirty="0"/>
          </a:p>
          <a:p>
            <a:pPr>
              <a:spcBef>
                <a:spcPct val="30000"/>
              </a:spcBef>
              <a:buFont typeface="Wingdings" pitchFamily="2" charset="2"/>
              <a:buChar char="Ø"/>
              <a:tabLst>
                <a:tab pos="3675063" algn="r"/>
              </a:tabLst>
            </a:pPr>
            <a:r>
              <a:rPr lang="de-DE" altLang="en-US" sz="1400" dirty="0">
                <a:solidFill>
                  <a:srgbClr val="496EA5"/>
                </a:solidFill>
                <a:latin typeface="Arial"/>
                <a:cs typeface="Arial"/>
              </a:rPr>
              <a:t> </a:t>
            </a:r>
            <a:r>
              <a:rPr lang="de-DE" altLang="en-US" sz="1400" dirty="0" err="1">
                <a:solidFill>
                  <a:srgbClr val="496EA5"/>
                </a:solidFill>
                <a:latin typeface="Arial"/>
                <a:cs typeface="Arial"/>
              </a:rPr>
              <a:t>population</a:t>
            </a:r>
            <a:r>
              <a:rPr lang="de-DE" altLang="en-US" sz="1400" dirty="0">
                <a:solidFill>
                  <a:srgbClr val="496EA5"/>
                </a:solidFill>
                <a:latin typeface="Arial"/>
                <a:cs typeface="Arial"/>
              </a:rPr>
              <a:t>:	6,15 Mio.</a:t>
            </a:r>
          </a:p>
          <a:p>
            <a:pPr>
              <a:spcBef>
                <a:spcPct val="30000"/>
              </a:spcBef>
              <a:buFont typeface="Wingdings" pitchFamily="2" charset="2"/>
              <a:buChar char="Ø"/>
              <a:tabLst>
                <a:tab pos="3675063" algn="r"/>
              </a:tabLst>
            </a:pPr>
            <a:r>
              <a:rPr lang="de-DE" altLang="en-US" sz="1400" dirty="0">
                <a:solidFill>
                  <a:srgbClr val="800000"/>
                </a:solidFill>
                <a:latin typeface="Arial"/>
                <a:cs typeface="Arial"/>
              </a:rPr>
              <a:t> </a:t>
            </a:r>
            <a:r>
              <a:rPr lang="de-DE" altLang="en-US" sz="1400" dirty="0" err="1">
                <a:solidFill>
                  <a:srgbClr val="800000"/>
                </a:solidFill>
                <a:latin typeface="Arial"/>
                <a:cs typeface="Arial"/>
              </a:rPr>
              <a:t>Amount</a:t>
            </a:r>
            <a:r>
              <a:rPr lang="de-DE" altLang="en-US" sz="140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de-DE" altLang="en-US" sz="1400" dirty="0" err="1">
                <a:solidFill>
                  <a:srgbClr val="800000"/>
                </a:solidFill>
                <a:latin typeface="Arial"/>
                <a:cs typeface="Arial"/>
              </a:rPr>
              <a:t>of</a:t>
            </a:r>
            <a:r>
              <a:rPr lang="de-DE" altLang="en-US" sz="140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de-DE" altLang="en-US" sz="1400" dirty="0" err="1">
                <a:solidFill>
                  <a:srgbClr val="800000"/>
                </a:solidFill>
                <a:latin typeface="Arial"/>
                <a:cs typeface="Arial"/>
              </a:rPr>
              <a:t>migrants</a:t>
            </a:r>
            <a:r>
              <a:rPr lang="de-DE" altLang="en-US" sz="1400" dirty="0">
                <a:solidFill>
                  <a:srgbClr val="800000"/>
                </a:solidFill>
                <a:latin typeface="Arial"/>
                <a:cs typeface="Arial"/>
              </a:rPr>
              <a:t>:	1,9 Mio. (31,1%)</a:t>
            </a:r>
          </a:p>
        </p:txBody>
      </p:sp>
      <p:sp>
        <p:nvSpPr>
          <p:cNvPr id="15364" name="Text Box 253"/>
          <p:cNvSpPr txBox="1">
            <a:spLocks noChangeArrowheads="1"/>
          </p:cNvSpPr>
          <p:nvPr/>
        </p:nvSpPr>
        <p:spPr bwMode="auto">
          <a:xfrm>
            <a:off x="5148263" y="4187825"/>
            <a:ext cx="3852862" cy="2315231"/>
          </a:xfrm>
          <a:prstGeom prst="rect">
            <a:avLst/>
          </a:prstGeom>
          <a:noFill/>
          <a:ln w="9525">
            <a:solidFill>
              <a:srgbClr val="496EA5"/>
            </a:solidFill>
            <a:miter lim="800000"/>
            <a:headEnd/>
            <a:tailEnd/>
          </a:ln>
        </p:spPr>
        <p:txBody>
          <a:bodyPr lIns="72000" tIns="72000" rIns="72000" bIns="72000" anchor="t">
            <a:spAutoFit/>
          </a:bodyPr>
          <a:lstStyle/>
          <a:p>
            <a:pPr>
              <a:spcBef>
                <a:spcPct val="50000"/>
              </a:spcBef>
              <a:tabLst>
                <a:tab pos="3675063" algn="r"/>
              </a:tabLst>
            </a:pPr>
            <a:r>
              <a:rPr lang="de-DE" altLang="en-US" b="1" dirty="0">
                <a:solidFill>
                  <a:srgbClr val="496EA5"/>
                </a:solidFill>
                <a:latin typeface="Arial"/>
                <a:cs typeface="Arial"/>
              </a:rPr>
              <a:t>A </a:t>
            </a:r>
            <a:r>
              <a:rPr lang="de-DE" altLang="en-US" b="1" dirty="0" err="1">
                <a:solidFill>
                  <a:srgbClr val="496EA5"/>
                </a:solidFill>
                <a:latin typeface="Arial"/>
                <a:cs typeface="Arial"/>
              </a:rPr>
              <a:t>few</a:t>
            </a:r>
            <a:r>
              <a:rPr lang="de-DE" altLang="en-US" b="1" dirty="0">
                <a:solidFill>
                  <a:srgbClr val="496EA5"/>
                </a:solidFill>
                <a:latin typeface="Arial"/>
                <a:cs typeface="Arial"/>
              </a:rPr>
              <a:t> </a:t>
            </a:r>
            <a:r>
              <a:rPr lang="de-DE" altLang="en-US" b="1" dirty="0" err="1">
                <a:solidFill>
                  <a:srgbClr val="496EA5"/>
                </a:solidFill>
                <a:latin typeface="Arial"/>
                <a:cs typeface="Arial"/>
              </a:rPr>
              <a:t>facts</a:t>
            </a:r>
            <a:r>
              <a:rPr lang="de-DE" altLang="en-US" b="1" dirty="0">
                <a:solidFill>
                  <a:srgbClr val="496EA5"/>
                </a:solidFill>
                <a:latin typeface="Arial"/>
                <a:cs typeface="Arial"/>
              </a:rPr>
              <a:t> </a:t>
            </a:r>
            <a:r>
              <a:rPr lang="de-DE" altLang="en-US" b="1" dirty="0" err="1">
                <a:solidFill>
                  <a:srgbClr val="496EA5"/>
                </a:solidFill>
                <a:latin typeface="Arial"/>
                <a:cs typeface="Arial"/>
              </a:rPr>
              <a:t>about</a:t>
            </a:r>
            <a:r>
              <a:rPr lang="de-DE" altLang="en-US" b="1" dirty="0">
                <a:solidFill>
                  <a:srgbClr val="496EA5"/>
                </a:solidFill>
                <a:latin typeface="Arial"/>
                <a:cs typeface="Arial"/>
              </a:rPr>
              <a:t> Karben and Kurt-Schumacher-School Karben:</a:t>
            </a:r>
          </a:p>
          <a:p>
            <a:pPr>
              <a:spcBef>
                <a:spcPct val="30000"/>
              </a:spcBef>
              <a:buFont typeface="Wingdings" pitchFamily="2" charset="2"/>
              <a:buChar char="Ø"/>
              <a:tabLst>
                <a:tab pos="3675063" algn="r"/>
              </a:tabLst>
            </a:pPr>
            <a:r>
              <a:rPr lang="de-DE" altLang="en-US" sz="1400" dirty="0">
                <a:solidFill>
                  <a:srgbClr val="496EA5"/>
                </a:solidFill>
                <a:latin typeface="Arial"/>
                <a:cs typeface="Arial"/>
              </a:rPr>
              <a:t> </a:t>
            </a:r>
            <a:r>
              <a:rPr lang="de-DE" altLang="en-US" sz="1400" dirty="0" err="1">
                <a:solidFill>
                  <a:srgbClr val="496EA5"/>
                </a:solidFill>
                <a:latin typeface="Arial"/>
                <a:cs typeface="Arial"/>
              </a:rPr>
              <a:t>area</a:t>
            </a:r>
            <a:r>
              <a:rPr lang="de-DE" altLang="en-US" sz="1400" dirty="0">
                <a:solidFill>
                  <a:srgbClr val="496EA5"/>
                </a:solidFill>
                <a:latin typeface="Arial"/>
                <a:cs typeface="Arial"/>
              </a:rPr>
              <a:t>:	44 km²</a:t>
            </a:r>
            <a:endParaRPr lang="de-DE" altLang="en-US" sz="1400" dirty="0">
              <a:latin typeface="Arial"/>
              <a:cs typeface="Arial"/>
            </a:endParaRPr>
          </a:p>
          <a:p>
            <a:pPr>
              <a:spcBef>
                <a:spcPct val="30000"/>
              </a:spcBef>
              <a:buFont typeface="Wingdings" pitchFamily="2" charset="2"/>
              <a:buChar char="Ø"/>
              <a:tabLst>
                <a:tab pos="3675063" algn="r"/>
              </a:tabLst>
            </a:pPr>
            <a:r>
              <a:rPr lang="de-DE" altLang="en-US" sz="1400" dirty="0" err="1">
                <a:solidFill>
                  <a:srgbClr val="496EA5"/>
                </a:solidFill>
                <a:latin typeface="Arial"/>
                <a:cs typeface="Arial"/>
              </a:rPr>
              <a:t>population</a:t>
            </a:r>
            <a:r>
              <a:rPr lang="de-DE" altLang="en-US" sz="1400" dirty="0">
                <a:solidFill>
                  <a:srgbClr val="496EA5"/>
                </a:solidFill>
                <a:latin typeface="Arial"/>
                <a:cs typeface="Arial"/>
              </a:rPr>
              <a:t>:	rund 22.000</a:t>
            </a:r>
          </a:p>
          <a:p>
            <a:pPr>
              <a:spcBef>
                <a:spcPct val="30000"/>
              </a:spcBef>
              <a:buFont typeface="Wingdings" pitchFamily="2" charset="2"/>
              <a:buChar char="Ø"/>
              <a:tabLst>
                <a:tab pos="3675063" algn="r"/>
              </a:tabLst>
            </a:pPr>
            <a:r>
              <a:rPr lang="de-DE" altLang="en-US" sz="1400" dirty="0">
                <a:solidFill>
                  <a:srgbClr val="496EA5"/>
                </a:solidFill>
                <a:latin typeface="Arial"/>
                <a:cs typeface="Arial"/>
              </a:rPr>
              <a:t> </a:t>
            </a:r>
            <a:r>
              <a:rPr lang="de-DE" altLang="en-US" sz="1400" dirty="0" err="1">
                <a:solidFill>
                  <a:srgbClr val="496EA5"/>
                </a:solidFill>
                <a:latin typeface="Arial"/>
                <a:cs typeface="Arial"/>
              </a:rPr>
              <a:t>students</a:t>
            </a:r>
            <a:r>
              <a:rPr lang="de-DE" altLang="en-US" sz="1400" dirty="0">
                <a:solidFill>
                  <a:srgbClr val="496EA5"/>
                </a:solidFill>
                <a:latin typeface="Arial"/>
                <a:cs typeface="Arial"/>
              </a:rPr>
              <a:t> at </a:t>
            </a:r>
            <a:r>
              <a:rPr lang="de-DE" altLang="en-US" sz="1400" dirty="0" err="1">
                <a:solidFill>
                  <a:srgbClr val="496EA5"/>
                </a:solidFill>
                <a:latin typeface="Arial"/>
                <a:cs typeface="Arial"/>
              </a:rPr>
              <a:t>the</a:t>
            </a:r>
            <a:r>
              <a:rPr lang="de-DE" altLang="en-US" sz="1400" dirty="0">
                <a:solidFill>
                  <a:srgbClr val="496EA5"/>
                </a:solidFill>
                <a:latin typeface="Arial"/>
                <a:cs typeface="Arial"/>
              </a:rPr>
              <a:t> KSSK:	ca. 1.300</a:t>
            </a:r>
          </a:p>
          <a:p>
            <a:pPr>
              <a:spcBef>
                <a:spcPct val="30000"/>
              </a:spcBef>
              <a:buFont typeface="Wingdings" pitchFamily="2" charset="2"/>
              <a:buChar char="Ø"/>
              <a:tabLst>
                <a:tab pos="3675063" algn="r"/>
              </a:tabLst>
            </a:pPr>
            <a:r>
              <a:rPr lang="de-DE" altLang="en-US" sz="1400" dirty="0">
                <a:solidFill>
                  <a:srgbClr val="496EA5"/>
                </a:solidFill>
                <a:latin typeface="Arial"/>
                <a:cs typeface="Arial"/>
              </a:rPr>
              <a:t> </a:t>
            </a:r>
            <a:r>
              <a:rPr lang="de-DE" altLang="en-US" sz="1400" dirty="0" err="1">
                <a:solidFill>
                  <a:srgbClr val="496EA5"/>
                </a:solidFill>
                <a:latin typeface="Arial"/>
                <a:cs typeface="Arial"/>
              </a:rPr>
              <a:t>students</a:t>
            </a:r>
            <a:r>
              <a:rPr lang="de-DE" altLang="en-US" sz="1400" dirty="0">
                <a:solidFill>
                  <a:srgbClr val="496EA5"/>
                </a:solidFill>
                <a:latin typeface="Arial"/>
                <a:cs typeface="Arial"/>
              </a:rPr>
              <a:t> in </a:t>
            </a:r>
            <a:r>
              <a:rPr lang="de-DE" altLang="en-US" sz="1400" dirty="0" err="1">
                <a:solidFill>
                  <a:srgbClr val="496EA5"/>
                </a:solidFill>
                <a:latin typeface="Arial"/>
                <a:cs typeface="Arial"/>
              </a:rPr>
              <a:t>the</a:t>
            </a:r>
            <a:r>
              <a:rPr lang="de-DE" altLang="en-US" sz="1400" dirty="0">
                <a:solidFill>
                  <a:srgbClr val="496EA5"/>
                </a:solidFill>
                <a:latin typeface="Arial"/>
                <a:cs typeface="Arial"/>
              </a:rPr>
              <a:t> 7th - 9th </a:t>
            </a:r>
            <a:r>
              <a:rPr lang="de-DE" altLang="en-US" sz="1400" dirty="0" err="1">
                <a:solidFill>
                  <a:srgbClr val="496EA5"/>
                </a:solidFill>
                <a:latin typeface="Arial"/>
                <a:cs typeface="Arial"/>
              </a:rPr>
              <a:t>classes</a:t>
            </a:r>
            <a:r>
              <a:rPr lang="de-DE" altLang="en-US" sz="1400" dirty="0">
                <a:solidFill>
                  <a:srgbClr val="496EA5"/>
                </a:solidFill>
                <a:latin typeface="Arial"/>
                <a:cs typeface="Arial"/>
              </a:rPr>
              <a:t>: 	269</a:t>
            </a:r>
          </a:p>
          <a:p>
            <a:pPr>
              <a:spcBef>
                <a:spcPct val="30000"/>
              </a:spcBef>
              <a:buFont typeface="Wingdings" pitchFamily="2" charset="2"/>
              <a:buChar char="Ø"/>
              <a:tabLst>
                <a:tab pos="3675063" algn="r"/>
              </a:tabLst>
            </a:pPr>
            <a:r>
              <a:rPr lang="de-DE" altLang="en-US" sz="1400" dirty="0">
                <a:solidFill>
                  <a:srgbClr val="800000"/>
                </a:solidFill>
                <a:latin typeface="Arial"/>
                <a:cs typeface="Arial"/>
              </a:rPr>
              <a:t> </a:t>
            </a:r>
            <a:r>
              <a:rPr lang="de-DE" altLang="en-US" sz="1400" dirty="0" err="1">
                <a:solidFill>
                  <a:srgbClr val="800000"/>
                </a:solidFill>
                <a:latin typeface="Arial"/>
                <a:cs typeface="Arial"/>
              </a:rPr>
              <a:t>of</a:t>
            </a:r>
            <a:r>
              <a:rPr lang="de-DE" altLang="en-US" sz="140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de-DE" altLang="en-US" sz="1400" dirty="0" err="1">
                <a:solidFill>
                  <a:srgbClr val="800000"/>
                </a:solidFill>
                <a:latin typeface="Arial"/>
                <a:cs typeface="Arial"/>
              </a:rPr>
              <a:t>which</a:t>
            </a:r>
            <a:r>
              <a:rPr lang="de-DE" altLang="en-US" sz="140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de-DE" altLang="en-US" sz="1400" dirty="0" err="1">
                <a:solidFill>
                  <a:srgbClr val="800000"/>
                </a:solidFill>
                <a:latin typeface="Arial"/>
                <a:cs typeface="Arial"/>
              </a:rPr>
              <a:t>students</a:t>
            </a:r>
            <a:r>
              <a:rPr lang="de-DE" altLang="en-US" sz="140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de-DE" altLang="en-US" sz="1400" dirty="0" err="1">
                <a:solidFill>
                  <a:srgbClr val="800000"/>
                </a:solidFill>
                <a:latin typeface="Arial"/>
                <a:cs typeface="Arial"/>
              </a:rPr>
              <a:t>with</a:t>
            </a:r>
            <a:r>
              <a:rPr lang="de-DE" altLang="en-US" sz="140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de-DE" altLang="en-US" sz="1400" dirty="0" err="1">
                <a:solidFill>
                  <a:srgbClr val="800000"/>
                </a:solidFill>
                <a:latin typeface="Arial"/>
                <a:cs typeface="Arial"/>
              </a:rPr>
              <a:t>immigrant</a:t>
            </a:r>
            <a:r>
              <a:rPr lang="de-DE" altLang="en-US" sz="140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de-DE" altLang="en-US" sz="1400" dirty="0" err="1">
                <a:solidFill>
                  <a:srgbClr val="800000"/>
                </a:solidFill>
                <a:latin typeface="Arial"/>
                <a:cs typeface="Arial"/>
              </a:rPr>
              <a:t>background</a:t>
            </a:r>
            <a:r>
              <a:rPr lang="de-DE" altLang="en-US" sz="1400" dirty="0">
                <a:solidFill>
                  <a:srgbClr val="800000"/>
                </a:solidFill>
                <a:latin typeface="Arial"/>
                <a:cs typeface="Arial"/>
              </a:rPr>
              <a:t>:	93 (34,6%)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 l="16193" t="7010"/>
          <a:stretch>
            <a:fillRect/>
          </a:stretch>
        </p:blipFill>
        <p:spPr bwMode="auto">
          <a:xfrm>
            <a:off x="179388" y="895350"/>
            <a:ext cx="8569325" cy="5918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862013" y="404813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b="1" dirty="0">
                <a:solidFill>
                  <a:srgbClr val="44678E"/>
                </a:solidFill>
                <a:latin typeface="Arial"/>
                <a:cs typeface="Arial"/>
              </a:rPr>
              <a:t>Immigrant </a:t>
            </a:r>
            <a:r>
              <a:rPr lang="de-DE" sz="2400" b="1" dirty="0" err="1">
                <a:solidFill>
                  <a:srgbClr val="44678E"/>
                </a:solidFill>
                <a:latin typeface="Arial"/>
                <a:cs typeface="Arial"/>
              </a:rPr>
              <a:t>background</a:t>
            </a:r>
            <a:r>
              <a:rPr lang="de-DE" sz="2400" b="1" dirty="0">
                <a:solidFill>
                  <a:srgbClr val="44678E"/>
                </a:solidFill>
                <a:latin typeface="Arial"/>
                <a:cs typeface="Arial"/>
              </a:rPr>
              <a:t> in </a:t>
            </a:r>
            <a:r>
              <a:rPr lang="de-DE" sz="2400" b="1" dirty="0" err="1">
                <a:solidFill>
                  <a:srgbClr val="44678E"/>
                </a:solidFill>
                <a:latin typeface="Arial"/>
                <a:cs typeface="Arial"/>
              </a:rPr>
              <a:t>comparison</a:t>
            </a:r>
            <a:endParaRPr lang="de-DE" sz="2400" b="1" dirty="0" err="1">
              <a:solidFill>
                <a:srgbClr val="44678E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104"/>
          <p:cNvGrpSpPr>
            <a:grpSpLocks/>
          </p:cNvGrpSpPr>
          <p:nvPr/>
        </p:nvGrpSpPr>
        <p:grpSpPr bwMode="auto">
          <a:xfrm>
            <a:off x="360363" y="1025525"/>
            <a:ext cx="8423275" cy="4851400"/>
            <a:chOff x="204" y="845"/>
            <a:chExt cx="5306" cy="3056"/>
          </a:xfrm>
        </p:grpSpPr>
        <p:pic>
          <p:nvPicPr>
            <p:cNvPr id="17410" name="Picture 67" descr="Bildergebnis für kurt schumacher schule karbe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4" y="1933"/>
              <a:ext cx="5216" cy="1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1" name="Picture 38" descr="Flagge, Schwedisch, Schweden, Nationale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73" y="1568"/>
              <a:ext cx="251" cy="14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12" name="Picture 36" descr="Ungarn, Flagge, Nationalen, Ungarisch"/>
            <p:cNvPicPr>
              <a:picLocks noChangeAspect="1" noChangeArrowheads="1"/>
            </p:cNvPicPr>
            <p:nvPr/>
          </p:nvPicPr>
          <p:blipFill>
            <a:blip r:embed="rId4"/>
            <a:srcRect r="9964" b="444"/>
            <a:stretch>
              <a:fillRect/>
            </a:stretch>
          </p:blipFill>
          <p:spPr bwMode="auto">
            <a:xfrm>
              <a:off x="310" y="1568"/>
              <a:ext cx="275" cy="14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13" name="Picture 28" descr="Portugal, Flagge, Nationalflagge, Natio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3" y="1365"/>
              <a:ext cx="229" cy="14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14" name="Picture 18" descr="Griechenland, Flagge, Blau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25" y="1180"/>
              <a:ext cx="230" cy="14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15" name="Picture 10" descr="Polen, Flagge, Nationalflagge, Nation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33" y="1000"/>
              <a:ext cx="231" cy="14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16" name="Picture 34" descr="Flagge, Land, Finnland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573" y="1365"/>
              <a:ext cx="248" cy="14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17" name="Picture 32" descr="Belgien, Flagge, Nationalflagge, Nation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312" y="1487"/>
              <a:ext cx="228" cy="14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18" name="Picture 8" descr="Deutschland, Flagge, Nationalität, Land, Republik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20" y="1649"/>
              <a:ext cx="361" cy="20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19" name="Picture 14" descr="Union Jack, Flagge, Königliche Flagge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45" y="1079"/>
              <a:ext cx="257" cy="14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20" name="Picture 16" descr="Italien, Flagge, Nationalflagge, Nation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291" y="1109"/>
              <a:ext cx="231" cy="14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21" name="Picture 20" descr="Bulgarien, Bulgarien Fahne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05" y="1201"/>
              <a:ext cx="215" cy="14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22" name="Picture 22" descr="Flagge, Tschechien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45" y="1267"/>
              <a:ext cx="253" cy="14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23" name="Picture 24" descr="Spanien, Flagge, Nationalflagge, Nation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312" y="1283"/>
              <a:ext cx="230" cy="14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24" name="Picture 26" descr="Rumänien, Flagge, Nationalen, Symbol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045" y="1348"/>
              <a:ext cx="228" cy="14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25" name="Picture 30" descr="Holland, Flagge, Niederlande, Symbole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659" y="1445"/>
              <a:ext cx="254" cy="14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26" name="Picture 40" descr="Ghana, Flagge, Nationalflagge, Nation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2766" y="1935"/>
              <a:ext cx="228" cy="14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27" name="Picture 42" descr="Mazedonien, Flagge, Nationalflagge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353" y="1771"/>
              <a:ext cx="229" cy="14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28" name="Picture 46" descr="Moldawien, Flagge, Zustand, Trikolore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659" y="1853"/>
              <a:ext cx="228" cy="14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29" name="Picture 48" descr="Serbien, Flagge, Nationalflagge, Nation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920" y="2057"/>
              <a:ext cx="228" cy="14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30" name="Picture 50" descr="Landkarte, Ukraine, Flagge, Grenzen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1573" y="1812"/>
              <a:ext cx="228" cy="14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31" name="Picture 52" descr="Bosnien Und Herzegowina, Flagge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1268" y="1935"/>
              <a:ext cx="229" cy="14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32" name="Picture 54" descr="Kosovo, Flagge, Nationalflagge, Nation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659" y="2179"/>
              <a:ext cx="228" cy="14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33" name="Picture 56" descr="Schweizer Flagge, Schweiz, Land, Flagge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484" y="2016"/>
              <a:ext cx="228" cy="14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34" name="Picture 60" descr="Flagge, Land, Kroatien, Kroatien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1007" y="2220"/>
              <a:ext cx="225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5" name="Picture 62" descr="Russland, Flagge, Nationalen, Russische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1312" y="2138"/>
              <a:ext cx="228" cy="14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36" name="Picture 64" descr="Die Türkei-Flagge, Die Türkische Flagge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1834" y="2220"/>
              <a:ext cx="229" cy="14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37" name="Picture 66" descr="Senegal, Flagge, Nationalflagge, Nation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2444" y="1649"/>
              <a:ext cx="229" cy="14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38" name="Picture 69" descr="Flagge, Algerien, Grün, Halbmond, Stern"/>
            <p:cNvPicPr>
              <a:picLocks noChangeAspect="1" noChangeArrowheads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3098" y="1241"/>
              <a:ext cx="229" cy="14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39" name="Picture 71" descr="Marokko, Flagge, Nationalen, Symbol"/>
            <p:cNvPicPr>
              <a:picLocks noChangeAspect="1" noChangeArrowheads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2766" y="1487"/>
              <a:ext cx="228" cy="14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40" name="Picture 73" descr="Tunesien, Flagge, Nationalflagge, Nation"/>
            <p:cNvPicPr>
              <a:picLocks noChangeAspect="1" noChangeArrowheads="1"/>
            </p:cNvPicPr>
            <p:nvPr/>
          </p:nvPicPr>
          <p:blipFill>
            <a:blip r:embed="rId32"/>
            <a:srcRect/>
            <a:stretch>
              <a:fillRect/>
            </a:stretch>
          </p:blipFill>
          <p:spPr bwMode="auto">
            <a:xfrm>
              <a:off x="2488" y="1323"/>
              <a:ext cx="229" cy="14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41" name="Picture 75" descr="Ägypten, Flagge, Nationalen, Ägyptische"/>
            <p:cNvPicPr>
              <a:picLocks noChangeAspect="1" noChangeArrowheads="1"/>
            </p:cNvPicPr>
            <p:nvPr/>
          </p:nvPicPr>
          <p:blipFill>
            <a:blip r:embed="rId33"/>
            <a:srcRect/>
            <a:stretch>
              <a:fillRect/>
            </a:stretch>
          </p:blipFill>
          <p:spPr bwMode="auto">
            <a:xfrm>
              <a:off x="2957" y="1711"/>
              <a:ext cx="228" cy="14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42" name="Picture 5" descr="Olympia, Olympische Spiele, Olympiade, Ringe"/>
            <p:cNvPicPr>
              <a:picLocks noChangeAspect="1" noChangeArrowheads="1"/>
            </p:cNvPicPr>
            <p:nvPr/>
          </p:nvPicPr>
          <p:blipFill>
            <a:blip r:embed="rId34"/>
            <a:srcRect l="3638" t="13866" r="5215" b="10530"/>
            <a:stretch>
              <a:fillRect/>
            </a:stretch>
          </p:blipFill>
          <p:spPr bwMode="auto">
            <a:xfrm>
              <a:off x="249" y="845"/>
              <a:ext cx="5261" cy="2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3" name="Picture 77" descr="Vereinigte Staaten, Usa Flagge, Usa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4492" y="1323"/>
              <a:ext cx="269" cy="14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44" name="Picture 79" descr="Venezuela, Flagge, Nationalflagge"/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4318" y="1568"/>
              <a:ext cx="228" cy="14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45" name="Picture 81" descr="Kolumbien, Flagge, Land, Süden, Amerika"/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4753" y="1649"/>
              <a:ext cx="228" cy="14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46" name="Picture 83" descr="Syrische, Flagge, Arabische, Republik"/>
            <p:cNvPicPr>
              <a:picLocks noChangeAspect="1" noChangeArrowheads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 bwMode="auto">
            <a:xfrm>
              <a:off x="2140" y="2423"/>
              <a:ext cx="233" cy="14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47" name="Picture 85" descr="Iran, Flagge, Nationalflagge, Nation"/>
            <p:cNvPicPr>
              <a:picLocks noChangeAspect="1" noChangeArrowheads="1"/>
            </p:cNvPicPr>
            <p:nvPr/>
          </p:nvPicPr>
          <p:blipFill>
            <a:blip r:embed="rId39"/>
            <a:srcRect/>
            <a:stretch>
              <a:fillRect/>
            </a:stretch>
          </p:blipFill>
          <p:spPr bwMode="auto">
            <a:xfrm>
              <a:off x="1660" y="2423"/>
              <a:ext cx="229" cy="14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48" name="Picture 87" descr="Kasachstan, Flagge, Nationalflagge"/>
            <p:cNvPicPr>
              <a:picLocks noChangeAspect="1" noChangeArrowheads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>
              <a:off x="1878" y="2627"/>
              <a:ext cx="229" cy="14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49" name="Picture 89" descr="Armenien, Flagge, Nationalflagge, Nation"/>
            <p:cNvPicPr>
              <a:picLocks noChangeAspect="1" noChangeArrowheads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>
              <a:off x="2358" y="2627"/>
              <a:ext cx="228" cy="14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50" name="Picture 91" descr="Malaysien, Flagge, Symbol, Land"/>
            <p:cNvPicPr>
              <a:picLocks noChangeAspect="1" noChangeArrowheads="1"/>
            </p:cNvPicPr>
            <p:nvPr/>
          </p:nvPicPr>
          <p:blipFill>
            <a:blip r:embed="rId42"/>
            <a:srcRect l="4292" r="17671"/>
            <a:stretch>
              <a:fillRect/>
            </a:stretch>
          </p:blipFill>
          <p:spPr bwMode="auto">
            <a:xfrm>
              <a:off x="1530" y="2708"/>
              <a:ext cx="237" cy="14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51" name="Picture 93" descr="Pakistan, Flagge, Nationalflagge, Nation"/>
            <p:cNvPicPr>
              <a:picLocks noChangeAspect="1" noChangeArrowheads="1"/>
            </p:cNvPicPr>
            <p:nvPr/>
          </p:nvPicPr>
          <p:blipFill>
            <a:blip r:embed="rId43"/>
            <a:srcRect/>
            <a:stretch>
              <a:fillRect/>
            </a:stretch>
          </p:blipFill>
          <p:spPr bwMode="auto">
            <a:xfrm>
              <a:off x="2009" y="2830"/>
              <a:ext cx="228" cy="14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52" name="Picture 95" descr="Julia Roberts, Republik Korea, Flagge"/>
            <p:cNvPicPr>
              <a:picLocks noChangeAspect="1" noChangeArrowheads="1"/>
            </p:cNvPicPr>
            <p:nvPr/>
          </p:nvPicPr>
          <p:blipFill>
            <a:blip r:embed="rId44"/>
            <a:srcRect/>
            <a:stretch>
              <a:fillRect/>
            </a:stretch>
          </p:blipFill>
          <p:spPr bwMode="auto">
            <a:xfrm>
              <a:off x="1617" y="2892"/>
              <a:ext cx="229" cy="14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53" name="Picture 97" descr="Indonesien, Flagge, Asien, Symbol, Land"/>
            <p:cNvPicPr>
              <a:picLocks noChangeAspect="1" noChangeArrowheads="1"/>
            </p:cNvPicPr>
            <p:nvPr/>
          </p:nvPicPr>
          <p:blipFill>
            <a:blip r:embed="rId45"/>
            <a:srcRect/>
            <a:stretch>
              <a:fillRect/>
            </a:stretch>
          </p:blipFill>
          <p:spPr bwMode="auto">
            <a:xfrm>
              <a:off x="2358" y="2872"/>
              <a:ext cx="202" cy="14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54" name="Picture 99" descr="Vietnam, Flagge, Vietnamesisch, Land"/>
            <p:cNvPicPr>
              <a:picLocks noChangeAspect="1" noChangeArrowheads="1"/>
            </p:cNvPicPr>
            <p:nvPr/>
          </p:nvPicPr>
          <p:blipFill>
            <a:blip r:embed="rId46"/>
            <a:srcRect/>
            <a:stretch>
              <a:fillRect/>
            </a:stretch>
          </p:blipFill>
          <p:spPr bwMode="auto">
            <a:xfrm>
              <a:off x="1704" y="3156"/>
              <a:ext cx="228" cy="14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55" name="Picture 101" descr="China, Fünf Sterne, Flagge"/>
            <p:cNvPicPr>
              <a:picLocks noChangeAspect="1" noChangeArrowheads="1"/>
            </p:cNvPicPr>
            <p:nvPr/>
          </p:nvPicPr>
          <p:blipFill>
            <a:blip r:embed="rId47"/>
            <a:srcRect/>
            <a:stretch>
              <a:fillRect/>
            </a:stretch>
          </p:blipFill>
          <p:spPr bwMode="auto">
            <a:xfrm>
              <a:off x="2052" y="3034"/>
              <a:ext cx="229" cy="14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1300"/>
            <a:ext cx="8229600" cy="504825"/>
          </a:xfrm>
          <a:noFill/>
        </p:spPr>
        <p:txBody>
          <a:bodyPr lIns="0" tIns="0" rIns="0" bIns="0"/>
          <a:lstStyle/>
          <a:p>
            <a:r>
              <a:rPr lang="de-DE" sz="2400" b="1">
                <a:solidFill>
                  <a:srgbClr val="44678E"/>
                </a:solidFill>
              </a:rPr>
              <a:t>Our written survey: Some statistic dates to our students</a:t>
            </a:r>
            <a:r>
              <a:rPr lang="de-DE" sz="2000" b="1">
                <a:solidFill>
                  <a:srgbClr val="800000"/>
                </a:solidFill>
              </a:rPr>
              <a:t> </a:t>
            </a: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168275" y="981075"/>
            <a:ext cx="8807450" cy="5594350"/>
            <a:chOff x="106" y="454"/>
            <a:chExt cx="5548" cy="3524"/>
          </a:xfrm>
        </p:grpSpPr>
        <p:grpSp>
          <p:nvGrpSpPr>
            <p:cNvPr id="25604" name="Group 4"/>
            <p:cNvGrpSpPr>
              <a:grpSpLocks/>
            </p:cNvGrpSpPr>
            <p:nvPr/>
          </p:nvGrpSpPr>
          <p:grpSpPr bwMode="auto">
            <a:xfrm>
              <a:off x="106" y="2278"/>
              <a:ext cx="2720" cy="1700"/>
              <a:chOff x="106" y="2278"/>
              <a:chExt cx="2720" cy="1700"/>
            </a:xfrm>
          </p:grpSpPr>
          <p:pic>
            <p:nvPicPr>
              <p:cNvPr id="25605" name="Picture 5" descr="Bildergebnis für geburt storch clipart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00" y="2345"/>
                <a:ext cx="946" cy="1214"/>
              </a:xfrm>
              <a:prstGeom prst="rect">
                <a:avLst/>
              </a:prstGeom>
              <a:noFill/>
            </p:spPr>
          </p:pic>
          <p:pic>
            <p:nvPicPr>
              <p:cNvPr id="25606" name="Picture 6" descr="Ähnliches Fot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9" y="3116"/>
                <a:ext cx="551" cy="745"/>
              </a:xfrm>
              <a:prstGeom prst="rect">
                <a:avLst/>
              </a:prstGeom>
              <a:noFill/>
            </p:spPr>
          </p:pic>
          <p:pic>
            <p:nvPicPr>
              <p:cNvPr id="25607" name="Picture 7" descr="Ähnliches Fot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072" y="3116"/>
                <a:ext cx="551" cy="745"/>
              </a:xfrm>
              <a:prstGeom prst="rect">
                <a:avLst/>
              </a:prstGeom>
              <a:noFill/>
            </p:spPr>
          </p:pic>
          <p:sp>
            <p:nvSpPr>
              <p:cNvPr id="25608" name="Line 8"/>
              <p:cNvSpPr>
                <a:spLocks noChangeShapeType="1"/>
              </p:cNvSpPr>
              <p:nvPr/>
            </p:nvSpPr>
            <p:spPr bwMode="auto">
              <a:xfrm>
                <a:off x="1943" y="3161"/>
                <a:ext cx="816" cy="68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609" name="Line 9"/>
              <p:cNvSpPr>
                <a:spLocks noChangeShapeType="1"/>
              </p:cNvSpPr>
              <p:nvPr/>
            </p:nvSpPr>
            <p:spPr bwMode="auto">
              <a:xfrm flipV="1">
                <a:off x="1951" y="3161"/>
                <a:ext cx="772" cy="68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610" name="Text Box 10"/>
              <p:cNvSpPr txBox="1">
                <a:spLocks noChangeArrowheads="1"/>
              </p:cNvSpPr>
              <p:nvPr/>
            </p:nvSpPr>
            <p:spPr bwMode="auto">
              <a:xfrm>
                <a:off x="361" y="2844"/>
                <a:ext cx="59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b="1">
                    <a:solidFill>
                      <a:srgbClr val="496EA5"/>
                    </a:solidFill>
                  </a:rPr>
                  <a:t>239</a:t>
                </a:r>
              </a:p>
            </p:txBody>
          </p:sp>
          <p:sp>
            <p:nvSpPr>
              <p:cNvPr id="25611" name="Text Box 11"/>
              <p:cNvSpPr txBox="1">
                <a:spLocks noChangeArrowheads="1"/>
              </p:cNvSpPr>
              <p:nvPr/>
            </p:nvSpPr>
            <p:spPr bwMode="auto">
              <a:xfrm>
                <a:off x="2272" y="2844"/>
                <a:ext cx="454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b="1">
                    <a:solidFill>
                      <a:srgbClr val="496EA5"/>
                    </a:solidFill>
                  </a:rPr>
                  <a:t>27</a:t>
                </a: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/>
            </p:nvSpPr>
            <p:spPr bwMode="auto">
              <a:xfrm>
                <a:off x="106" y="2278"/>
                <a:ext cx="2720" cy="1700"/>
              </a:xfrm>
              <a:prstGeom prst="rect">
                <a:avLst/>
              </a:prstGeom>
              <a:noFill/>
              <a:ln w="15875">
                <a:solidFill>
                  <a:srgbClr val="496EA5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5613" name="Group 13"/>
            <p:cNvGrpSpPr>
              <a:grpSpLocks/>
            </p:cNvGrpSpPr>
            <p:nvPr/>
          </p:nvGrpSpPr>
          <p:grpSpPr bwMode="auto">
            <a:xfrm>
              <a:off x="106" y="454"/>
              <a:ext cx="2720" cy="1700"/>
              <a:chOff x="106" y="454"/>
              <a:chExt cx="2720" cy="1700"/>
            </a:xfrm>
          </p:grpSpPr>
          <p:grpSp>
            <p:nvGrpSpPr>
              <p:cNvPr id="25614" name="Group 14"/>
              <p:cNvGrpSpPr>
                <a:grpSpLocks/>
              </p:cNvGrpSpPr>
              <p:nvPr/>
            </p:nvGrpSpPr>
            <p:grpSpPr bwMode="auto">
              <a:xfrm>
                <a:off x="646" y="775"/>
                <a:ext cx="1723" cy="1089"/>
                <a:chOff x="567" y="663"/>
                <a:chExt cx="1723" cy="1089"/>
              </a:xfrm>
            </p:grpSpPr>
            <p:sp>
              <p:nvSpPr>
                <p:cNvPr id="25615" name="Oval 15"/>
                <p:cNvSpPr>
                  <a:spLocks noChangeArrowheads="1"/>
                </p:cNvSpPr>
                <p:nvPr/>
              </p:nvSpPr>
              <p:spPr bwMode="auto">
                <a:xfrm>
                  <a:off x="567" y="663"/>
                  <a:ext cx="635" cy="635"/>
                </a:xfrm>
                <a:prstGeom prst="ellipse">
                  <a:avLst/>
                </a:prstGeom>
                <a:noFill/>
                <a:ln w="76200">
                  <a:solidFill>
                    <a:srgbClr val="8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5616" name="Line 16"/>
                <p:cNvSpPr>
                  <a:spLocks noChangeShapeType="1"/>
                </p:cNvSpPr>
                <p:nvPr/>
              </p:nvSpPr>
              <p:spPr bwMode="auto">
                <a:xfrm>
                  <a:off x="884" y="1298"/>
                  <a:ext cx="0" cy="454"/>
                </a:xfrm>
                <a:prstGeom prst="line">
                  <a:avLst/>
                </a:prstGeom>
                <a:noFill/>
                <a:ln w="76200">
                  <a:solidFill>
                    <a:srgbClr val="8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617" name="Line 17"/>
                <p:cNvSpPr>
                  <a:spLocks noChangeShapeType="1"/>
                </p:cNvSpPr>
                <p:nvPr/>
              </p:nvSpPr>
              <p:spPr bwMode="auto">
                <a:xfrm>
                  <a:off x="703" y="1546"/>
                  <a:ext cx="363" cy="0"/>
                </a:xfrm>
                <a:prstGeom prst="line">
                  <a:avLst/>
                </a:prstGeom>
                <a:noFill/>
                <a:ln w="76200">
                  <a:solidFill>
                    <a:srgbClr val="8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618" name="Oval 18"/>
                <p:cNvSpPr>
                  <a:spLocks noChangeArrowheads="1"/>
                </p:cNvSpPr>
                <p:nvPr/>
              </p:nvSpPr>
              <p:spPr bwMode="auto">
                <a:xfrm>
                  <a:off x="1447" y="1117"/>
                  <a:ext cx="635" cy="635"/>
                </a:xfrm>
                <a:prstGeom prst="ellipse">
                  <a:avLst/>
                </a:prstGeom>
                <a:noFill/>
                <a:ln w="76200">
                  <a:solidFill>
                    <a:srgbClr val="496EA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5619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927" y="709"/>
                  <a:ext cx="363" cy="453"/>
                </a:xfrm>
                <a:prstGeom prst="line">
                  <a:avLst/>
                </a:prstGeom>
                <a:noFill/>
                <a:ln w="76200">
                  <a:solidFill>
                    <a:srgbClr val="496EA5"/>
                  </a:solidFill>
                  <a:round/>
                  <a:headEnd/>
                  <a:tailEnd type="arrow" w="med" len="med"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62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691" y="878"/>
                  <a:ext cx="408" cy="231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de-DE" b="1">
                      <a:solidFill>
                        <a:srgbClr val="800000"/>
                      </a:solidFill>
                    </a:rPr>
                    <a:t>146</a:t>
                  </a:r>
                </a:p>
              </p:txBody>
            </p:sp>
            <p:sp>
              <p:nvSpPr>
                <p:cNvPr id="2562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561" y="1315"/>
                  <a:ext cx="408" cy="231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de-DE" b="1">
                      <a:solidFill>
                        <a:srgbClr val="496EA5"/>
                      </a:solidFill>
                    </a:rPr>
                    <a:t>123</a:t>
                  </a:r>
                </a:p>
              </p:txBody>
            </p:sp>
          </p:grpSp>
          <p:sp>
            <p:nvSpPr>
              <p:cNvPr id="25622" name="Rectangle 22"/>
              <p:cNvSpPr>
                <a:spLocks noChangeArrowheads="1"/>
              </p:cNvSpPr>
              <p:nvPr/>
            </p:nvSpPr>
            <p:spPr bwMode="auto">
              <a:xfrm>
                <a:off x="106" y="454"/>
                <a:ext cx="2720" cy="1700"/>
              </a:xfrm>
              <a:prstGeom prst="rect">
                <a:avLst/>
              </a:prstGeom>
              <a:noFill/>
              <a:ln w="19050">
                <a:solidFill>
                  <a:srgbClr val="496EA5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5623" name="Group 23"/>
            <p:cNvGrpSpPr>
              <a:grpSpLocks/>
            </p:cNvGrpSpPr>
            <p:nvPr/>
          </p:nvGrpSpPr>
          <p:grpSpPr bwMode="auto">
            <a:xfrm>
              <a:off x="2928" y="454"/>
              <a:ext cx="2720" cy="1700"/>
              <a:chOff x="2928" y="454"/>
              <a:chExt cx="2720" cy="1700"/>
            </a:xfrm>
          </p:grpSpPr>
          <p:sp>
            <p:nvSpPr>
              <p:cNvPr id="25624" name="Text Box 24"/>
              <p:cNvSpPr txBox="1">
                <a:spLocks noChangeArrowheads="1"/>
              </p:cNvSpPr>
              <p:nvPr/>
            </p:nvSpPr>
            <p:spPr bwMode="auto">
              <a:xfrm>
                <a:off x="4150" y="1207"/>
                <a:ext cx="1406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de-DE"/>
              </a:p>
            </p:txBody>
          </p:sp>
          <p:sp>
            <p:nvSpPr>
              <p:cNvPr id="25625" name="Text Box 25"/>
              <p:cNvSpPr txBox="1">
                <a:spLocks noChangeArrowheads="1"/>
              </p:cNvSpPr>
              <p:nvPr/>
            </p:nvSpPr>
            <p:spPr bwMode="auto">
              <a:xfrm>
                <a:off x="3107" y="572"/>
                <a:ext cx="1315" cy="606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Wingdings" pitchFamily="2" charset="2"/>
                  <a:buNone/>
                  <a:tabLst>
                    <a:tab pos="1439863" algn="l"/>
                  </a:tabLst>
                </a:pPr>
                <a:r>
                  <a:rPr lang="de-DE" sz="1400" b="1">
                    <a:solidFill>
                      <a:srgbClr val="496EA5"/>
                    </a:solidFill>
                  </a:rPr>
                  <a:t>German as</a:t>
                </a:r>
              </a:p>
              <a:p>
                <a:pPr>
                  <a:spcBef>
                    <a:spcPct val="20000"/>
                  </a:spcBef>
                  <a:buFont typeface="Wingdings" pitchFamily="2" charset="2"/>
                  <a:buChar char="Ø"/>
                  <a:tabLst>
                    <a:tab pos="1439863" algn="l"/>
                  </a:tabLst>
                </a:pPr>
                <a:r>
                  <a:rPr lang="de-DE" sz="1200">
                    <a:solidFill>
                      <a:srgbClr val="496EA5"/>
                    </a:solidFill>
                  </a:rPr>
                  <a:t> mother tongue: 	</a:t>
                </a:r>
                <a:r>
                  <a:rPr lang="de-DE" sz="1200" b="1">
                    <a:solidFill>
                      <a:srgbClr val="496EA5"/>
                    </a:solidFill>
                  </a:rPr>
                  <a:t>210</a:t>
                </a:r>
                <a:r>
                  <a:rPr lang="de-DE" sz="1200">
                    <a:solidFill>
                      <a:srgbClr val="496EA5"/>
                    </a:solidFill>
                  </a:rPr>
                  <a:t> </a:t>
                </a:r>
              </a:p>
              <a:p>
                <a:pPr>
                  <a:spcBef>
                    <a:spcPct val="20000"/>
                  </a:spcBef>
                  <a:buFont typeface="Wingdings" pitchFamily="2" charset="2"/>
                  <a:buChar char="Ø"/>
                  <a:tabLst>
                    <a:tab pos="1439863" algn="l"/>
                  </a:tabLst>
                </a:pPr>
                <a:r>
                  <a:rPr lang="de-DE" sz="1200">
                    <a:solidFill>
                      <a:srgbClr val="496EA5"/>
                    </a:solidFill>
                  </a:rPr>
                  <a:t> second language: 	  </a:t>
                </a:r>
                <a:r>
                  <a:rPr lang="de-DE" sz="1200" b="1">
                    <a:solidFill>
                      <a:srgbClr val="496EA5"/>
                    </a:solidFill>
                  </a:rPr>
                  <a:t>53</a:t>
                </a:r>
              </a:p>
              <a:p>
                <a:pPr>
                  <a:spcBef>
                    <a:spcPct val="20000"/>
                  </a:spcBef>
                  <a:buFont typeface="Wingdings" pitchFamily="2" charset="2"/>
                  <a:buChar char="Ø"/>
                  <a:tabLst>
                    <a:tab pos="1439863" algn="l"/>
                  </a:tabLst>
                </a:pPr>
                <a:r>
                  <a:rPr lang="de-DE" sz="1200">
                    <a:solidFill>
                      <a:srgbClr val="496EA5"/>
                    </a:solidFill>
                  </a:rPr>
                  <a:t> third language: 	    </a:t>
                </a:r>
                <a:r>
                  <a:rPr lang="de-DE" sz="1200" b="1">
                    <a:solidFill>
                      <a:srgbClr val="496EA5"/>
                    </a:solidFill>
                  </a:rPr>
                  <a:t>4</a:t>
                </a:r>
              </a:p>
            </p:txBody>
          </p:sp>
          <p:pic>
            <p:nvPicPr>
              <p:cNvPr id="25626" name="Picture 26" descr="Ähnliches Foto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 b="6444"/>
              <a:stretch>
                <a:fillRect/>
              </a:stretch>
            </p:blipFill>
            <p:spPr bwMode="auto">
              <a:xfrm>
                <a:off x="4830" y="618"/>
                <a:ext cx="681" cy="621"/>
              </a:xfrm>
              <a:prstGeom prst="rect">
                <a:avLst/>
              </a:prstGeom>
              <a:noFill/>
            </p:spPr>
          </p:pic>
          <p:pic>
            <p:nvPicPr>
              <p:cNvPr id="25627" name="Picture 27" descr="Ähnliches Foto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 r="9505"/>
              <a:stretch>
                <a:fillRect/>
              </a:stretch>
            </p:blipFill>
            <p:spPr bwMode="auto">
              <a:xfrm>
                <a:off x="3107" y="1298"/>
                <a:ext cx="771" cy="765"/>
              </a:xfrm>
              <a:prstGeom prst="rect">
                <a:avLst/>
              </a:prstGeom>
              <a:solidFill>
                <a:srgbClr val="496EA5"/>
              </a:solidFill>
            </p:spPr>
          </p:pic>
          <p:sp>
            <p:nvSpPr>
              <p:cNvPr id="25628" name="Text Box 28"/>
              <p:cNvSpPr txBox="1">
                <a:spLocks noChangeArrowheads="1"/>
              </p:cNvSpPr>
              <p:nvPr/>
            </p:nvSpPr>
            <p:spPr bwMode="auto">
              <a:xfrm>
                <a:off x="4232" y="1425"/>
                <a:ext cx="1406" cy="58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180975" indent="-180975">
                  <a:spcBef>
                    <a:spcPct val="50000"/>
                  </a:spcBef>
                  <a:tabLst>
                    <a:tab pos="180975" algn="l"/>
                  </a:tabLst>
                </a:pPr>
                <a:r>
                  <a:rPr lang="de-DE" sz="1400" b="1">
                    <a:solidFill>
                      <a:srgbClr val="496EA5"/>
                    </a:solidFill>
                  </a:rPr>
                  <a:t>Speak in their family</a:t>
                </a:r>
              </a:p>
              <a:p>
                <a:pPr marL="180975" indent="-180975">
                  <a:spcBef>
                    <a:spcPct val="20000"/>
                  </a:spcBef>
                  <a:buFont typeface="Wingdings" pitchFamily="2" charset="2"/>
                  <a:buChar char="Ø"/>
                  <a:tabLst>
                    <a:tab pos="180975" algn="l"/>
                  </a:tabLst>
                </a:pPr>
                <a:r>
                  <a:rPr lang="de-DE" sz="1200">
                    <a:solidFill>
                      <a:srgbClr val="496EA5"/>
                    </a:solidFill>
                  </a:rPr>
                  <a:t>more German: </a:t>
                </a:r>
                <a:r>
                  <a:rPr lang="de-DE" sz="1200" b="1">
                    <a:solidFill>
                      <a:srgbClr val="496EA5"/>
                    </a:solidFill>
                  </a:rPr>
                  <a:t>213</a:t>
                </a:r>
              </a:p>
              <a:p>
                <a:pPr marL="180975" indent="-180975">
                  <a:spcBef>
                    <a:spcPct val="20000"/>
                  </a:spcBef>
                  <a:buFont typeface="Wingdings" pitchFamily="2" charset="2"/>
                  <a:buChar char="Ø"/>
                  <a:tabLst>
                    <a:tab pos="180975" algn="l"/>
                  </a:tabLst>
                </a:pPr>
                <a:r>
                  <a:rPr lang="de-DE" sz="1200">
                    <a:solidFill>
                      <a:srgbClr val="496EA5"/>
                    </a:solidFill>
                  </a:rPr>
                  <a:t>more their mother tongue/ their first language: </a:t>
                </a:r>
                <a:r>
                  <a:rPr lang="de-DE" sz="1200" b="1">
                    <a:solidFill>
                      <a:srgbClr val="496EA5"/>
                    </a:solidFill>
                  </a:rPr>
                  <a:t>61</a:t>
                </a:r>
              </a:p>
            </p:txBody>
          </p:sp>
          <p:sp>
            <p:nvSpPr>
              <p:cNvPr id="25629" name="Rectangle 29"/>
              <p:cNvSpPr>
                <a:spLocks noChangeArrowheads="1"/>
              </p:cNvSpPr>
              <p:nvPr/>
            </p:nvSpPr>
            <p:spPr bwMode="auto">
              <a:xfrm>
                <a:off x="2928" y="454"/>
                <a:ext cx="2720" cy="1700"/>
              </a:xfrm>
              <a:prstGeom prst="rect">
                <a:avLst/>
              </a:prstGeom>
              <a:noFill/>
              <a:ln w="19050">
                <a:solidFill>
                  <a:srgbClr val="496EA5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5630" name="Group 30"/>
            <p:cNvGrpSpPr>
              <a:grpSpLocks/>
            </p:cNvGrpSpPr>
            <p:nvPr/>
          </p:nvGrpSpPr>
          <p:grpSpPr bwMode="auto">
            <a:xfrm>
              <a:off x="2934" y="2278"/>
              <a:ext cx="2720" cy="1700"/>
              <a:chOff x="2934" y="2278"/>
              <a:chExt cx="2720" cy="1700"/>
            </a:xfrm>
          </p:grpSpPr>
          <p:pic>
            <p:nvPicPr>
              <p:cNvPr id="25631" name="Picture 31" descr="Ähnliches Foto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470" y="2688"/>
                <a:ext cx="1587" cy="1213"/>
              </a:xfrm>
              <a:prstGeom prst="rect">
                <a:avLst/>
              </a:prstGeom>
              <a:noFill/>
            </p:spPr>
          </p:pic>
          <p:sp>
            <p:nvSpPr>
              <p:cNvPr id="25632" name="Rectangle 32"/>
              <p:cNvSpPr>
                <a:spLocks noChangeArrowheads="1"/>
              </p:cNvSpPr>
              <p:nvPr/>
            </p:nvSpPr>
            <p:spPr bwMode="auto">
              <a:xfrm>
                <a:off x="2934" y="2278"/>
                <a:ext cx="2720" cy="1700"/>
              </a:xfrm>
              <a:prstGeom prst="rect">
                <a:avLst/>
              </a:prstGeom>
              <a:noFill/>
              <a:ln w="19050">
                <a:solidFill>
                  <a:srgbClr val="496EA5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5633" name="Text Box 33"/>
              <p:cNvSpPr txBox="1">
                <a:spLocks noChangeArrowheads="1"/>
              </p:cNvSpPr>
              <p:nvPr/>
            </p:nvSpPr>
            <p:spPr bwMode="auto">
              <a:xfrm>
                <a:off x="2971" y="2341"/>
                <a:ext cx="1088" cy="60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Wingdings" pitchFamily="2" charset="2"/>
                  <a:buNone/>
                  <a:tabLst>
                    <a:tab pos="533400" algn="l"/>
                  </a:tabLst>
                </a:pPr>
                <a:r>
                  <a:rPr lang="de-DE" sz="1400" b="1">
                    <a:solidFill>
                      <a:srgbClr val="496EA5"/>
                    </a:solidFill>
                  </a:rPr>
                  <a:t>Their father was born in Germany</a:t>
                </a:r>
              </a:p>
              <a:p>
                <a:pPr>
                  <a:spcBef>
                    <a:spcPct val="20000"/>
                  </a:spcBef>
                  <a:buFont typeface="Wingdings" pitchFamily="2" charset="2"/>
                  <a:buChar char="Ø"/>
                  <a:tabLst>
                    <a:tab pos="533400" algn="l"/>
                  </a:tabLst>
                </a:pPr>
                <a:r>
                  <a:rPr lang="de-DE" sz="1200">
                    <a:solidFill>
                      <a:srgbClr val="496EA5"/>
                    </a:solidFill>
                  </a:rPr>
                  <a:t> yes: 	</a:t>
                </a:r>
                <a:r>
                  <a:rPr lang="de-DE" sz="1200" b="1">
                    <a:solidFill>
                      <a:srgbClr val="496EA5"/>
                    </a:solidFill>
                  </a:rPr>
                  <a:t>187</a:t>
                </a:r>
                <a:endParaRPr lang="de-DE" sz="1200">
                  <a:solidFill>
                    <a:srgbClr val="496EA5"/>
                  </a:solidFill>
                </a:endParaRPr>
              </a:p>
              <a:p>
                <a:pPr>
                  <a:spcBef>
                    <a:spcPct val="20000"/>
                  </a:spcBef>
                  <a:buFont typeface="Wingdings" pitchFamily="2" charset="2"/>
                  <a:buChar char="Ø"/>
                  <a:tabLst>
                    <a:tab pos="533400" algn="l"/>
                  </a:tabLst>
                </a:pPr>
                <a:r>
                  <a:rPr lang="de-DE" sz="1200">
                    <a:solidFill>
                      <a:srgbClr val="496EA5"/>
                    </a:solidFill>
                  </a:rPr>
                  <a:t> no: 	  </a:t>
                </a:r>
                <a:r>
                  <a:rPr lang="de-DE" sz="1200" b="1">
                    <a:solidFill>
                      <a:srgbClr val="496EA5"/>
                    </a:solidFill>
                  </a:rPr>
                  <a:t>75</a:t>
                </a:r>
              </a:p>
            </p:txBody>
          </p:sp>
          <p:sp>
            <p:nvSpPr>
              <p:cNvPr id="25634" name="Text Box 34"/>
              <p:cNvSpPr txBox="1">
                <a:spLocks noChangeArrowheads="1"/>
              </p:cNvSpPr>
              <p:nvPr/>
            </p:nvSpPr>
            <p:spPr bwMode="auto">
              <a:xfrm>
                <a:off x="4558" y="2341"/>
                <a:ext cx="1088" cy="60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Wingdings" pitchFamily="2" charset="2"/>
                  <a:buNone/>
                  <a:tabLst>
                    <a:tab pos="533400" algn="l"/>
                  </a:tabLst>
                </a:pPr>
                <a:r>
                  <a:rPr lang="de-DE" sz="1400" b="1">
                    <a:solidFill>
                      <a:srgbClr val="496EA5"/>
                    </a:solidFill>
                  </a:rPr>
                  <a:t>Their mother was born in Germany</a:t>
                </a:r>
              </a:p>
              <a:p>
                <a:pPr>
                  <a:spcBef>
                    <a:spcPct val="20000"/>
                  </a:spcBef>
                  <a:buFont typeface="Wingdings" pitchFamily="2" charset="2"/>
                  <a:buChar char="Ø"/>
                  <a:tabLst>
                    <a:tab pos="533400" algn="l"/>
                  </a:tabLst>
                </a:pPr>
                <a:r>
                  <a:rPr lang="de-DE" sz="1200">
                    <a:solidFill>
                      <a:srgbClr val="496EA5"/>
                    </a:solidFill>
                  </a:rPr>
                  <a:t> yes: 	</a:t>
                </a:r>
                <a:r>
                  <a:rPr lang="de-DE" sz="1200" b="1">
                    <a:solidFill>
                      <a:srgbClr val="496EA5"/>
                    </a:solidFill>
                  </a:rPr>
                  <a:t>178</a:t>
                </a:r>
                <a:r>
                  <a:rPr lang="de-DE" sz="1200">
                    <a:solidFill>
                      <a:srgbClr val="496EA5"/>
                    </a:solidFill>
                  </a:rPr>
                  <a:t> </a:t>
                </a:r>
              </a:p>
              <a:p>
                <a:pPr>
                  <a:spcBef>
                    <a:spcPct val="20000"/>
                  </a:spcBef>
                  <a:buFont typeface="Wingdings" pitchFamily="2" charset="2"/>
                  <a:buChar char="Ø"/>
                  <a:tabLst>
                    <a:tab pos="533400" algn="l"/>
                  </a:tabLst>
                </a:pPr>
                <a:r>
                  <a:rPr lang="de-DE" sz="1200">
                    <a:solidFill>
                      <a:srgbClr val="496EA5"/>
                    </a:solidFill>
                  </a:rPr>
                  <a:t> no: 	  </a:t>
                </a:r>
                <a:r>
                  <a:rPr lang="de-DE" sz="1200" b="1">
                    <a:solidFill>
                      <a:srgbClr val="496EA5"/>
                    </a:solidFill>
                  </a:rPr>
                  <a:t>87</a:t>
                </a:r>
              </a:p>
            </p:txBody>
          </p:sp>
        </p:grpSp>
      </p:grp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2"/>
          <a:srcRect t="10347" b="3278"/>
          <a:stretch>
            <a:fillRect/>
          </a:stretch>
        </p:blipFill>
        <p:spPr bwMode="auto">
          <a:xfrm>
            <a:off x="198438" y="1412875"/>
            <a:ext cx="8642350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feld 1"/>
          <p:cNvSpPr txBox="1">
            <a:spLocks noChangeArrowheads="1"/>
          </p:cNvSpPr>
          <p:nvPr/>
        </p:nvSpPr>
        <p:spPr bwMode="auto">
          <a:xfrm>
            <a:off x="1619250" y="6092825"/>
            <a:ext cx="376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solidFill>
                  <a:srgbClr val="44678E"/>
                </a:solidFill>
              </a:rPr>
              <a:t>Average: 4,6 friends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98525" y="404813"/>
            <a:ext cx="7345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b="1">
                <a:solidFill>
                  <a:srgbClr val="44678E"/>
                </a:solidFill>
              </a:rPr>
              <a:t>Think of you ten best friends. How many of them have German roots only?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5" descr="Ähnliches Fot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5888"/>
            <a:ext cx="2519362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 Box 16"/>
          <p:cNvSpPr txBox="1">
            <a:spLocks noChangeArrowheads="1"/>
          </p:cNvSpPr>
          <p:nvPr/>
        </p:nvSpPr>
        <p:spPr bwMode="auto">
          <a:xfrm>
            <a:off x="250825" y="333375"/>
            <a:ext cx="864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en-US" sz="2400" b="1">
                <a:solidFill>
                  <a:srgbClr val="44678E"/>
                </a:solidFill>
              </a:rPr>
              <a:t>Holidays</a:t>
            </a:r>
          </a:p>
        </p:txBody>
      </p:sp>
      <p:sp>
        <p:nvSpPr>
          <p:cNvPr id="161885" name="Text Box 93"/>
          <p:cNvSpPr txBox="1">
            <a:spLocks noChangeArrowheads="1"/>
          </p:cNvSpPr>
          <p:nvPr/>
        </p:nvSpPr>
        <p:spPr bwMode="auto">
          <a:xfrm>
            <a:off x="2771775" y="1484313"/>
            <a:ext cx="1943100" cy="9159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>
                <a:solidFill>
                  <a:srgbClr val="44678E"/>
                </a:solidFill>
              </a:rPr>
              <a:t>109 students have holidays to visit their family.</a:t>
            </a:r>
          </a:p>
        </p:txBody>
      </p:sp>
      <p:graphicFrame>
        <p:nvGraphicFramePr>
          <p:cNvPr id="20522" name="Group 42"/>
          <p:cNvGraphicFramePr>
            <a:graphicFrameLocks noGrp="1"/>
          </p:cNvGraphicFramePr>
          <p:nvPr/>
        </p:nvGraphicFramePr>
        <p:xfrm>
          <a:off x="684213" y="2924175"/>
          <a:ext cx="7775575" cy="3530602"/>
        </p:xfrm>
        <a:graphic>
          <a:graphicData uri="http://schemas.openxmlformats.org/drawingml/2006/table">
            <a:tbl>
              <a:tblPr/>
              <a:tblGrid>
                <a:gridCol w="1584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41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670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most visited country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students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Spain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Germany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Italy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France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Turkey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0514" name="Textfeld 5"/>
          <p:cNvSpPr txBox="1">
            <a:spLocks noChangeArrowheads="1"/>
          </p:cNvSpPr>
          <p:nvPr/>
        </p:nvSpPr>
        <p:spPr bwMode="auto">
          <a:xfrm>
            <a:off x="5867400" y="1370013"/>
            <a:ext cx="2016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solidFill>
                  <a:srgbClr val="44678E"/>
                </a:solidFill>
              </a:rPr>
              <a:t>75 students have holidays to get to know the culture of other countries.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647700"/>
          </a:xfrm>
        </p:spPr>
        <p:txBody>
          <a:bodyPr/>
          <a:lstStyle/>
          <a:p>
            <a:pPr eaLnBrk="1" hangingPunct="1"/>
            <a:r>
              <a:rPr lang="de-DE" sz="2800" b="1">
                <a:solidFill>
                  <a:srgbClr val="44678E"/>
                </a:solidFill>
              </a:rPr>
              <a:t>favorite dishes</a:t>
            </a:r>
            <a:r>
              <a:rPr lang="de-DE" sz="2800"/>
              <a:t> </a:t>
            </a:r>
          </a:p>
        </p:txBody>
      </p:sp>
      <p:graphicFrame>
        <p:nvGraphicFramePr>
          <p:cNvPr id="21534" name="Group 30"/>
          <p:cNvGraphicFramePr>
            <a:graphicFrameLocks noGrp="1"/>
          </p:cNvGraphicFramePr>
          <p:nvPr/>
        </p:nvGraphicFramePr>
        <p:xfrm>
          <a:off x="400050" y="4724400"/>
          <a:ext cx="8348663" cy="1911350"/>
        </p:xfrm>
        <a:graphic>
          <a:graphicData uri="http://schemas.openxmlformats.org/drawingml/2006/table">
            <a:tbl>
              <a:tblPr/>
              <a:tblGrid>
                <a:gridCol w="2782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828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828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nationality of the dish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students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Italian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German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Turkish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Asian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1532" name="Textfeld 5"/>
          <p:cNvSpPr txBox="1">
            <a:spLocks noChangeArrowheads="1"/>
          </p:cNvSpPr>
          <p:nvPr/>
        </p:nvSpPr>
        <p:spPr bwMode="auto">
          <a:xfrm>
            <a:off x="3366808" y="3748835"/>
            <a:ext cx="274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endParaRPr lang="de-DE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09BFF2F-3229-4726-8279-8097BD799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80000">
            <a:off x="1276630" y="1267666"/>
            <a:ext cx="1440517" cy="190219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42ED49FC-73E8-4854-818D-4D349F898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0000">
            <a:off x="6095485" y="2724328"/>
            <a:ext cx="2743200" cy="1580083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xmlns="" id="{445D3BF8-396D-4785-A50C-5749F42E2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680000">
            <a:off x="4760259" y="1416311"/>
            <a:ext cx="2191871" cy="1349416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xmlns="" id="{5BD83C1C-EA54-4C6B-B2AE-421A5B6DC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00000">
            <a:off x="2434759" y="2787744"/>
            <a:ext cx="2217085" cy="13497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334641"/>
              </p:ext>
            </p:extLst>
          </p:nvPr>
        </p:nvGraphicFramePr>
        <p:xfrm>
          <a:off x="649288" y="1677988"/>
          <a:ext cx="7848600" cy="4633914"/>
        </p:xfrm>
        <a:graphic>
          <a:graphicData uri="http://schemas.openxmlformats.org/drawingml/2006/table">
            <a:tbl>
              <a:tblPr/>
              <a:tblGrid>
                <a:gridCol w="19446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62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46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29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48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ranking</a:t>
                      </a:r>
                      <a:endParaRPr kumimoji="0" lang="de-DE" sz="1800" b="1" i="0" u="none" strike="noStrike" cap="none" normalizeH="0" baseline="0" dirty="0" err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characteristics</a:t>
                      </a:r>
                      <a:endParaRPr kumimoji="0" lang="de-DE" sz="1800" b="1" i="0" u="none" strike="noStrike" cap="none" normalizeH="0" baseline="0" dirty="0" err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de-DE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amount</a:t>
                      </a:r>
                      <a:r>
                        <a:rPr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of</a:t>
                      </a:r>
                      <a:r>
                        <a:rPr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participants</a:t>
                      </a:r>
                      <a:r>
                        <a:rPr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   </a:t>
                      </a:r>
                      <a:r>
                        <a:rPr lang="de-DE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who</a:t>
                      </a:r>
                      <a:r>
                        <a:rPr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said</a:t>
                      </a:r>
                      <a:r>
                        <a:rPr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it</a:t>
                      </a:r>
                      <a:endParaRPr kumimoji="0" lang="de-DE" sz="1800" b="1" i="0" u="none" strike="noStrike" cap="none" normalizeH="0" baseline="0" dirty="0" err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de-DE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amount</a:t>
                      </a:r>
                      <a:r>
                        <a:rPr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of</a:t>
                      </a:r>
                      <a:r>
                        <a:rPr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participants</a:t>
                      </a:r>
                      <a:r>
                        <a:rPr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who</a:t>
                      </a:r>
                      <a:r>
                        <a:rPr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associate</a:t>
                      </a:r>
                      <a:r>
                        <a:rPr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with</a:t>
                      </a:r>
                      <a:r>
                        <a:rPr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the</a:t>
                      </a:r>
                      <a:r>
                        <a:rPr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characteristic</a:t>
                      </a:r>
                      <a:endParaRPr kumimoji="0" lang="de-DE" sz="1800" b="1" i="0" u="none" strike="noStrike" cap="none" normalizeH="0" baseline="0" dirty="0" err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0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punctuality</a:t>
                      </a:r>
                      <a:endParaRPr kumimoji="0" lang="de-DE" sz="1800" b="0" i="0" u="none" strike="noStrike" cap="none" normalizeH="0" baseline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boozing</a:t>
                      </a:r>
                      <a:r>
                        <a:rPr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/ </a:t>
                      </a:r>
                      <a:r>
                        <a:rPr 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beer</a:t>
                      </a:r>
                      <a:endParaRPr kumimoji="0" lang="de-DE" sz="1800" b="0" i="0" u="none" strike="noStrike" cap="none" normalizeH="0" baseline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Bavaria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0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tidy</a:t>
                      </a:r>
                      <a:endParaRPr kumimoji="0" lang="de-DE" sz="1800" b="0" i="0" u="none" strike="noStrike" cap="none" normalizeH="0" baseline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potatoes</a:t>
                      </a:r>
                      <a:endParaRPr kumimoji="0" lang="de-DE" sz="1800" b="0" i="0" u="none" strike="noStrike" cap="none" normalizeH="0" baseline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78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2566" name="Textfeld 3"/>
          <p:cNvSpPr txBox="1">
            <a:spLocks noChangeArrowheads="1"/>
          </p:cNvSpPr>
          <p:nvPr/>
        </p:nvSpPr>
        <p:spPr bwMode="auto">
          <a:xfrm>
            <a:off x="693738" y="668338"/>
            <a:ext cx="7754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>
                <a:solidFill>
                  <a:srgbClr val="44678E"/>
                </a:solidFill>
              </a:rPr>
              <a:t>"Typical"  German characteristics</a:t>
            </a:r>
            <a:endParaRPr lang="de-DE" sz="2400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293</Words>
  <Application>Microsoft Office PowerPoint</Application>
  <PresentationFormat>Bildschirmpräsentation (4:3)</PresentationFormat>
  <Paragraphs>127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Standarddesign</vt:lpstr>
      <vt:lpstr>How colourful is Germany?</vt:lpstr>
      <vt:lpstr>PowerPoint-Präsentation</vt:lpstr>
      <vt:lpstr>PowerPoint-Präsentation</vt:lpstr>
      <vt:lpstr>PowerPoint-Präsentation</vt:lpstr>
      <vt:lpstr>Our written survey: Some statistic dates to our students </vt:lpstr>
      <vt:lpstr>PowerPoint-Präsentation</vt:lpstr>
      <vt:lpstr>PowerPoint-Präsentation</vt:lpstr>
      <vt:lpstr>favorite dishes </vt:lpstr>
      <vt:lpstr>PowerPoint-Präsentation</vt:lpstr>
      <vt:lpstr>What country and its culture would you like to get to know?</vt:lpstr>
      <vt:lpstr>Where would you like to live after final examinition, if you had the choice?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colourful is Germany?</dc:title>
  <dc:creator>sony</dc:creator>
  <cp:lastModifiedBy>Tatjana</cp:lastModifiedBy>
  <cp:revision>641</cp:revision>
  <dcterms:created xsi:type="dcterms:W3CDTF">2019-04-15T15:17:20Z</dcterms:created>
  <dcterms:modified xsi:type="dcterms:W3CDTF">2019-05-02T16:01:33Z</dcterms:modified>
</cp:coreProperties>
</file>